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1" r:id="rId11"/>
    <p:sldId id="275" r:id="rId12"/>
    <p:sldId id="276" r:id="rId13"/>
    <p:sldId id="279" r:id="rId14"/>
    <p:sldId id="280" r:id="rId15"/>
    <p:sldId id="281" r:id="rId16"/>
    <p:sldId id="285" r:id="rId17"/>
    <p:sldId id="287" r:id="rId18"/>
    <p:sldId id="395" r:id="rId19"/>
    <p:sldId id="298" r:id="rId20"/>
    <p:sldId id="396" r:id="rId21"/>
    <p:sldId id="415" r:id="rId22"/>
    <p:sldId id="302" r:id="rId23"/>
    <p:sldId id="303" r:id="rId24"/>
    <p:sldId id="305" r:id="rId25"/>
    <p:sldId id="306" r:id="rId26"/>
    <p:sldId id="307" r:id="rId27"/>
    <p:sldId id="309" r:id="rId28"/>
    <p:sldId id="310" r:id="rId29"/>
    <p:sldId id="312" r:id="rId30"/>
    <p:sldId id="401" r:id="rId31"/>
    <p:sldId id="313" r:id="rId32"/>
    <p:sldId id="317" r:id="rId33"/>
    <p:sldId id="319" r:id="rId34"/>
    <p:sldId id="402" r:id="rId35"/>
    <p:sldId id="321" r:id="rId36"/>
    <p:sldId id="322" r:id="rId37"/>
    <p:sldId id="327" r:id="rId38"/>
    <p:sldId id="328" r:id="rId39"/>
    <p:sldId id="329" r:id="rId40"/>
    <p:sldId id="330" r:id="rId41"/>
    <p:sldId id="331" r:id="rId42"/>
    <p:sldId id="332" r:id="rId43"/>
    <p:sldId id="333" r:id="rId44"/>
    <p:sldId id="334" r:id="rId45"/>
    <p:sldId id="335" r:id="rId46"/>
    <p:sldId id="336" r:id="rId47"/>
    <p:sldId id="338" r:id="rId48"/>
    <p:sldId id="403" r:id="rId49"/>
    <p:sldId id="404" r:id="rId50"/>
    <p:sldId id="405" r:id="rId51"/>
    <p:sldId id="416" r:id="rId52"/>
    <p:sldId id="418" r:id="rId53"/>
    <p:sldId id="417" r:id="rId54"/>
    <p:sldId id="406" r:id="rId55"/>
    <p:sldId id="407" r:id="rId56"/>
    <p:sldId id="399" r:id="rId57"/>
    <p:sldId id="398" r:id="rId58"/>
    <p:sldId id="339" r:id="rId59"/>
    <p:sldId id="419" r:id="rId60"/>
    <p:sldId id="420" r:id="rId61"/>
    <p:sldId id="345" r:id="rId62"/>
    <p:sldId id="344" r:id="rId63"/>
    <p:sldId id="347" r:id="rId64"/>
    <p:sldId id="408" r:id="rId65"/>
    <p:sldId id="348" r:id="rId66"/>
    <p:sldId id="353" r:id="rId67"/>
    <p:sldId id="355" r:id="rId68"/>
    <p:sldId id="356" r:id="rId69"/>
    <p:sldId id="412" r:id="rId70"/>
    <p:sldId id="413" r:id="rId71"/>
    <p:sldId id="358" r:id="rId72"/>
    <p:sldId id="409" r:id="rId73"/>
    <p:sldId id="411" r:id="rId74"/>
    <p:sldId id="410" r:id="rId75"/>
    <p:sldId id="360" r:id="rId76"/>
    <p:sldId id="361" r:id="rId77"/>
    <p:sldId id="362" r:id="rId78"/>
    <p:sldId id="364" r:id="rId79"/>
    <p:sldId id="365" r:id="rId80"/>
    <p:sldId id="366" r:id="rId81"/>
    <p:sldId id="369" r:id="rId82"/>
    <p:sldId id="370" r:id="rId83"/>
    <p:sldId id="371" r:id="rId84"/>
    <p:sldId id="372" r:id="rId85"/>
    <p:sldId id="373" r:id="rId86"/>
    <p:sldId id="374" r:id="rId87"/>
    <p:sldId id="375" r:id="rId88"/>
    <p:sldId id="376" r:id="rId89"/>
    <p:sldId id="379" r:id="rId90"/>
    <p:sldId id="380" r:id="rId91"/>
    <p:sldId id="382" r:id="rId92"/>
    <p:sldId id="383" r:id="rId93"/>
    <p:sldId id="386" r:id="rId94"/>
    <p:sldId id="387" r:id="rId95"/>
    <p:sldId id="390" r:id="rId96"/>
    <p:sldId id="392" r:id="rId97"/>
    <p:sldId id="393" r:id="rId98"/>
  </p:sldIdLst>
  <p:sldSz cx="12192000" cy="6858000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6D32F-3846-46F3-8770-10C48CD9D5ED}" type="datetimeFigureOut">
              <a:rPr lang="es-EC" smtClean="0"/>
              <a:t>24/6/2026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6532FA-C0AD-46F3-A5F7-6EFC94B72426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22172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E3B41-8B24-4225-AC0D-32560C6A962F}" type="slidenum">
              <a:rPr lang="es-MX" smtClean="0"/>
              <a:t>12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275849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E3B41-8B24-4225-AC0D-32560C6A962F}" type="slidenum">
              <a:rPr lang="es-MX" smtClean="0"/>
              <a:t>54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882912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E3B41-8B24-4225-AC0D-32560C6A962F}" type="slidenum">
              <a:rPr lang="es-MX" smtClean="0"/>
              <a:t>56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902814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E3B41-8B24-4225-AC0D-32560C6A962F}" type="slidenum">
              <a:rPr lang="es-MX" smtClean="0"/>
              <a:t>59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228835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E3B41-8B24-4225-AC0D-32560C6A962F}" type="slidenum">
              <a:rPr lang="es-MX" smtClean="0"/>
              <a:t>61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312774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E3B41-8B24-4225-AC0D-32560C6A962F}" type="slidenum">
              <a:rPr lang="es-MX" smtClean="0"/>
              <a:t>64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372005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E3B41-8B24-4225-AC0D-32560C6A962F}" type="slidenum">
              <a:rPr lang="es-MX" smtClean="0"/>
              <a:t>70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808705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E3B41-8B24-4225-AC0D-32560C6A962F}" type="slidenum">
              <a:rPr lang="es-MX" smtClean="0"/>
              <a:t>73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91659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E3B41-8B24-4225-AC0D-32560C6A962F}" type="slidenum">
              <a:rPr lang="es-MX" smtClean="0"/>
              <a:t>20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99670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E3B41-8B24-4225-AC0D-32560C6A962F}" type="slidenum">
              <a:rPr lang="es-MX" smtClean="0"/>
              <a:t>21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347046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E3B41-8B24-4225-AC0D-32560C6A962F}" type="slidenum">
              <a:rPr lang="es-MX" smtClean="0"/>
              <a:t>33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990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E3B41-8B24-4225-AC0D-32560C6A962F}" type="slidenum">
              <a:rPr lang="es-MX" smtClean="0"/>
              <a:t>39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284606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E3B41-8B24-4225-AC0D-32560C6A962F}" type="slidenum">
              <a:rPr lang="es-MX" smtClean="0"/>
              <a:t>46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778683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E3B41-8B24-4225-AC0D-32560C6A962F}" type="slidenum">
              <a:rPr lang="es-MX" smtClean="0"/>
              <a:t>50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250652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E3B41-8B24-4225-AC0D-32560C6A962F}" type="slidenum">
              <a:rPr lang="es-MX" smtClean="0"/>
              <a:t>51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298069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0E3B41-8B24-4225-AC0D-32560C6A962F}" type="slidenum">
              <a:rPr lang="es-MX" smtClean="0"/>
              <a:t>52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35428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A40A75-F5C9-42F9-BB47-0BD1C65456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FAF9939-9B16-4705-9117-DD41487C93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A87AE8F-C6CF-4E01-94BA-41A08D577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BBBB2-DD1E-4B8F-B76B-492BFD3D5168}" type="datetimeFigureOut">
              <a:rPr lang="es-EC" smtClean="0"/>
              <a:t>24/6/2026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AB8255-24B9-427E-A596-6EAC401C8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BF9F7AD-6B99-4C54-9BBB-299D90274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CBE06-A7AE-4F57-8B78-38467174FDF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518029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2835B6-7492-46CE-962B-020A11614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73633D4-A142-4BC2-8E67-0854DFFE43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80DD20-DEBF-462F-937D-7232444B5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BBBB2-DD1E-4B8F-B76B-492BFD3D5168}" type="datetimeFigureOut">
              <a:rPr lang="es-EC" smtClean="0"/>
              <a:t>24/6/2026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F329329-48CD-4E9C-84EC-732DBB0EE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F098E1C-98C2-4D39-BFDB-1EAACB6F5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CBE06-A7AE-4F57-8B78-38467174FDF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90450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66D68BD-8843-46CF-869D-4DF570C0EF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56C0115-7706-4027-8A91-8E8171A546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3B006B7-D549-49FC-84E3-B68CC5F9C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BBBB2-DD1E-4B8F-B76B-492BFD3D5168}" type="datetimeFigureOut">
              <a:rPr lang="es-EC" smtClean="0"/>
              <a:t>24/6/2026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70411C2-8750-436E-A1B5-92DBB5688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D2E378-BE41-4C21-8CE6-247813279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CBE06-A7AE-4F57-8B78-38467174FDF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83492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98035" y="0"/>
            <a:ext cx="3793964" cy="1779351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5081351"/>
            <a:ext cx="3775829" cy="1776648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621520" y="1027040"/>
            <a:ext cx="5089794" cy="5088467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410814" y="417935"/>
            <a:ext cx="8452922" cy="629885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00" b="1" i="0">
                <a:solidFill>
                  <a:srgbClr val="1C4605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6/24/2026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9508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42830" y="1082052"/>
            <a:ext cx="11906341" cy="54014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900" b="1" i="0">
                <a:solidFill>
                  <a:srgbClr val="1C4605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5146819" y="4002247"/>
            <a:ext cx="6247197" cy="32784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67" b="0" i="0">
                <a:solidFill>
                  <a:srgbClr val="0D2F07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6/24/2026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1220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6/24/2026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67197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900" b="1" i="0">
                <a:solidFill>
                  <a:srgbClr val="1C4605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6/24/2026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3882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03CFE1-4CD8-4865-8A31-2111B8F4CD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4FB33CA-1A0C-4E3E-BE47-3F9B1DE70A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218557-AAD1-4273-8963-D97D8D251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BBBB2-DD1E-4B8F-B76B-492BFD3D5168}" type="datetimeFigureOut">
              <a:rPr lang="es-EC" smtClean="0"/>
              <a:t>24/6/2026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CE0830B-B482-4735-B20E-BACE03D07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3B5D3C0-009E-4538-9665-847550188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CBE06-A7AE-4F57-8B78-38467174FDF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09102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137E13-EC8B-40D9-89F6-01225583F8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5B737EF-CA01-4CE0-A2AA-D44991B7D1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8FF97C2-768C-4489-A539-363C7AF3A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BBBB2-DD1E-4B8F-B76B-492BFD3D5168}" type="datetimeFigureOut">
              <a:rPr lang="es-EC" smtClean="0"/>
              <a:t>24/6/2026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263F47-0857-4C07-B219-D6779B6D5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625B086-AB24-4F87-9B96-4403F8C5C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CBE06-A7AE-4F57-8B78-38467174FDF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49983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32AB45-C356-425A-AB91-7E06EC9C74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9173B54-AA52-486D-89C2-E20CEF815B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BDAC48B-3297-40A3-8C57-F5F05D664E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5527A54-1C83-4923-8593-8BED60C36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BBBB2-DD1E-4B8F-B76B-492BFD3D5168}" type="datetimeFigureOut">
              <a:rPr lang="es-EC" smtClean="0"/>
              <a:t>24/6/2026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9DB17F2-05B9-41AC-85C2-8F616E2F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B144CEA-2662-41F7-B23C-7D2F5C952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CBE06-A7AE-4F57-8B78-38467174FDF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63515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C5DFD1-D43B-4E3C-B225-A646EB0C2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581D4A2-7D3A-461F-86E7-3A4E4FC569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946A00B-5DD5-45F7-93A3-FE9D837938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141E1DB-708E-43E5-8211-F261756209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44F3EF9-AD50-48AF-A1DD-680B9C3F14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AA189E8-52F5-4421-9A92-0AE1E7EF1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BBBB2-DD1E-4B8F-B76B-492BFD3D5168}" type="datetimeFigureOut">
              <a:rPr lang="es-EC" smtClean="0"/>
              <a:t>24/6/2026</a:t>
            </a:fld>
            <a:endParaRPr lang="es-EC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F86C318-0D62-4AD7-ABCD-B8E7FF369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E226413-488F-4CD2-A450-F51B64935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CBE06-A7AE-4F57-8B78-38467174FDF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790339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2D9E77-E523-4780-8F96-EFDEAAD3D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D2881F8-D7F6-4A1F-812A-203358A99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BBBB2-DD1E-4B8F-B76B-492BFD3D5168}" type="datetimeFigureOut">
              <a:rPr lang="es-EC" smtClean="0"/>
              <a:t>24/6/2026</a:t>
            </a:fld>
            <a:endParaRPr lang="es-EC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E345205-9644-4344-964A-A088B6452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466BDFE-51E2-4F48-8ADE-09CDA105B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CBE06-A7AE-4F57-8B78-38467174FDF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760859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994CEF7-59EE-41BE-8F8F-2720AAB9C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BBBB2-DD1E-4B8F-B76B-492BFD3D5168}" type="datetimeFigureOut">
              <a:rPr lang="es-EC" smtClean="0"/>
              <a:t>24/6/2026</a:t>
            </a:fld>
            <a:endParaRPr lang="es-EC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DDD91F0-3A90-40AA-BA3F-C3ABFA322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B4885F8-397C-471E-B4D9-CB05DE1FA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CBE06-A7AE-4F57-8B78-38467174FDF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22941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6022B6-B81A-4A2F-B15A-E95F0369A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1381C2-E4CF-4685-A57D-BBA0157EE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8034362-4110-4880-9562-F9F98A555A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FFACDCB-7E2C-4F50-876C-49908658D1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BBBB2-DD1E-4B8F-B76B-492BFD3D5168}" type="datetimeFigureOut">
              <a:rPr lang="es-EC" smtClean="0"/>
              <a:t>24/6/2026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367A444-4683-42AE-ADBF-34A36F268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3E2D25-3DDC-4C5B-BC35-D7B2D8C88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CBE06-A7AE-4F57-8B78-38467174FDF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687771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ABA8601-92F9-489F-BC75-8BB3C8C36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FE5036B-E2D8-4450-856E-1652F454BA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F8BC89D-A37B-4F78-ACAC-F7E3F32297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354D5EA-0A2F-4855-B6C9-04E1436EF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BBBB2-DD1E-4B8F-B76B-492BFD3D5168}" type="datetimeFigureOut">
              <a:rPr lang="es-EC" smtClean="0"/>
              <a:t>24/6/2026</a:t>
            </a:fld>
            <a:endParaRPr lang="es-EC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EB11AE9-39AE-4F26-8F18-FE559EABB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A7C334-8369-470B-91C0-599D2085F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2CBE06-A7AE-4F57-8B78-38467174FDF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4839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69C92C8-BF69-43E7-B87A-2A2F63D1F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3CD83C2-DC59-4373-85A1-D8696851D2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7A05FF8-A39F-475A-9693-2AC0E8577C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5BBBB2-DD1E-4B8F-B76B-492BFD3D5168}" type="datetimeFigureOut">
              <a:rPr lang="es-EC" smtClean="0"/>
              <a:t>24/6/2026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CF58A5A-A56F-41BA-AE9D-264D6B3792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016A60-9304-41D3-B987-7879D4DF9F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2CBE06-A7AE-4F57-8B78-38467174FDF3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24808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8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1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5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4.jpe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5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0.jpeg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17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4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8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5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g"/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6.jp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ashtag/proyecto?__eep__=6&amp;__cft__%5b0%5d=AZW4rZF0i9YfLYpQ6AH7nVqsoI-HnmVS5L0QvRfTy5egzclxmdumdtqxYmpSRFKK7izYKbJ0OgnvvfNX5Eubikm0XfkfxetSWxnVsHJ4zuCM99boi8e7Ff9FcJN3HFZ_uKhufrMOL14CW6VQ--JRTdjyB0zGVhlE8ntsI2PBeUW9iQ&amp;__tn__=*NK-R" TargetMode="External"/><Relationship Id="rId1" Type="http://schemas.openxmlformats.org/officeDocument/2006/relationships/slideLayout" Target="../slideLayouts/slideLayout15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39.jp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jp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14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804810-A2D3-495B-9C87-378EE86E84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A2F2A86-A2BF-45FB-9FAE-47B2710073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882992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1"/>
            <a:ext cx="5286735" cy="685799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1506200" y="4495312"/>
            <a:ext cx="685800" cy="2363047"/>
          </a:xfrm>
          <a:custGeom>
            <a:avLst/>
            <a:gdLst/>
            <a:ahLst/>
            <a:cxnLst/>
            <a:rect l="l" t="t" r="r" b="b"/>
            <a:pathLst>
              <a:path w="1028700" h="3544570">
                <a:moveTo>
                  <a:pt x="1028700" y="3544194"/>
                </a:moveTo>
                <a:lnTo>
                  <a:pt x="0" y="3544194"/>
                </a:lnTo>
                <a:lnTo>
                  <a:pt x="0" y="0"/>
                </a:lnTo>
                <a:lnTo>
                  <a:pt x="1028700" y="0"/>
                </a:lnTo>
                <a:lnTo>
                  <a:pt x="1028700" y="3544194"/>
                </a:lnTo>
                <a:close/>
              </a:path>
            </a:pathLst>
          </a:custGeom>
          <a:solidFill>
            <a:srgbClr val="379117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4" name="object 4"/>
          <p:cNvSpPr/>
          <p:nvPr/>
        </p:nvSpPr>
        <p:spPr>
          <a:xfrm>
            <a:off x="11506200" y="1"/>
            <a:ext cx="685800" cy="2550583"/>
          </a:xfrm>
          <a:custGeom>
            <a:avLst/>
            <a:gdLst/>
            <a:ahLst/>
            <a:cxnLst/>
            <a:rect l="l" t="t" r="r" b="b"/>
            <a:pathLst>
              <a:path w="1028700" h="3825875">
                <a:moveTo>
                  <a:pt x="1028700" y="3825479"/>
                </a:moveTo>
                <a:lnTo>
                  <a:pt x="0" y="3825479"/>
                </a:lnTo>
                <a:lnTo>
                  <a:pt x="0" y="0"/>
                </a:lnTo>
                <a:lnTo>
                  <a:pt x="1028700" y="0"/>
                </a:lnTo>
                <a:lnTo>
                  <a:pt x="1028700" y="3825479"/>
                </a:lnTo>
                <a:close/>
              </a:path>
            </a:pathLst>
          </a:custGeom>
          <a:solidFill>
            <a:srgbClr val="FFC20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723477" cy="6858000"/>
          </a:xfrm>
          <a:custGeom>
            <a:avLst/>
            <a:gdLst/>
            <a:ahLst/>
            <a:cxnLst/>
            <a:rect l="l" t="t" r="r" b="b"/>
            <a:pathLst>
              <a:path w="1085215" h="10287000">
                <a:moveTo>
                  <a:pt x="599102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599102" y="0"/>
                </a:lnTo>
                <a:lnTo>
                  <a:pt x="647115" y="2377"/>
                </a:lnTo>
                <a:lnTo>
                  <a:pt x="694315" y="9420"/>
                </a:lnTo>
                <a:lnTo>
                  <a:pt x="740383" y="20997"/>
                </a:lnTo>
                <a:lnTo>
                  <a:pt x="785001" y="36977"/>
                </a:lnTo>
                <a:lnTo>
                  <a:pt x="827850" y="57227"/>
                </a:lnTo>
                <a:lnTo>
                  <a:pt x="868611" y="81615"/>
                </a:lnTo>
                <a:lnTo>
                  <a:pt x="906966" y="110010"/>
                </a:lnTo>
                <a:lnTo>
                  <a:pt x="942597" y="142280"/>
                </a:lnTo>
                <a:lnTo>
                  <a:pt x="974866" y="177911"/>
                </a:lnTo>
                <a:lnTo>
                  <a:pt x="1003261" y="216266"/>
                </a:lnTo>
                <a:lnTo>
                  <a:pt x="1027650" y="257028"/>
                </a:lnTo>
                <a:lnTo>
                  <a:pt x="1047900" y="299876"/>
                </a:lnTo>
                <a:lnTo>
                  <a:pt x="1063880" y="344494"/>
                </a:lnTo>
                <a:lnTo>
                  <a:pt x="1075457" y="390562"/>
                </a:lnTo>
                <a:lnTo>
                  <a:pt x="1082500" y="437761"/>
                </a:lnTo>
                <a:lnTo>
                  <a:pt x="1084877" y="485774"/>
                </a:lnTo>
                <a:lnTo>
                  <a:pt x="1084877" y="9801209"/>
                </a:lnTo>
                <a:lnTo>
                  <a:pt x="1082500" y="9849223"/>
                </a:lnTo>
                <a:lnTo>
                  <a:pt x="1075457" y="9896425"/>
                </a:lnTo>
                <a:lnTo>
                  <a:pt x="1063880" y="9942494"/>
                </a:lnTo>
                <a:lnTo>
                  <a:pt x="1047900" y="9987114"/>
                </a:lnTo>
                <a:lnTo>
                  <a:pt x="1027650" y="10029965"/>
                </a:lnTo>
                <a:lnTo>
                  <a:pt x="1003261" y="10070728"/>
                </a:lnTo>
                <a:lnTo>
                  <a:pt x="974866" y="10109086"/>
                </a:lnTo>
                <a:lnTo>
                  <a:pt x="942597" y="10144718"/>
                </a:lnTo>
                <a:lnTo>
                  <a:pt x="906966" y="10176989"/>
                </a:lnTo>
                <a:lnTo>
                  <a:pt x="868611" y="10205385"/>
                </a:lnTo>
                <a:lnTo>
                  <a:pt x="827850" y="10229773"/>
                </a:lnTo>
                <a:lnTo>
                  <a:pt x="785001" y="10250023"/>
                </a:lnTo>
                <a:lnTo>
                  <a:pt x="740383" y="10266002"/>
                </a:lnTo>
                <a:lnTo>
                  <a:pt x="694315" y="10277579"/>
                </a:lnTo>
                <a:lnTo>
                  <a:pt x="647115" y="10284622"/>
                </a:lnTo>
                <a:lnTo>
                  <a:pt x="599102" y="10286999"/>
                </a:lnTo>
                <a:close/>
              </a:path>
            </a:pathLst>
          </a:custGeom>
          <a:solidFill>
            <a:srgbClr val="B88608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6" name="object 6" descr="$PPTXTitle"/>
          <p:cNvSpPr txBox="1">
            <a:spLocks noGrp="1"/>
          </p:cNvSpPr>
          <p:nvPr>
            <p:ph type="ctrTitle"/>
          </p:nvPr>
        </p:nvSpPr>
        <p:spPr>
          <a:xfrm>
            <a:off x="95220" y="-911240"/>
            <a:ext cx="7937561" cy="3625317"/>
          </a:xfrm>
          <a:prstGeom prst="rect">
            <a:avLst/>
          </a:prstGeom>
        </p:spPr>
        <p:txBody>
          <a:bodyPr vert="horz" wrap="square" lIns="0" tIns="135602" rIns="0" bIns="0" rtlCol="0" anchor="ctr">
            <a:spAutoFit/>
          </a:bodyPr>
          <a:lstStyle/>
          <a:p>
            <a:pPr marL="5004050">
              <a:lnSpc>
                <a:spcPct val="100000"/>
              </a:lnSpc>
              <a:spcBef>
                <a:spcPts val="80"/>
              </a:spcBef>
            </a:pPr>
            <a:r>
              <a:rPr sz="11334" b="0" spc="-433" dirty="0">
                <a:solidFill>
                  <a:srgbClr val="379117"/>
                </a:solidFill>
                <a:latin typeface="Trebuchet MS"/>
                <a:cs typeface="Trebuchet MS"/>
              </a:rPr>
              <a:t>SISTEMA</a:t>
            </a:r>
            <a:endParaRPr sz="11334">
              <a:latin typeface="Trebuchet MS"/>
              <a:cs typeface="Trebuchet MS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565648" y="2720848"/>
            <a:ext cx="6191503" cy="1087119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ubTitle" idx="4"/>
          </p:nvPr>
        </p:nvSpPr>
        <p:spPr>
          <a:xfrm>
            <a:off x="3431213" y="2668165"/>
            <a:ext cx="4164798" cy="3061794"/>
          </a:xfrm>
          <a:prstGeom prst="rect">
            <a:avLst/>
          </a:prstGeom>
        </p:spPr>
        <p:txBody>
          <a:bodyPr vert="horz" wrap="square" lIns="0" tIns="65209" rIns="0" bIns="0" rtlCol="0">
            <a:spAutoFit/>
          </a:bodyPr>
          <a:lstStyle/>
          <a:p>
            <a:pPr marL="745527">
              <a:lnSpc>
                <a:spcPct val="100000"/>
              </a:lnSpc>
              <a:spcBef>
                <a:spcPts val="87"/>
              </a:spcBef>
            </a:pPr>
            <a:r>
              <a:rPr sz="9734" spc="-267" dirty="0">
                <a:solidFill>
                  <a:srgbClr val="379117"/>
                </a:solidFill>
              </a:rPr>
              <a:t>HUMANOS</a:t>
            </a:r>
            <a:endParaRPr sz="9734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406400" y="1479767"/>
            <a:ext cx="2524760" cy="4149234"/>
          </a:xfrm>
          <a:prstGeom prst="rect">
            <a:avLst/>
          </a:prstGeom>
        </p:spPr>
        <p:txBody>
          <a:bodyPr vert="horz" wrap="square" lIns="0" tIns="38946" rIns="0" bIns="0" rtlCol="0">
            <a:spAutoFit/>
          </a:bodyPr>
          <a:lstStyle/>
          <a:p>
            <a:pPr marL="8044" marR="3387" algn="ctr">
              <a:lnSpc>
                <a:spcPct val="115799"/>
              </a:lnSpc>
              <a:spcBef>
                <a:spcPts val="2339"/>
              </a:spcBef>
            </a:pPr>
            <a:endParaRPr lang="es-MX" sz="2700" dirty="0">
              <a:latin typeface="Trebuchet MS"/>
              <a:cs typeface="Trebuchet MS"/>
            </a:endParaRPr>
          </a:p>
          <a:p>
            <a:pPr marL="8044" marR="3387" algn="ctr">
              <a:lnSpc>
                <a:spcPct val="115799"/>
              </a:lnSpc>
              <a:spcBef>
                <a:spcPts val="2339"/>
              </a:spcBef>
            </a:pPr>
            <a:r>
              <a:rPr sz="2700" dirty="0">
                <a:latin typeface="Trebuchet MS"/>
                <a:cs typeface="Trebuchet MS"/>
              </a:rPr>
              <a:t>VÍAS</a:t>
            </a:r>
            <a:r>
              <a:rPr sz="2700" spc="-167" dirty="0">
                <a:latin typeface="Trebuchet MS"/>
                <a:cs typeface="Trebuchet MS"/>
              </a:rPr>
              <a:t> </a:t>
            </a:r>
            <a:r>
              <a:rPr sz="2700" spc="-23" dirty="0">
                <a:latin typeface="Trebuchet MS"/>
                <a:cs typeface="Trebuchet MS"/>
              </a:rPr>
              <a:t>EN</a:t>
            </a:r>
            <a:r>
              <a:rPr sz="2700" spc="-163" dirty="0">
                <a:latin typeface="Trebuchet MS"/>
                <a:cs typeface="Trebuchet MS"/>
              </a:rPr>
              <a:t> </a:t>
            </a:r>
            <a:r>
              <a:rPr sz="2700" spc="-110" dirty="0">
                <a:latin typeface="Trebuchet MS"/>
                <a:cs typeface="Trebuchet MS"/>
              </a:rPr>
              <a:t>MEJORES </a:t>
            </a:r>
            <a:r>
              <a:rPr sz="2700" spc="-7" dirty="0">
                <a:latin typeface="Trebuchet MS"/>
                <a:cs typeface="Trebuchet MS"/>
              </a:rPr>
              <a:t>CONDICIONES </a:t>
            </a:r>
            <a:r>
              <a:rPr sz="2700" spc="-90" dirty="0">
                <a:latin typeface="Trebuchet MS"/>
                <a:cs typeface="Trebuchet MS"/>
              </a:rPr>
              <a:t>PARA</a:t>
            </a:r>
            <a:r>
              <a:rPr sz="2700" spc="-100" dirty="0">
                <a:latin typeface="Trebuchet MS"/>
                <a:cs typeface="Trebuchet MS"/>
              </a:rPr>
              <a:t> </a:t>
            </a:r>
            <a:r>
              <a:rPr sz="2700" spc="-17" dirty="0">
                <a:latin typeface="Trebuchet MS"/>
                <a:cs typeface="Trebuchet MS"/>
              </a:rPr>
              <a:t>UNA </a:t>
            </a:r>
            <a:r>
              <a:rPr sz="2700" spc="-40" dirty="0">
                <a:latin typeface="Trebuchet MS"/>
                <a:cs typeface="Trebuchet MS"/>
              </a:rPr>
              <a:t>MOVILIDAD</a:t>
            </a:r>
            <a:r>
              <a:rPr sz="2700" spc="-160" dirty="0">
                <a:latin typeface="Trebuchet MS"/>
                <a:cs typeface="Trebuchet MS"/>
              </a:rPr>
              <a:t> </a:t>
            </a:r>
            <a:r>
              <a:rPr sz="2700" spc="-17" dirty="0">
                <a:latin typeface="Trebuchet MS"/>
                <a:cs typeface="Trebuchet MS"/>
              </a:rPr>
              <a:t>MÁS </a:t>
            </a:r>
            <a:r>
              <a:rPr sz="2700" spc="-53" dirty="0">
                <a:latin typeface="Trebuchet MS"/>
                <a:cs typeface="Trebuchet MS"/>
              </a:rPr>
              <a:t>SEGURA</a:t>
            </a:r>
            <a:r>
              <a:rPr sz="2700" spc="-136" dirty="0">
                <a:latin typeface="Trebuchet MS"/>
                <a:cs typeface="Trebuchet MS"/>
              </a:rPr>
              <a:t> </a:t>
            </a:r>
            <a:r>
              <a:rPr sz="2700" spc="-360" dirty="0">
                <a:latin typeface="Trebuchet MS"/>
                <a:cs typeface="Trebuchet MS"/>
              </a:rPr>
              <a:t>Y </a:t>
            </a:r>
            <a:r>
              <a:rPr sz="2700" spc="-110" dirty="0">
                <a:latin typeface="Trebuchet MS"/>
                <a:cs typeface="Trebuchet MS"/>
              </a:rPr>
              <a:t>EFICIENTE</a:t>
            </a:r>
            <a:r>
              <a:rPr sz="2700" spc="-67" dirty="0">
                <a:latin typeface="Trebuchet MS"/>
                <a:cs typeface="Trebuchet MS"/>
              </a:rPr>
              <a:t> </a:t>
            </a:r>
            <a:r>
              <a:rPr sz="2700" spc="-17" dirty="0">
                <a:latin typeface="Trebuchet MS"/>
                <a:cs typeface="Trebuchet MS"/>
              </a:rPr>
              <a:t>EN </a:t>
            </a:r>
            <a:r>
              <a:rPr sz="2700" spc="-140" dirty="0">
                <a:latin typeface="Trebuchet MS"/>
                <a:cs typeface="Trebuchet MS"/>
              </a:rPr>
              <a:t>JULIO</a:t>
            </a:r>
            <a:r>
              <a:rPr sz="2700" spc="-63" dirty="0">
                <a:latin typeface="Trebuchet MS"/>
                <a:cs typeface="Trebuchet MS"/>
              </a:rPr>
              <a:t> </a:t>
            </a:r>
            <a:r>
              <a:rPr sz="2700" spc="-7" dirty="0">
                <a:latin typeface="Trebuchet MS"/>
                <a:cs typeface="Trebuchet MS"/>
              </a:rPr>
              <a:t>ANDRADE</a:t>
            </a:r>
            <a:endParaRPr sz="2700" dirty="0">
              <a:latin typeface="Trebuchet MS"/>
              <a:cs typeface="Trebuchet M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0"/>
            <a:ext cx="12192000" cy="6856307"/>
            <a:chOff x="0" y="0"/>
            <a:chExt cx="18288000" cy="10284460"/>
          </a:xfrm>
        </p:grpSpPr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787938" y="1511326"/>
              <a:ext cx="12496799" cy="877250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0"/>
              <a:ext cx="18288000" cy="1696720"/>
            </a:xfrm>
            <a:custGeom>
              <a:avLst/>
              <a:gdLst/>
              <a:ahLst/>
              <a:cxnLst/>
              <a:rect l="l" t="t" r="r" b="b"/>
              <a:pathLst>
                <a:path w="18288000" h="1696720">
                  <a:moveTo>
                    <a:pt x="18288000" y="1696111"/>
                  </a:moveTo>
                  <a:lnTo>
                    <a:pt x="0" y="1696111"/>
                  </a:lnTo>
                  <a:lnTo>
                    <a:pt x="0" y="0"/>
                  </a:lnTo>
                  <a:lnTo>
                    <a:pt x="18288000" y="0"/>
                  </a:lnTo>
                  <a:lnTo>
                    <a:pt x="18288000" y="1696111"/>
                  </a:lnTo>
                  <a:close/>
                </a:path>
              </a:pathLst>
            </a:custGeom>
            <a:solidFill>
              <a:srgbClr val="AF4B0E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9" name="object 9" descr="$PPTXTitle"/>
          <p:cNvSpPr txBox="1">
            <a:spLocks noGrp="1"/>
          </p:cNvSpPr>
          <p:nvPr>
            <p:ph type="title"/>
          </p:nvPr>
        </p:nvSpPr>
        <p:spPr>
          <a:xfrm>
            <a:off x="887975" y="86470"/>
            <a:ext cx="9920817" cy="920338"/>
          </a:xfrm>
          <a:prstGeom prst="rect">
            <a:avLst/>
          </a:prstGeom>
        </p:spPr>
        <p:txBody>
          <a:bodyPr vert="horz" wrap="square" lIns="0" tIns="47837" rIns="0" bIns="0" rtlCol="0" anchor="ctr">
            <a:spAutoFit/>
          </a:bodyPr>
          <a:lstStyle/>
          <a:p>
            <a:pPr marL="3061700" marR="3387" indent="-3053656">
              <a:lnSpc>
                <a:spcPts val="3354"/>
              </a:lnSpc>
              <a:spcBef>
                <a:spcPts val="377"/>
              </a:spcBef>
            </a:pPr>
            <a:r>
              <a:rPr sz="3000" dirty="0">
                <a:solidFill>
                  <a:srgbClr val="FFFFFF"/>
                </a:solidFill>
              </a:rPr>
              <a:t>MANTENIMIENTO</a:t>
            </a:r>
            <a:r>
              <a:rPr sz="3000" spc="13" dirty="0">
                <a:solidFill>
                  <a:srgbClr val="FFFFFF"/>
                </a:solidFill>
              </a:rPr>
              <a:t> </a:t>
            </a:r>
            <a:r>
              <a:rPr sz="3000" spc="33" dirty="0">
                <a:solidFill>
                  <a:srgbClr val="FFFFFF"/>
                </a:solidFill>
              </a:rPr>
              <a:t>VIAL</a:t>
            </a:r>
            <a:r>
              <a:rPr sz="3000" spc="13" dirty="0">
                <a:solidFill>
                  <a:srgbClr val="FFFFFF"/>
                </a:solidFill>
              </a:rPr>
              <a:t> </a:t>
            </a:r>
            <a:r>
              <a:rPr sz="3000" spc="97" dirty="0">
                <a:solidFill>
                  <a:srgbClr val="FFFFFF"/>
                </a:solidFill>
              </a:rPr>
              <a:t>EN</a:t>
            </a:r>
            <a:r>
              <a:rPr sz="3000" spc="13" dirty="0">
                <a:solidFill>
                  <a:srgbClr val="FFFFFF"/>
                </a:solidFill>
              </a:rPr>
              <a:t> </a:t>
            </a:r>
            <a:r>
              <a:rPr sz="3000" dirty="0">
                <a:solidFill>
                  <a:srgbClr val="FFFFFF"/>
                </a:solidFill>
              </a:rPr>
              <a:t>COMUNIDADES</a:t>
            </a:r>
            <a:r>
              <a:rPr sz="3000" spc="13" dirty="0">
                <a:solidFill>
                  <a:srgbClr val="FFFFFF"/>
                </a:solidFill>
              </a:rPr>
              <a:t> </a:t>
            </a:r>
            <a:r>
              <a:rPr sz="3000" spc="60" dirty="0">
                <a:solidFill>
                  <a:srgbClr val="FFFFFF"/>
                </a:solidFill>
              </a:rPr>
              <a:t>CON</a:t>
            </a:r>
            <a:r>
              <a:rPr sz="3000" spc="13" dirty="0">
                <a:solidFill>
                  <a:srgbClr val="FFFFFF"/>
                </a:solidFill>
              </a:rPr>
              <a:t> </a:t>
            </a:r>
            <a:r>
              <a:rPr sz="3000" spc="-7" dirty="0">
                <a:solidFill>
                  <a:srgbClr val="FFFFFF"/>
                </a:solidFill>
              </a:rPr>
              <a:t>MAQUINARIA </a:t>
            </a:r>
            <a:r>
              <a:rPr sz="3000" spc="150" dirty="0">
                <a:solidFill>
                  <a:srgbClr val="FFFFFF"/>
                </a:solidFill>
              </a:rPr>
              <a:t>DEL</a:t>
            </a:r>
            <a:r>
              <a:rPr sz="3000" spc="-113" dirty="0">
                <a:solidFill>
                  <a:srgbClr val="FFFFFF"/>
                </a:solidFill>
              </a:rPr>
              <a:t> </a:t>
            </a:r>
            <a:r>
              <a:rPr sz="3000" spc="-13" dirty="0">
                <a:solidFill>
                  <a:srgbClr val="FFFFFF"/>
                </a:solidFill>
              </a:rPr>
              <a:t>GAD</a:t>
            </a:r>
            <a:r>
              <a:rPr sz="3000" spc="-113" dirty="0">
                <a:solidFill>
                  <a:srgbClr val="FFFFFF"/>
                </a:solidFill>
              </a:rPr>
              <a:t> </a:t>
            </a:r>
            <a:r>
              <a:rPr sz="3000" spc="53" dirty="0">
                <a:solidFill>
                  <a:srgbClr val="FFFFFF"/>
                </a:solidFill>
              </a:rPr>
              <a:t>PARROQUIAL</a:t>
            </a:r>
            <a:endParaRPr sz="30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97"/>
          <a:stretch/>
        </p:blipFill>
        <p:spPr bwMode="auto">
          <a:xfrm>
            <a:off x="2151530" y="1"/>
            <a:ext cx="7188653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object 2"/>
          <p:cNvGrpSpPr/>
          <p:nvPr/>
        </p:nvGrpSpPr>
        <p:grpSpPr>
          <a:xfrm>
            <a:off x="-1473200" y="127000"/>
            <a:ext cx="4823037" cy="6920781"/>
            <a:chOff x="0" y="0"/>
            <a:chExt cx="11887200" cy="10286999"/>
          </a:xfrm>
        </p:grpSpPr>
        <p:pic>
          <p:nvPicPr>
            <p:cNvPr id="3" name="object 3"/>
            <p:cNvPicPr/>
            <p:nvPr/>
          </p:nvPicPr>
          <p:blipFill rotWithShape="1">
            <a:blip r:embed="rId4" cstate="print"/>
            <a:srcRect r="35000"/>
            <a:stretch/>
          </p:blipFill>
          <p:spPr>
            <a:xfrm>
              <a:off x="0" y="0"/>
              <a:ext cx="11887200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318893" y="5423115"/>
              <a:ext cx="7821094" cy="4518660"/>
            </a:xfrm>
            <a:custGeom>
              <a:avLst/>
              <a:gdLst/>
              <a:ahLst/>
              <a:cxnLst/>
              <a:rect l="l" t="t" r="r" b="b"/>
              <a:pathLst>
                <a:path w="4825365" h="4518660">
                  <a:moveTo>
                    <a:pt x="3558597" y="4518660"/>
                  </a:moveTo>
                  <a:lnTo>
                    <a:pt x="215264" y="4518660"/>
                  </a:lnTo>
                  <a:lnTo>
                    <a:pt x="173072" y="4514485"/>
                  </a:lnTo>
                  <a:lnTo>
                    <a:pt x="132886" y="4502274"/>
                  </a:lnTo>
                  <a:lnTo>
                    <a:pt x="95835" y="4482494"/>
                  </a:lnTo>
                  <a:lnTo>
                    <a:pt x="63049" y="4455614"/>
                  </a:lnTo>
                  <a:lnTo>
                    <a:pt x="36167" y="4422824"/>
                  </a:lnTo>
                  <a:lnTo>
                    <a:pt x="16386" y="4385773"/>
                  </a:lnTo>
                  <a:lnTo>
                    <a:pt x="4174" y="4345587"/>
                  </a:lnTo>
                  <a:lnTo>
                    <a:pt x="0" y="4303395"/>
                  </a:lnTo>
                  <a:lnTo>
                    <a:pt x="0" y="215265"/>
                  </a:lnTo>
                  <a:lnTo>
                    <a:pt x="5685" y="165906"/>
                  </a:lnTo>
                  <a:lnTo>
                    <a:pt x="21879" y="120596"/>
                  </a:lnTo>
                  <a:lnTo>
                    <a:pt x="47291" y="80627"/>
                  </a:lnTo>
                  <a:lnTo>
                    <a:pt x="80627" y="47291"/>
                  </a:lnTo>
                  <a:lnTo>
                    <a:pt x="120597" y="21879"/>
                  </a:lnTo>
                  <a:lnTo>
                    <a:pt x="165906" y="5685"/>
                  </a:lnTo>
                  <a:lnTo>
                    <a:pt x="215264" y="0"/>
                  </a:lnTo>
                  <a:lnTo>
                    <a:pt x="4609919" y="0"/>
                  </a:lnTo>
                  <a:lnTo>
                    <a:pt x="4652112" y="4174"/>
                  </a:lnTo>
                  <a:lnTo>
                    <a:pt x="4692300" y="16386"/>
                  </a:lnTo>
                  <a:lnTo>
                    <a:pt x="4729352" y="36167"/>
                  </a:lnTo>
                  <a:lnTo>
                    <a:pt x="4762138" y="63049"/>
                  </a:lnTo>
                  <a:lnTo>
                    <a:pt x="4789018" y="95835"/>
                  </a:lnTo>
                  <a:lnTo>
                    <a:pt x="4808798" y="132886"/>
                  </a:lnTo>
                  <a:lnTo>
                    <a:pt x="4821009" y="173072"/>
                  </a:lnTo>
                  <a:lnTo>
                    <a:pt x="4825184" y="215265"/>
                  </a:lnTo>
                  <a:lnTo>
                    <a:pt x="4825184" y="645795"/>
                  </a:lnTo>
                  <a:lnTo>
                    <a:pt x="4821009" y="687987"/>
                  </a:lnTo>
                  <a:lnTo>
                    <a:pt x="4808798" y="728173"/>
                  </a:lnTo>
                  <a:lnTo>
                    <a:pt x="4789018" y="765224"/>
                  </a:lnTo>
                  <a:lnTo>
                    <a:pt x="4762138" y="798010"/>
                  </a:lnTo>
                  <a:lnTo>
                    <a:pt x="4729352" y="824892"/>
                  </a:lnTo>
                  <a:lnTo>
                    <a:pt x="4692300" y="844673"/>
                  </a:lnTo>
                  <a:lnTo>
                    <a:pt x="4652112" y="856885"/>
                  </a:lnTo>
                  <a:lnTo>
                    <a:pt x="4609919" y="861060"/>
                  </a:lnTo>
                  <a:lnTo>
                    <a:pt x="3296783" y="861060"/>
                  </a:lnTo>
                  <a:lnTo>
                    <a:pt x="3254589" y="865234"/>
                  </a:lnTo>
                  <a:lnTo>
                    <a:pt x="3214401" y="877446"/>
                  </a:lnTo>
                  <a:lnTo>
                    <a:pt x="3177349" y="897227"/>
                  </a:lnTo>
                  <a:lnTo>
                    <a:pt x="3144564" y="924109"/>
                  </a:lnTo>
                  <a:lnTo>
                    <a:pt x="3117683" y="956895"/>
                  </a:lnTo>
                  <a:lnTo>
                    <a:pt x="3097903" y="993946"/>
                  </a:lnTo>
                  <a:lnTo>
                    <a:pt x="3085692" y="1034132"/>
                  </a:lnTo>
                  <a:lnTo>
                    <a:pt x="3081518" y="1076325"/>
                  </a:lnTo>
                  <a:lnTo>
                    <a:pt x="3081518" y="2223135"/>
                  </a:lnTo>
                  <a:lnTo>
                    <a:pt x="3085692" y="2265327"/>
                  </a:lnTo>
                  <a:lnTo>
                    <a:pt x="3097903" y="2305513"/>
                  </a:lnTo>
                  <a:lnTo>
                    <a:pt x="3117683" y="2342564"/>
                  </a:lnTo>
                  <a:lnTo>
                    <a:pt x="3144564" y="2375354"/>
                  </a:lnTo>
                  <a:lnTo>
                    <a:pt x="3177349" y="2402234"/>
                  </a:lnTo>
                  <a:lnTo>
                    <a:pt x="3214401" y="2422014"/>
                  </a:lnTo>
                  <a:lnTo>
                    <a:pt x="3254589" y="2434225"/>
                  </a:lnTo>
                  <a:lnTo>
                    <a:pt x="3296783" y="2438400"/>
                  </a:lnTo>
                  <a:lnTo>
                    <a:pt x="3923528" y="2438400"/>
                  </a:lnTo>
                  <a:lnTo>
                    <a:pt x="3965720" y="2442574"/>
                  </a:lnTo>
                  <a:lnTo>
                    <a:pt x="4005905" y="2454785"/>
                  </a:lnTo>
                  <a:lnTo>
                    <a:pt x="4042954" y="2474565"/>
                  </a:lnTo>
                  <a:lnTo>
                    <a:pt x="4075737" y="2501445"/>
                  </a:lnTo>
                  <a:lnTo>
                    <a:pt x="4102624" y="2534235"/>
                  </a:lnTo>
                  <a:lnTo>
                    <a:pt x="4122406" y="2571286"/>
                  </a:lnTo>
                  <a:lnTo>
                    <a:pt x="4134618" y="2611472"/>
                  </a:lnTo>
                  <a:lnTo>
                    <a:pt x="4138793" y="2653665"/>
                  </a:lnTo>
                  <a:lnTo>
                    <a:pt x="4138793" y="3108607"/>
                  </a:lnTo>
                  <a:lnTo>
                    <a:pt x="4132365" y="3157903"/>
                  </a:lnTo>
                  <a:lnTo>
                    <a:pt x="4114170" y="3202478"/>
                  </a:lnTo>
                  <a:lnTo>
                    <a:pt x="4085838" y="3240627"/>
                  </a:lnTo>
                  <a:lnTo>
                    <a:pt x="4048998" y="3270644"/>
                  </a:lnTo>
                  <a:lnTo>
                    <a:pt x="4005283" y="3290824"/>
                  </a:lnTo>
                  <a:lnTo>
                    <a:pt x="3907366" y="3308095"/>
                  </a:lnTo>
                  <a:lnTo>
                    <a:pt x="3863653" y="3328275"/>
                  </a:lnTo>
                  <a:lnTo>
                    <a:pt x="3826816" y="3358292"/>
                  </a:lnTo>
                  <a:lnTo>
                    <a:pt x="3798484" y="3396441"/>
                  </a:lnTo>
                  <a:lnTo>
                    <a:pt x="3780289" y="3441016"/>
                  </a:lnTo>
                  <a:lnTo>
                    <a:pt x="3773862" y="3490312"/>
                  </a:lnTo>
                  <a:lnTo>
                    <a:pt x="3773862" y="4303395"/>
                  </a:lnTo>
                  <a:lnTo>
                    <a:pt x="3769687" y="4345587"/>
                  </a:lnTo>
                  <a:lnTo>
                    <a:pt x="3757476" y="4385773"/>
                  </a:lnTo>
                  <a:lnTo>
                    <a:pt x="3737696" y="4422824"/>
                  </a:lnTo>
                  <a:lnTo>
                    <a:pt x="3710816" y="4455614"/>
                  </a:lnTo>
                  <a:lnTo>
                    <a:pt x="3678030" y="4482494"/>
                  </a:lnTo>
                  <a:lnTo>
                    <a:pt x="3640978" y="4502274"/>
                  </a:lnTo>
                  <a:lnTo>
                    <a:pt x="3600790" y="4514485"/>
                  </a:lnTo>
                  <a:lnTo>
                    <a:pt x="3558597" y="4518660"/>
                  </a:lnTo>
                  <a:close/>
                </a:path>
              </a:pathLst>
            </a:custGeom>
            <a:solidFill>
              <a:srgbClr val="D9D9ED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-767751" y="3836932"/>
            <a:ext cx="2748951" cy="277501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2400" b="1" spc="40" dirty="0">
                <a:solidFill>
                  <a:srgbClr val="120F73"/>
                </a:solidFill>
                <a:latin typeface="Tahoma"/>
                <a:cs typeface="Tahoma"/>
              </a:rPr>
              <a:t>COMBUSTIBLES</a:t>
            </a:r>
            <a:endParaRPr sz="2400" dirty="0">
              <a:latin typeface="Tahoma"/>
              <a:cs typeface="Tahoma"/>
            </a:endParaRPr>
          </a:p>
          <a:p>
            <a:pPr marL="8467" marR="461033">
              <a:lnSpc>
                <a:spcPts val="6400"/>
              </a:lnSpc>
              <a:spcBef>
                <a:spcPts val="587"/>
              </a:spcBef>
            </a:pPr>
            <a:r>
              <a:rPr sz="2400" b="1" spc="27" dirty="0">
                <a:solidFill>
                  <a:srgbClr val="120F73"/>
                </a:solidFill>
                <a:latin typeface="Tahoma"/>
                <a:cs typeface="Tahoma"/>
              </a:rPr>
              <a:t>SEGUROS </a:t>
            </a:r>
            <a:r>
              <a:rPr sz="2400" b="1" spc="57" dirty="0">
                <a:solidFill>
                  <a:srgbClr val="120F73"/>
                </a:solidFill>
                <a:latin typeface="Tahoma"/>
                <a:cs typeface="Tahoma"/>
              </a:rPr>
              <a:t>MATRÍCULAS </a:t>
            </a:r>
            <a:r>
              <a:rPr sz="2400" b="1" spc="63" dirty="0">
                <a:solidFill>
                  <a:srgbClr val="120F73"/>
                </a:solidFill>
                <a:latin typeface="Tahoma"/>
                <a:cs typeface="Tahoma"/>
              </a:rPr>
              <a:t>REPUESTOS</a:t>
            </a:r>
            <a:endParaRPr sz="2400" dirty="0">
              <a:latin typeface="Tahoma"/>
              <a:cs typeface="Tahoma"/>
            </a:endParaRPr>
          </a:p>
        </p:txBody>
      </p:sp>
      <p:pic>
        <p:nvPicPr>
          <p:cNvPr id="9" name="object 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874000" y="1"/>
            <a:ext cx="5181600" cy="6857999"/>
          </a:xfrm>
          <a:prstGeom prst="rect">
            <a:avLst/>
          </a:prstGeom>
        </p:spPr>
      </p:pic>
      <p:sp>
        <p:nvSpPr>
          <p:cNvPr id="10" name="object 2"/>
          <p:cNvSpPr/>
          <p:nvPr/>
        </p:nvSpPr>
        <p:spPr>
          <a:xfrm>
            <a:off x="-916035" y="2228285"/>
            <a:ext cx="2593675" cy="980440"/>
          </a:xfrm>
          <a:custGeom>
            <a:avLst/>
            <a:gdLst/>
            <a:ahLst/>
            <a:cxnLst/>
            <a:rect l="l" t="t" r="r" b="b"/>
            <a:pathLst>
              <a:path w="3092450" h="1470660">
                <a:moveTo>
                  <a:pt x="2876982" y="1470438"/>
                </a:moveTo>
                <a:lnTo>
                  <a:pt x="215232" y="1470438"/>
                </a:lnTo>
                <a:lnTo>
                  <a:pt x="165881" y="1464754"/>
                </a:lnTo>
                <a:lnTo>
                  <a:pt x="120578" y="1448562"/>
                </a:lnTo>
                <a:lnTo>
                  <a:pt x="80615" y="1423155"/>
                </a:lnTo>
                <a:lnTo>
                  <a:pt x="47284" y="1389824"/>
                </a:lnTo>
                <a:lnTo>
                  <a:pt x="21876" y="1349861"/>
                </a:lnTo>
                <a:lnTo>
                  <a:pt x="5684" y="1304558"/>
                </a:lnTo>
                <a:lnTo>
                  <a:pt x="0" y="1255206"/>
                </a:lnTo>
                <a:lnTo>
                  <a:pt x="0" y="764460"/>
                </a:lnTo>
                <a:lnTo>
                  <a:pt x="6470" y="719798"/>
                </a:lnTo>
                <a:lnTo>
                  <a:pt x="24721" y="679938"/>
                </a:lnTo>
                <a:lnTo>
                  <a:pt x="53010" y="646914"/>
                </a:lnTo>
                <a:lnTo>
                  <a:pt x="89595" y="622759"/>
                </a:lnTo>
                <a:lnTo>
                  <a:pt x="175873" y="596256"/>
                </a:lnTo>
                <a:lnTo>
                  <a:pt x="212458" y="572102"/>
                </a:lnTo>
                <a:lnTo>
                  <a:pt x="240747" y="539077"/>
                </a:lnTo>
                <a:lnTo>
                  <a:pt x="258998" y="499218"/>
                </a:lnTo>
                <a:lnTo>
                  <a:pt x="265469" y="454556"/>
                </a:lnTo>
                <a:lnTo>
                  <a:pt x="265469" y="215232"/>
                </a:lnTo>
                <a:lnTo>
                  <a:pt x="271153" y="165881"/>
                </a:lnTo>
                <a:lnTo>
                  <a:pt x="287345" y="120578"/>
                </a:lnTo>
                <a:lnTo>
                  <a:pt x="312753" y="80615"/>
                </a:lnTo>
                <a:lnTo>
                  <a:pt x="346085" y="47284"/>
                </a:lnTo>
                <a:lnTo>
                  <a:pt x="386048" y="21876"/>
                </a:lnTo>
                <a:lnTo>
                  <a:pt x="431351" y="5684"/>
                </a:lnTo>
                <a:lnTo>
                  <a:pt x="480701" y="0"/>
                </a:lnTo>
                <a:lnTo>
                  <a:pt x="2611361" y="0"/>
                </a:lnTo>
                <a:lnTo>
                  <a:pt x="2653547" y="4173"/>
                </a:lnTo>
                <a:lnTo>
                  <a:pt x="2693726" y="16383"/>
                </a:lnTo>
                <a:lnTo>
                  <a:pt x="2730772" y="36161"/>
                </a:lnTo>
                <a:lnTo>
                  <a:pt x="2763557" y="63040"/>
                </a:lnTo>
                <a:lnTo>
                  <a:pt x="2790433" y="95821"/>
                </a:lnTo>
                <a:lnTo>
                  <a:pt x="2810210" y="132866"/>
                </a:lnTo>
                <a:lnTo>
                  <a:pt x="2822420" y="173046"/>
                </a:lnTo>
                <a:lnTo>
                  <a:pt x="2826593" y="215232"/>
                </a:lnTo>
                <a:lnTo>
                  <a:pt x="2826593" y="454504"/>
                </a:lnTo>
                <a:lnTo>
                  <a:pt x="2833068" y="499186"/>
                </a:lnTo>
                <a:lnTo>
                  <a:pt x="2851330" y="539063"/>
                </a:lnTo>
                <a:lnTo>
                  <a:pt x="2879635" y="572099"/>
                </a:lnTo>
                <a:lnTo>
                  <a:pt x="2916240" y="596259"/>
                </a:lnTo>
                <a:lnTo>
                  <a:pt x="3002564" y="622757"/>
                </a:lnTo>
                <a:lnTo>
                  <a:pt x="3039171" y="646917"/>
                </a:lnTo>
                <a:lnTo>
                  <a:pt x="3067478" y="679953"/>
                </a:lnTo>
                <a:lnTo>
                  <a:pt x="3085740" y="719829"/>
                </a:lnTo>
                <a:lnTo>
                  <a:pt x="3092215" y="764512"/>
                </a:lnTo>
                <a:lnTo>
                  <a:pt x="3092215" y="1255206"/>
                </a:lnTo>
                <a:lnTo>
                  <a:pt x="3088041" y="1297392"/>
                </a:lnTo>
                <a:lnTo>
                  <a:pt x="3075831" y="1337572"/>
                </a:lnTo>
                <a:lnTo>
                  <a:pt x="3056051" y="1374617"/>
                </a:lnTo>
                <a:lnTo>
                  <a:pt x="3029169" y="1407402"/>
                </a:lnTo>
                <a:lnTo>
                  <a:pt x="2996390" y="1434279"/>
                </a:lnTo>
                <a:lnTo>
                  <a:pt x="2959347" y="1454055"/>
                </a:lnTo>
                <a:lnTo>
                  <a:pt x="2919168" y="1466265"/>
                </a:lnTo>
                <a:lnTo>
                  <a:pt x="2876982" y="1470438"/>
                </a:lnTo>
                <a:close/>
              </a:path>
            </a:pathLst>
          </a:custGeom>
          <a:solidFill>
            <a:srgbClr val="D9D9ED"/>
          </a:solidFill>
        </p:spPr>
        <p:txBody>
          <a:bodyPr wrap="square" lIns="0" tIns="0" rIns="0" bIns="0" rtlCol="0"/>
          <a:lstStyle/>
          <a:p>
            <a:pPr marL="373399" marR="368318" indent="-423" algn="ctr">
              <a:lnSpc>
                <a:spcPts val="3200"/>
              </a:lnSpc>
              <a:spcBef>
                <a:spcPts val="306"/>
              </a:spcBef>
            </a:pPr>
            <a:r>
              <a:rPr lang="es-MX" sz="2400" b="1" spc="83" dirty="0">
                <a:solidFill>
                  <a:srgbClr val="120F73"/>
                </a:solidFill>
                <a:latin typeface="Tahoma"/>
                <a:cs typeface="Tahoma"/>
              </a:rPr>
              <a:t>MONTO</a:t>
            </a:r>
          </a:p>
          <a:p>
            <a:pPr marL="373399" marR="368318" indent="-423" algn="ctr">
              <a:lnSpc>
                <a:spcPts val="3200"/>
              </a:lnSpc>
              <a:spcBef>
                <a:spcPts val="306"/>
              </a:spcBef>
            </a:pPr>
            <a:r>
              <a:rPr lang="es-MX" sz="2400" b="1" spc="83" dirty="0">
                <a:solidFill>
                  <a:srgbClr val="120F73"/>
                </a:solidFill>
                <a:latin typeface="Tahoma"/>
                <a:cs typeface="Tahoma"/>
              </a:rPr>
              <a:t>45843.75</a:t>
            </a:r>
            <a:endParaRPr lang="es-MX" sz="2400" dirty="0">
              <a:latin typeface="Tahoma"/>
              <a:cs typeface="Tahoma"/>
            </a:endParaRPr>
          </a:p>
        </p:txBody>
      </p:sp>
      <p:sp>
        <p:nvSpPr>
          <p:cNvPr id="11" name="object 4"/>
          <p:cNvSpPr/>
          <p:nvPr/>
        </p:nvSpPr>
        <p:spPr>
          <a:xfrm>
            <a:off x="-607606" y="1487635"/>
            <a:ext cx="1318806" cy="269335"/>
          </a:xfrm>
          <a:custGeom>
            <a:avLst/>
            <a:gdLst/>
            <a:ahLst/>
            <a:cxnLst/>
            <a:rect l="l" t="t" r="r" b="b"/>
            <a:pathLst>
              <a:path w="1638935" h="443864">
                <a:moveTo>
                  <a:pt x="1527558" y="443311"/>
                </a:moveTo>
                <a:lnTo>
                  <a:pt x="110827" y="443311"/>
                </a:lnTo>
                <a:lnTo>
                  <a:pt x="67688" y="434602"/>
                </a:lnTo>
                <a:lnTo>
                  <a:pt x="32460" y="410850"/>
                </a:lnTo>
                <a:lnTo>
                  <a:pt x="8709" y="375622"/>
                </a:lnTo>
                <a:lnTo>
                  <a:pt x="0" y="332483"/>
                </a:lnTo>
                <a:lnTo>
                  <a:pt x="0" y="110827"/>
                </a:lnTo>
                <a:lnTo>
                  <a:pt x="8709" y="67688"/>
                </a:lnTo>
                <a:lnTo>
                  <a:pt x="32460" y="32460"/>
                </a:lnTo>
                <a:lnTo>
                  <a:pt x="67688" y="8709"/>
                </a:lnTo>
                <a:lnTo>
                  <a:pt x="110827" y="0"/>
                </a:lnTo>
                <a:lnTo>
                  <a:pt x="1527558" y="0"/>
                </a:lnTo>
                <a:lnTo>
                  <a:pt x="1570695" y="8709"/>
                </a:lnTo>
                <a:lnTo>
                  <a:pt x="1605923" y="32460"/>
                </a:lnTo>
                <a:lnTo>
                  <a:pt x="1629676" y="67688"/>
                </a:lnTo>
                <a:lnTo>
                  <a:pt x="1638386" y="110827"/>
                </a:lnTo>
                <a:lnTo>
                  <a:pt x="1638386" y="332483"/>
                </a:lnTo>
                <a:lnTo>
                  <a:pt x="1629676" y="375622"/>
                </a:lnTo>
                <a:lnTo>
                  <a:pt x="1605923" y="410850"/>
                </a:lnTo>
                <a:lnTo>
                  <a:pt x="1570695" y="434602"/>
                </a:lnTo>
                <a:lnTo>
                  <a:pt x="1527558" y="443311"/>
                </a:lnTo>
                <a:close/>
              </a:path>
            </a:pathLst>
          </a:custGeom>
          <a:solidFill>
            <a:srgbClr val="F0EC00"/>
          </a:solidFill>
        </p:spPr>
        <p:txBody>
          <a:bodyPr wrap="square" lIns="0" tIns="0" rIns="0" bIns="0" rtlCol="0"/>
          <a:lstStyle/>
          <a:p>
            <a:pPr marL="8467">
              <a:spcBef>
                <a:spcPts val="76"/>
              </a:spcBef>
            </a:pPr>
            <a:r>
              <a:rPr lang="es-MX" sz="1600" b="1" spc="53" dirty="0">
                <a:latin typeface="Bauhaus 93" panose="04030905020B02020C02" pitchFamily="82" charset="0"/>
                <a:cs typeface="Calibri"/>
              </a:rPr>
              <a:t>EJECUTADO</a:t>
            </a:r>
            <a:endParaRPr lang="es-MX" sz="1600" dirty="0">
              <a:latin typeface="Bauhaus 93" panose="04030905020B02020C02" pitchFamily="82" charset="0"/>
              <a:cs typeface="Calibri"/>
            </a:endParaRPr>
          </a:p>
        </p:txBody>
      </p:sp>
      <p:pic>
        <p:nvPicPr>
          <p:cNvPr id="13" name="object 10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-88537" y="512375"/>
            <a:ext cx="933449" cy="927099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3270" cy="6858000"/>
            <a:chOff x="0" y="0"/>
            <a:chExt cx="18289905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8368070"/>
              <a:ext cx="18289905" cy="1918970"/>
            </a:xfrm>
            <a:custGeom>
              <a:avLst/>
              <a:gdLst/>
              <a:ahLst/>
              <a:cxnLst/>
              <a:rect l="l" t="t" r="r" b="b"/>
              <a:pathLst>
                <a:path w="18289905" h="1918970">
                  <a:moveTo>
                    <a:pt x="18289736" y="1918923"/>
                  </a:moveTo>
                  <a:lnTo>
                    <a:pt x="0" y="1918923"/>
                  </a:lnTo>
                  <a:lnTo>
                    <a:pt x="0" y="0"/>
                  </a:lnTo>
                  <a:lnTo>
                    <a:pt x="18289736" y="0"/>
                  </a:lnTo>
                  <a:lnTo>
                    <a:pt x="18289736" y="1918923"/>
                  </a:lnTo>
                  <a:close/>
                </a:path>
              </a:pathLst>
            </a:custGeom>
            <a:solidFill>
              <a:srgbClr val="AF4B0E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xfrm>
            <a:off x="1320847" y="5870039"/>
            <a:ext cx="9550400" cy="562547"/>
          </a:xfrm>
          <a:prstGeom prst="rect">
            <a:avLst/>
          </a:prstGeom>
        </p:spPr>
        <p:txBody>
          <a:bodyPr vert="horz" wrap="square" lIns="0" tIns="8467" rIns="0" bIns="0" rtlCol="0" anchor="ctr">
            <a:spAutoFit/>
          </a:bodyPr>
          <a:lstStyle/>
          <a:p>
            <a:pPr marL="8467">
              <a:lnSpc>
                <a:spcPct val="100000"/>
              </a:lnSpc>
              <a:spcBef>
                <a:spcPts val="67"/>
              </a:spcBef>
            </a:pPr>
            <a:r>
              <a:rPr sz="3600" spc="67" dirty="0">
                <a:solidFill>
                  <a:srgbClr val="FFFFFF"/>
                </a:solidFill>
              </a:rPr>
              <a:t>ACOPIO</a:t>
            </a:r>
            <a:r>
              <a:rPr sz="3600" spc="-50" dirty="0">
                <a:solidFill>
                  <a:srgbClr val="FFFFFF"/>
                </a:solidFill>
              </a:rPr>
              <a:t> </a:t>
            </a:r>
            <a:r>
              <a:rPr sz="3600" spc="103" dirty="0">
                <a:solidFill>
                  <a:srgbClr val="FFFFFF"/>
                </a:solidFill>
              </a:rPr>
              <a:t>DE</a:t>
            </a:r>
            <a:r>
              <a:rPr sz="3600" spc="-47" dirty="0">
                <a:solidFill>
                  <a:srgbClr val="FFFFFF"/>
                </a:solidFill>
              </a:rPr>
              <a:t> </a:t>
            </a:r>
            <a:r>
              <a:rPr sz="3600" spc="177" dirty="0">
                <a:solidFill>
                  <a:srgbClr val="FFFFFF"/>
                </a:solidFill>
              </a:rPr>
              <a:t>LASTRE</a:t>
            </a:r>
            <a:r>
              <a:rPr sz="3600" spc="-47" dirty="0">
                <a:solidFill>
                  <a:srgbClr val="FFFFFF"/>
                </a:solidFill>
              </a:rPr>
              <a:t> </a:t>
            </a:r>
            <a:r>
              <a:rPr sz="3600" dirty="0">
                <a:solidFill>
                  <a:srgbClr val="FFFFFF"/>
                </a:solidFill>
              </a:rPr>
              <a:t>PARA</a:t>
            </a:r>
            <a:r>
              <a:rPr sz="3600" spc="-47" dirty="0">
                <a:solidFill>
                  <a:srgbClr val="FFFFFF"/>
                </a:solidFill>
              </a:rPr>
              <a:t> </a:t>
            </a:r>
            <a:r>
              <a:rPr sz="3600" dirty="0">
                <a:solidFill>
                  <a:srgbClr val="FFFFFF"/>
                </a:solidFill>
              </a:rPr>
              <a:t>MANTENIMIENTO</a:t>
            </a:r>
            <a:r>
              <a:rPr sz="3600" spc="-47" dirty="0">
                <a:solidFill>
                  <a:srgbClr val="FFFFFF"/>
                </a:solidFill>
              </a:rPr>
              <a:t> </a:t>
            </a:r>
            <a:r>
              <a:rPr sz="3600" spc="33" dirty="0">
                <a:solidFill>
                  <a:srgbClr val="FFFFFF"/>
                </a:solidFill>
              </a:rPr>
              <a:t>VIAL</a:t>
            </a:r>
            <a:endParaRPr sz="36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8288000" cy="1674495"/>
            </a:xfrm>
            <a:custGeom>
              <a:avLst/>
              <a:gdLst/>
              <a:ahLst/>
              <a:cxnLst/>
              <a:rect l="l" t="t" r="r" b="b"/>
              <a:pathLst>
                <a:path w="18288000" h="1674495">
                  <a:moveTo>
                    <a:pt x="18288000" y="1674214"/>
                  </a:moveTo>
                  <a:lnTo>
                    <a:pt x="0" y="1674214"/>
                  </a:lnTo>
                  <a:lnTo>
                    <a:pt x="0" y="0"/>
                  </a:lnTo>
                  <a:lnTo>
                    <a:pt x="18288000" y="0"/>
                  </a:lnTo>
                  <a:lnTo>
                    <a:pt x="18288000" y="1674214"/>
                  </a:lnTo>
                  <a:close/>
                </a:path>
              </a:pathLst>
            </a:custGeom>
            <a:solidFill>
              <a:srgbClr val="AF4B0E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xfrm>
            <a:off x="558800" y="-186649"/>
            <a:ext cx="7010400" cy="1743841"/>
          </a:xfrm>
          <a:prstGeom prst="rect">
            <a:avLst/>
          </a:prstGeom>
        </p:spPr>
        <p:txBody>
          <a:bodyPr vert="horz" wrap="square" lIns="0" tIns="81056" rIns="0" bIns="0" rtlCol="0" anchor="ctr">
            <a:spAutoFit/>
          </a:bodyPr>
          <a:lstStyle/>
          <a:p>
            <a:pPr marL="392026">
              <a:lnSpc>
                <a:spcPct val="100000"/>
              </a:lnSpc>
              <a:spcBef>
                <a:spcPts val="67"/>
              </a:spcBef>
            </a:pPr>
            <a:r>
              <a:rPr sz="3600" dirty="0">
                <a:solidFill>
                  <a:srgbClr val="FFFFFF"/>
                </a:solidFill>
              </a:rPr>
              <a:t>MANTENIMIENTO</a:t>
            </a:r>
            <a:r>
              <a:rPr sz="3600" spc="-50" dirty="0">
                <a:solidFill>
                  <a:srgbClr val="FFFFFF"/>
                </a:solidFill>
              </a:rPr>
              <a:t> </a:t>
            </a:r>
            <a:r>
              <a:rPr sz="3600" dirty="0">
                <a:solidFill>
                  <a:srgbClr val="FFFFFF"/>
                </a:solidFill>
              </a:rPr>
              <a:t>Y</a:t>
            </a:r>
            <a:r>
              <a:rPr sz="3600" spc="-50" dirty="0">
                <a:solidFill>
                  <a:srgbClr val="FFFFFF"/>
                </a:solidFill>
              </a:rPr>
              <a:t> </a:t>
            </a:r>
            <a:r>
              <a:rPr sz="3600" spc="103" dirty="0">
                <a:solidFill>
                  <a:srgbClr val="FFFFFF"/>
                </a:solidFill>
              </a:rPr>
              <a:t>REPARACIONES</a:t>
            </a:r>
            <a:r>
              <a:rPr sz="3600" spc="-47" dirty="0">
                <a:solidFill>
                  <a:srgbClr val="FFFFFF"/>
                </a:solidFill>
              </a:rPr>
              <a:t> </a:t>
            </a:r>
            <a:r>
              <a:rPr sz="3600" spc="90" dirty="0">
                <a:solidFill>
                  <a:srgbClr val="FFFFFF"/>
                </a:solidFill>
              </a:rPr>
              <a:t>EQUIPO</a:t>
            </a:r>
            <a:r>
              <a:rPr sz="3600" spc="-50" dirty="0">
                <a:solidFill>
                  <a:srgbClr val="FFFFFF"/>
                </a:solidFill>
              </a:rPr>
              <a:t> </a:t>
            </a:r>
            <a:r>
              <a:rPr sz="3600" spc="-7" dirty="0">
                <a:solidFill>
                  <a:srgbClr val="FFFFFF"/>
                </a:solidFill>
              </a:rPr>
              <a:t>CAMINERO</a:t>
            </a:r>
            <a:endParaRPr sz="36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r="6362" b="14376"/>
          <a:stretch/>
        </p:blipFill>
        <p:spPr bwMode="auto">
          <a:xfrm>
            <a:off x="0" y="146063"/>
            <a:ext cx="12192000" cy="6698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ject 4"/>
          <p:cNvSpPr/>
          <p:nvPr/>
        </p:nvSpPr>
        <p:spPr>
          <a:xfrm>
            <a:off x="0" y="0"/>
            <a:ext cx="12192000" cy="1116330"/>
          </a:xfrm>
          <a:custGeom>
            <a:avLst/>
            <a:gdLst/>
            <a:ahLst/>
            <a:cxnLst/>
            <a:rect l="l" t="t" r="r" b="b"/>
            <a:pathLst>
              <a:path w="18288000" h="1674495">
                <a:moveTo>
                  <a:pt x="18288000" y="1674214"/>
                </a:moveTo>
                <a:lnTo>
                  <a:pt x="0" y="1674214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674214"/>
                </a:lnTo>
                <a:close/>
              </a:path>
            </a:pathLst>
          </a:custGeom>
          <a:solidFill>
            <a:srgbClr val="AF4B0E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xfrm>
            <a:off x="558800" y="-96543"/>
            <a:ext cx="7010400" cy="1563629"/>
          </a:xfrm>
          <a:prstGeom prst="rect">
            <a:avLst/>
          </a:prstGeom>
        </p:spPr>
        <p:txBody>
          <a:bodyPr vert="horz" wrap="square" lIns="0" tIns="75307" rIns="0" bIns="0" rtlCol="0" anchor="ctr">
            <a:spAutoFit/>
          </a:bodyPr>
          <a:lstStyle/>
          <a:p>
            <a:pPr marL="246392" marR="3387" indent="643075">
              <a:lnSpc>
                <a:spcPts val="2867"/>
              </a:lnSpc>
              <a:spcBef>
                <a:spcPts val="320"/>
              </a:spcBef>
            </a:pPr>
            <a:r>
              <a:rPr sz="2533" dirty="0">
                <a:solidFill>
                  <a:srgbClr val="FFFFFF"/>
                </a:solidFill>
              </a:rPr>
              <a:t>MANTENIMIENTO</a:t>
            </a:r>
            <a:r>
              <a:rPr sz="2533" spc="3" dirty="0">
                <a:solidFill>
                  <a:srgbClr val="FFFFFF"/>
                </a:solidFill>
              </a:rPr>
              <a:t> </a:t>
            </a:r>
            <a:r>
              <a:rPr sz="2533" spc="37" dirty="0">
                <a:solidFill>
                  <a:srgbClr val="FFFFFF"/>
                </a:solidFill>
              </a:rPr>
              <a:t>VIAL</a:t>
            </a:r>
            <a:r>
              <a:rPr sz="2533" spc="3" dirty="0">
                <a:solidFill>
                  <a:srgbClr val="FFFFFF"/>
                </a:solidFill>
              </a:rPr>
              <a:t> </a:t>
            </a:r>
            <a:r>
              <a:rPr sz="2533" spc="87" dirty="0">
                <a:solidFill>
                  <a:srgbClr val="FFFFFF"/>
                </a:solidFill>
              </a:rPr>
              <a:t>EN</a:t>
            </a:r>
            <a:r>
              <a:rPr sz="2533" spc="3" dirty="0">
                <a:solidFill>
                  <a:srgbClr val="FFFFFF"/>
                </a:solidFill>
              </a:rPr>
              <a:t> </a:t>
            </a:r>
            <a:r>
              <a:rPr sz="2533" dirty="0">
                <a:solidFill>
                  <a:srgbClr val="FFFFFF"/>
                </a:solidFill>
              </a:rPr>
              <a:t>COMUNIDADES</a:t>
            </a:r>
            <a:r>
              <a:rPr sz="2533" spc="3" dirty="0">
                <a:solidFill>
                  <a:srgbClr val="FFFFFF"/>
                </a:solidFill>
              </a:rPr>
              <a:t> </a:t>
            </a:r>
            <a:r>
              <a:rPr sz="2533" spc="53" dirty="0">
                <a:solidFill>
                  <a:srgbClr val="FFFFFF"/>
                </a:solidFill>
              </a:rPr>
              <a:t>CON</a:t>
            </a:r>
            <a:r>
              <a:rPr sz="2533" spc="7" dirty="0">
                <a:solidFill>
                  <a:srgbClr val="FFFFFF"/>
                </a:solidFill>
              </a:rPr>
              <a:t> </a:t>
            </a:r>
            <a:r>
              <a:rPr sz="2533" spc="-17" dirty="0">
                <a:solidFill>
                  <a:srgbClr val="FFFFFF"/>
                </a:solidFill>
              </a:rPr>
              <a:t>MAQUINARIA</a:t>
            </a:r>
            <a:r>
              <a:rPr sz="2533" spc="3" dirty="0">
                <a:solidFill>
                  <a:srgbClr val="FFFFFF"/>
                </a:solidFill>
              </a:rPr>
              <a:t> </a:t>
            </a:r>
            <a:r>
              <a:rPr sz="2533" spc="133" dirty="0">
                <a:solidFill>
                  <a:srgbClr val="FFFFFF"/>
                </a:solidFill>
              </a:rPr>
              <a:t>DEL</a:t>
            </a:r>
            <a:r>
              <a:rPr sz="2533" spc="3" dirty="0">
                <a:solidFill>
                  <a:srgbClr val="FFFFFF"/>
                </a:solidFill>
              </a:rPr>
              <a:t> </a:t>
            </a:r>
            <a:r>
              <a:rPr sz="2533" spc="-17" dirty="0">
                <a:solidFill>
                  <a:srgbClr val="FFFFFF"/>
                </a:solidFill>
              </a:rPr>
              <a:t>GAD </a:t>
            </a:r>
            <a:r>
              <a:rPr sz="2533" spc="60" dirty="0">
                <a:solidFill>
                  <a:srgbClr val="FFFFFF"/>
                </a:solidFill>
              </a:rPr>
              <a:t>PARROQUIAL</a:t>
            </a:r>
            <a:r>
              <a:rPr sz="2533" spc="-33" dirty="0">
                <a:solidFill>
                  <a:srgbClr val="FFFFFF"/>
                </a:solidFill>
              </a:rPr>
              <a:t> </a:t>
            </a:r>
            <a:r>
              <a:rPr sz="2533" spc="163" dirty="0">
                <a:solidFill>
                  <a:srgbClr val="FFFFFF"/>
                </a:solidFill>
              </a:rPr>
              <a:t>JULIO</a:t>
            </a:r>
            <a:r>
              <a:rPr sz="2533" spc="-30" dirty="0">
                <a:solidFill>
                  <a:srgbClr val="FFFFFF"/>
                </a:solidFill>
              </a:rPr>
              <a:t> </a:t>
            </a:r>
            <a:r>
              <a:rPr sz="2533" dirty="0">
                <a:solidFill>
                  <a:srgbClr val="FFFFFF"/>
                </a:solidFill>
              </a:rPr>
              <a:t>ANDRADE</a:t>
            </a:r>
            <a:r>
              <a:rPr sz="2533" spc="-30" dirty="0">
                <a:solidFill>
                  <a:srgbClr val="FFFFFF"/>
                </a:solidFill>
              </a:rPr>
              <a:t> </a:t>
            </a:r>
            <a:r>
              <a:rPr sz="2533" spc="53" dirty="0">
                <a:solidFill>
                  <a:srgbClr val="FFFFFF"/>
                </a:solidFill>
              </a:rPr>
              <a:t>CON</a:t>
            </a:r>
            <a:r>
              <a:rPr sz="2533" spc="-30" dirty="0">
                <a:solidFill>
                  <a:srgbClr val="FFFFFF"/>
                </a:solidFill>
              </a:rPr>
              <a:t> </a:t>
            </a:r>
            <a:r>
              <a:rPr sz="2533" spc="197" dirty="0">
                <a:solidFill>
                  <a:srgbClr val="FFFFFF"/>
                </a:solidFill>
              </a:rPr>
              <a:t>EL</a:t>
            </a:r>
            <a:r>
              <a:rPr sz="2533" spc="-30" dirty="0">
                <a:solidFill>
                  <a:srgbClr val="FFFFFF"/>
                </a:solidFill>
              </a:rPr>
              <a:t> </a:t>
            </a:r>
            <a:r>
              <a:rPr sz="2533" dirty="0">
                <a:solidFill>
                  <a:srgbClr val="FFFFFF"/>
                </a:solidFill>
              </a:rPr>
              <a:t>APOYO</a:t>
            </a:r>
            <a:r>
              <a:rPr sz="2533" spc="-30" dirty="0">
                <a:solidFill>
                  <a:srgbClr val="FFFFFF"/>
                </a:solidFill>
              </a:rPr>
              <a:t> </a:t>
            </a:r>
            <a:r>
              <a:rPr sz="2533" spc="83" dirty="0">
                <a:solidFill>
                  <a:srgbClr val="FFFFFF"/>
                </a:solidFill>
              </a:rPr>
              <a:t>DE</a:t>
            </a:r>
            <a:r>
              <a:rPr sz="2533" spc="-30" dirty="0">
                <a:solidFill>
                  <a:srgbClr val="FFFFFF"/>
                </a:solidFill>
              </a:rPr>
              <a:t> </a:t>
            </a:r>
            <a:r>
              <a:rPr sz="2533" spc="76" dirty="0">
                <a:solidFill>
                  <a:srgbClr val="FFFFFF"/>
                </a:solidFill>
              </a:rPr>
              <a:t>LA</a:t>
            </a:r>
            <a:r>
              <a:rPr sz="2533" spc="-30" dirty="0">
                <a:solidFill>
                  <a:srgbClr val="FFFFFF"/>
                </a:solidFill>
              </a:rPr>
              <a:t> </a:t>
            </a:r>
            <a:r>
              <a:rPr sz="2533" spc="110" dirty="0">
                <a:solidFill>
                  <a:srgbClr val="FFFFFF"/>
                </a:solidFill>
              </a:rPr>
              <a:t>PREFECTURA</a:t>
            </a:r>
            <a:r>
              <a:rPr sz="2533" spc="-30" dirty="0">
                <a:solidFill>
                  <a:srgbClr val="FFFFFF"/>
                </a:solidFill>
              </a:rPr>
              <a:t> </a:t>
            </a:r>
            <a:r>
              <a:rPr sz="2533" spc="133" dirty="0">
                <a:solidFill>
                  <a:srgbClr val="FFFFFF"/>
                </a:solidFill>
              </a:rPr>
              <a:t>DEL</a:t>
            </a:r>
            <a:r>
              <a:rPr sz="2533" spc="-33" dirty="0">
                <a:solidFill>
                  <a:srgbClr val="FFFFFF"/>
                </a:solidFill>
              </a:rPr>
              <a:t> </a:t>
            </a:r>
            <a:r>
              <a:rPr sz="2533" spc="76" dirty="0">
                <a:solidFill>
                  <a:srgbClr val="FFFFFF"/>
                </a:solidFill>
              </a:rPr>
              <a:t>CARCHI</a:t>
            </a:r>
            <a:endParaRPr sz="2533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0"/>
            <a:ext cx="12192000" cy="1505373"/>
          </a:xfrm>
          <a:custGeom>
            <a:avLst/>
            <a:gdLst/>
            <a:ahLst/>
            <a:cxnLst/>
            <a:rect l="l" t="t" r="r" b="b"/>
            <a:pathLst>
              <a:path w="18288000" h="2258060">
                <a:moveTo>
                  <a:pt x="18287999" y="2257827"/>
                </a:moveTo>
                <a:lnTo>
                  <a:pt x="0" y="2257827"/>
                </a:lnTo>
                <a:lnTo>
                  <a:pt x="0" y="0"/>
                </a:lnTo>
                <a:lnTo>
                  <a:pt x="18287999" y="0"/>
                </a:lnTo>
                <a:lnTo>
                  <a:pt x="18287999" y="2257827"/>
                </a:lnTo>
                <a:close/>
              </a:path>
            </a:pathLst>
          </a:custGeom>
          <a:solidFill>
            <a:srgbClr val="AF4B0E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xfrm>
            <a:off x="101601" y="108949"/>
            <a:ext cx="9775583" cy="1158865"/>
          </a:xfrm>
          <a:prstGeom prst="rect">
            <a:avLst/>
          </a:prstGeom>
        </p:spPr>
        <p:txBody>
          <a:bodyPr vert="horz" wrap="square" lIns="0" tIns="55457" rIns="0" bIns="0" rtlCol="0" anchor="ctr">
            <a:spAutoFit/>
          </a:bodyPr>
          <a:lstStyle/>
          <a:p>
            <a:pPr marL="8467" marR="3387">
              <a:lnSpc>
                <a:spcPts val="4254"/>
              </a:lnSpc>
              <a:spcBef>
                <a:spcPts val="437"/>
              </a:spcBef>
            </a:pPr>
            <a:r>
              <a:rPr sz="3800" dirty="0">
                <a:solidFill>
                  <a:srgbClr val="FFFFFF"/>
                </a:solidFill>
              </a:rPr>
              <a:t>EMPEDRADO</a:t>
            </a:r>
            <a:r>
              <a:rPr sz="3800" spc="33" dirty="0">
                <a:solidFill>
                  <a:srgbClr val="FFFFFF"/>
                </a:solidFill>
              </a:rPr>
              <a:t> </a:t>
            </a:r>
            <a:r>
              <a:rPr sz="3800" spc="60" dirty="0">
                <a:solidFill>
                  <a:srgbClr val="FFFFFF"/>
                </a:solidFill>
              </a:rPr>
              <a:t>SAN</a:t>
            </a:r>
            <a:r>
              <a:rPr sz="3800" spc="37" dirty="0">
                <a:solidFill>
                  <a:srgbClr val="FFFFFF"/>
                </a:solidFill>
              </a:rPr>
              <a:t> </a:t>
            </a:r>
            <a:r>
              <a:rPr sz="3800" spc="90" dirty="0">
                <a:solidFill>
                  <a:srgbClr val="FFFFFF"/>
                </a:solidFill>
              </a:rPr>
              <a:t>JOAQUIN </a:t>
            </a:r>
            <a:r>
              <a:rPr sz="3800" spc="220" dirty="0">
                <a:solidFill>
                  <a:srgbClr val="FFFFFF"/>
                </a:solidFill>
              </a:rPr>
              <a:t>E</a:t>
            </a:r>
            <a:r>
              <a:rPr sz="3800" spc="-97" dirty="0">
                <a:solidFill>
                  <a:srgbClr val="FFFFFF"/>
                </a:solidFill>
              </a:rPr>
              <a:t> </a:t>
            </a:r>
            <a:r>
              <a:rPr sz="3800" spc="73" dirty="0">
                <a:solidFill>
                  <a:srgbClr val="FFFFFF"/>
                </a:solidFill>
              </a:rPr>
              <a:t>35</a:t>
            </a:r>
            <a:r>
              <a:rPr sz="3800" spc="-97" dirty="0">
                <a:solidFill>
                  <a:srgbClr val="FFFFFF"/>
                </a:solidFill>
              </a:rPr>
              <a:t> </a:t>
            </a:r>
            <a:r>
              <a:rPr sz="3800" spc="60" dirty="0">
                <a:solidFill>
                  <a:srgbClr val="FFFFFF"/>
                </a:solidFill>
              </a:rPr>
              <a:t>SAN</a:t>
            </a:r>
            <a:r>
              <a:rPr sz="3800" spc="-97" dirty="0">
                <a:solidFill>
                  <a:srgbClr val="FFFFFF"/>
                </a:solidFill>
              </a:rPr>
              <a:t> </a:t>
            </a:r>
            <a:r>
              <a:rPr sz="3800" spc="117" dirty="0">
                <a:solidFill>
                  <a:srgbClr val="FFFFFF"/>
                </a:solidFill>
              </a:rPr>
              <a:t>PEDRO</a:t>
            </a:r>
            <a:r>
              <a:rPr lang="es-MX" sz="3800" spc="117" dirty="0">
                <a:solidFill>
                  <a:srgbClr val="FFFFFF"/>
                </a:solidFill>
              </a:rPr>
              <a:t>- CONVENIO CON LA PREFECTURA DEL CARCHI </a:t>
            </a:r>
            <a:endParaRPr lang="es-MX" sz="3800" dirty="0"/>
          </a:p>
        </p:txBody>
      </p:sp>
      <p:grpSp>
        <p:nvGrpSpPr>
          <p:cNvPr id="6" name="object 6"/>
          <p:cNvGrpSpPr/>
          <p:nvPr/>
        </p:nvGrpSpPr>
        <p:grpSpPr>
          <a:xfrm>
            <a:off x="10261601" y="145680"/>
            <a:ext cx="1682347" cy="955657"/>
            <a:chOff x="14011879" y="417346"/>
            <a:chExt cx="4084954" cy="1427380"/>
          </a:xfrm>
        </p:grpSpPr>
        <p:sp>
          <p:nvSpPr>
            <p:cNvPr id="7" name="object 7"/>
            <p:cNvSpPr/>
            <p:nvPr/>
          </p:nvSpPr>
          <p:spPr>
            <a:xfrm>
              <a:off x="15257120" y="417346"/>
              <a:ext cx="1071245" cy="981710"/>
            </a:xfrm>
            <a:custGeom>
              <a:avLst/>
              <a:gdLst/>
              <a:ahLst/>
              <a:cxnLst/>
              <a:rect l="l" t="t" r="r" b="b"/>
              <a:pathLst>
                <a:path w="1071244" h="981710">
                  <a:moveTo>
                    <a:pt x="1070622" y="569696"/>
                  </a:moveTo>
                  <a:lnTo>
                    <a:pt x="1068527" y="520534"/>
                  </a:lnTo>
                  <a:lnTo>
                    <a:pt x="1062367" y="472541"/>
                  </a:lnTo>
                  <a:lnTo>
                    <a:pt x="1052309" y="425881"/>
                  </a:lnTo>
                  <a:lnTo>
                    <a:pt x="1038529" y="380733"/>
                  </a:lnTo>
                  <a:lnTo>
                    <a:pt x="1021181" y="337248"/>
                  </a:lnTo>
                  <a:lnTo>
                    <a:pt x="1000467" y="295605"/>
                  </a:lnTo>
                  <a:lnTo>
                    <a:pt x="976528" y="255981"/>
                  </a:lnTo>
                  <a:lnTo>
                    <a:pt x="949553" y="218541"/>
                  </a:lnTo>
                  <a:lnTo>
                    <a:pt x="919695" y="183464"/>
                  </a:lnTo>
                  <a:lnTo>
                    <a:pt x="887145" y="150914"/>
                  </a:lnTo>
                  <a:lnTo>
                    <a:pt x="852068" y="121069"/>
                  </a:lnTo>
                  <a:lnTo>
                    <a:pt x="814641" y="94094"/>
                  </a:lnTo>
                  <a:lnTo>
                    <a:pt x="775017" y="70154"/>
                  </a:lnTo>
                  <a:lnTo>
                    <a:pt x="733374" y="49428"/>
                  </a:lnTo>
                  <a:lnTo>
                    <a:pt x="689889" y="32092"/>
                  </a:lnTo>
                  <a:lnTo>
                    <a:pt x="644728" y="18313"/>
                  </a:lnTo>
                  <a:lnTo>
                    <a:pt x="598068" y="8255"/>
                  </a:lnTo>
                  <a:lnTo>
                    <a:pt x="550075" y="2095"/>
                  </a:lnTo>
                  <a:lnTo>
                    <a:pt x="500926" y="0"/>
                  </a:lnTo>
                  <a:lnTo>
                    <a:pt x="449745" y="2273"/>
                  </a:lnTo>
                  <a:lnTo>
                    <a:pt x="399834" y="8940"/>
                  </a:lnTo>
                  <a:lnTo>
                    <a:pt x="351383" y="19837"/>
                  </a:lnTo>
                  <a:lnTo>
                    <a:pt x="304584" y="34734"/>
                  </a:lnTo>
                  <a:lnTo>
                    <a:pt x="259626" y="53479"/>
                  </a:lnTo>
                  <a:lnTo>
                    <a:pt x="216725" y="75844"/>
                  </a:lnTo>
                  <a:lnTo>
                    <a:pt x="176047" y="101650"/>
                  </a:lnTo>
                  <a:lnTo>
                    <a:pt x="137795" y="130708"/>
                  </a:lnTo>
                  <a:lnTo>
                    <a:pt x="102171" y="162814"/>
                  </a:lnTo>
                  <a:lnTo>
                    <a:pt x="69354" y="197789"/>
                  </a:lnTo>
                  <a:lnTo>
                    <a:pt x="39547" y="235419"/>
                  </a:lnTo>
                  <a:lnTo>
                    <a:pt x="12954" y="275539"/>
                  </a:lnTo>
                  <a:lnTo>
                    <a:pt x="0" y="299186"/>
                  </a:lnTo>
                  <a:lnTo>
                    <a:pt x="0" y="981189"/>
                  </a:lnTo>
                  <a:lnTo>
                    <a:pt x="413219" y="981189"/>
                  </a:lnTo>
                  <a:lnTo>
                    <a:pt x="575335" y="981189"/>
                  </a:lnTo>
                  <a:lnTo>
                    <a:pt x="894791" y="981189"/>
                  </a:lnTo>
                  <a:lnTo>
                    <a:pt x="928509" y="946150"/>
                  </a:lnTo>
                  <a:lnTo>
                    <a:pt x="960018" y="907072"/>
                  </a:lnTo>
                  <a:lnTo>
                    <a:pt x="988034" y="865276"/>
                  </a:lnTo>
                  <a:lnTo>
                    <a:pt x="1012342" y="820978"/>
                  </a:lnTo>
                  <a:lnTo>
                    <a:pt x="1032738" y="774395"/>
                  </a:lnTo>
                  <a:lnTo>
                    <a:pt x="1048981" y="725754"/>
                  </a:lnTo>
                  <a:lnTo>
                    <a:pt x="1060856" y="675284"/>
                  </a:lnTo>
                  <a:lnTo>
                    <a:pt x="1068133" y="623189"/>
                  </a:lnTo>
                  <a:lnTo>
                    <a:pt x="1070622" y="569696"/>
                  </a:lnTo>
                  <a:close/>
                </a:path>
              </a:pathLst>
            </a:custGeom>
            <a:solidFill>
              <a:srgbClr val="F0EC00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8" name="object 8"/>
            <p:cNvSpPr/>
            <p:nvPr/>
          </p:nvSpPr>
          <p:spPr>
            <a:xfrm>
              <a:off x="15313187" y="499718"/>
              <a:ext cx="846455" cy="835025"/>
            </a:xfrm>
            <a:custGeom>
              <a:avLst/>
              <a:gdLst/>
              <a:ahLst/>
              <a:cxnLst/>
              <a:rect l="l" t="t" r="r" b="b"/>
              <a:pathLst>
                <a:path w="846455" h="835025">
                  <a:moveTo>
                    <a:pt x="497455" y="834526"/>
                  </a:moveTo>
                  <a:lnTo>
                    <a:pt x="497455" y="787790"/>
                  </a:lnTo>
                  <a:lnTo>
                    <a:pt x="497455" y="757868"/>
                  </a:lnTo>
                  <a:lnTo>
                    <a:pt x="497455" y="746844"/>
                  </a:lnTo>
                  <a:lnTo>
                    <a:pt x="497455" y="745269"/>
                  </a:lnTo>
                  <a:lnTo>
                    <a:pt x="520863" y="738972"/>
                  </a:lnTo>
                  <a:lnTo>
                    <a:pt x="543552" y="731032"/>
                  </a:lnTo>
                  <a:lnTo>
                    <a:pt x="565454" y="721518"/>
                  </a:lnTo>
                  <a:lnTo>
                    <a:pt x="586503" y="710501"/>
                  </a:lnTo>
                  <a:lnTo>
                    <a:pt x="629074" y="753090"/>
                  </a:lnTo>
                  <a:lnTo>
                    <a:pt x="650935" y="774959"/>
                  </a:lnTo>
                  <a:lnTo>
                    <a:pt x="658990" y="783016"/>
                  </a:lnTo>
                  <a:lnTo>
                    <a:pt x="660140" y="784167"/>
                  </a:lnTo>
                  <a:lnTo>
                    <a:pt x="726419" y="717888"/>
                  </a:lnTo>
                  <a:lnTo>
                    <a:pt x="760455" y="683853"/>
                  </a:lnTo>
                  <a:lnTo>
                    <a:pt x="772994" y="671314"/>
                  </a:lnTo>
                  <a:lnTo>
                    <a:pt x="774785" y="669522"/>
                  </a:lnTo>
                  <a:lnTo>
                    <a:pt x="733563" y="628299"/>
                  </a:lnTo>
                  <a:lnTo>
                    <a:pt x="712395" y="607130"/>
                  </a:lnTo>
                  <a:lnTo>
                    <a:pt x="704596" y="599330"/>
                  </a:lnTo>
                  <a:lnTo>
                    <a:pt x="703482" y="598216"/>
                  </a:lnTo>
                  <a:lnTo>
                    <a:pt x="715359" y="577629"/>
                  </a:lnTo>
                  <a:lnTo>
                    <a:pt x="725773" y="556137"/>
                  </a:lnTo>
                  <a:lnTo>
                    <a:pt x="734651" y="533810"/>
                  </a:lnTo>
                  <a:lnTo>
                    <a:pt x="741915" y="510724"/>
                  </a:lnTo>
                  <a:lnTo>
                    <a:pt x="802124" y="510724"/>
                  </a:lnTo>
                  <a:lnTo>
                    <a:pt x="833041" y="510724"/>
                  </a:lnTo>
                  <a:lnTo>
                    <a:pt x="844432" y="510724"/>
                  </a:lnTo>
                  <a:lnTo>
                    <a:pt x="846059" y="510724"/>
                  </a:lnTo>
                  <a:lnTo>
                    <a:pt x="846059" y="416996"/>
                  </a:lnTo>
                  <a:lnTo>
                    <a:pt x="846059" y="368866"/>
                  </a:lnTo>
                  <a:lnTo>
                    <a:pt x="846059" y="351133"/>
                  </a:lnTo>
                  <a:lnTo>
                    <a:pt x="846059" y="348600"/>
                  </a:lnTo>
                  <a:lnTo>
                    <a:pt x="787790" y="348600"/>
                  </a:lnTo>
                  <a:lnTo>
                    <a:pt x="757868" y="348600"/>
                  </a:lnTo>
                  <a:lnTo>
                    <a:pt x="746844" y="348600"/>
                  </a:lnTo>
                  <a:lnTo>
                    <a:pt x="745269" y="348600"/>
                  </a:lnTo>
                  <a:lnTo>
                    <a:pt x="738972" y="325193"/>
                  </a:lnTo>
                  <a:lnTo>
                    <a:pt x="731032" y="302505"/>
                  </a:lnTo>
                  <a:lnTo>
                    <a:pt x="721518" y="280604"/>
                  </a:lnTo>
                  <a:lnTo>
                    <a:pt x="710501" y="259556"/>
                  </a:lnTo>
                  <a:lnTo>
                    <a:pt x="753091" y="216968"/>
                  </a:lnTo>
                  <a:lnTo>
                    <a:pt x="774962" y="195098"/>
                  </a:lnTo>
                  <a:lnTo>
                    <a:pt x="783020" y="187041"/>
                  </a:lnTo>
                  <a:lnTo>
                    <a:pt x="784171" y="185890"/>
                  </a:lnTo>
                  <a:lnTo>
                    <a:pt x="717908" y="119627"/>
                  </a:lnTo>
                  <a:lnTo>
                    <a:pt x="683881" y="85601"/>
                  </a:lnTo>
                  <a:lnTo>
                    <a:pt x="671345" y="73064"/>
                  </a:lnTo>
                  <a:lnTo>
                    <a:pt x="669554" y="71273"/>
                  </a:lnTo>
                  <a:lnTo>
                    <a:pt x="628312" y="112495"/>
                  </a:lnTo>
                  <a:lnTo>
                    <a:pt x="607134" y="133663"/>
                  </a:lnTo>
                  <a:lnTo>
                    <a:pt x="599331" y="141462"/>
                  </a:lnTo>
                  <a:lnTo>
                    <a:pt x="598216" y="142576"/>
                  </a:lnTo>
                  <a:lnTo>
                    <a:pt x="577629" y="130686"/>
                  </a:lnTo>
                  <a:lnTo>
                    <a:pt x="556137" y="120272"/>
                  </a:lnTo>
                  <a:lnTo>
                    <a:pt x="533810" y="111402"/>
                  </a:lnTo>
                  <a:lnTo>
                    <a:pt x="510724" y="104143"/>
                  </a:lnTo>
                  <a:lnTo>
                    <a:pt x="510724" y="43935"/>
                  </a:lnTo>
                  <a:lnTo>
                    <a:pt x="510724" y="13017"/>
                  </a:lnTo>
                  <a:lnTo>
                    <a:pt x="510724" y="1627"/>
                  </a:lnTo>
                  <a:lnTo>
                    <a:pt x="510724" y="0"/>
                  </a:lnTo>
                  <a:lnTo>
                    <a:pt x="416998" y="0"/>
                  </a:lnTo>
                  <a:lnTo>
                    <a:pt x="368868" y="0"/>
                  </a:lnTo>
                  <a:lnTo>
                    <a:pt x="351136" y="0"/>
                  </a:lnTo>
                  <a:lnTo>
                    <a:pt x="348603" y="0"/>
                  </a:lnTo>
                  <a:lnTo>
                    <a:pt x="348603" y="58269"/>
                  </a:lnTo>
                  <a:lnTo>
                    <a:pt x="348603" y="88191"/>
                  </a:lnTo>
                  <a:lnTo>
                    <a:pt x="348603" y="99214"/>
                  </a:lnTo>
                  <a:lnTo>
                    <a:pt x="348603" y="100789"/>
                  </a:lnTo>
                  <a:lnTo>
                    <a:pt x="325195" y="107086"/>
                  </a:lnTo>
                  <a:lnTo>
                    <a:pt x="302506" y="115027"/>
                  </a:lnTo>
                  <a:lnTo>
                    <a:pt x="280603" y="124540"/>
                  </a:lnTo>
                  <a:lnTo>
                    <a:pt x="259556" y="135557"/>
                  </a:lnTo>
                  <a:lnTo>
                    <a:pt x="216968" y="92967"/>
                  </a:lnTo>
                  <a:lnTo>
                    <a:pt x="195098" y="71097"/>
                  </a:lnTo>
                  <a:lnTo>
                    <a:pt x="187041" y="63039"/>
                  </a:lnTo>
                  <a:lnTo>
                    <a:pt x="185890" y="61888"/>
                  </a:lnTo>
                  <a:lnTo>
                    <a:pt x="119627" y="128152"/>
                  </a:lnTo>
                  <a:lnTo>
                    <a:pt x="85601" y="162180"/>
                  </a:lnTo>
                  <a:lnTo>
                    <a:pt x="73064" y="174717"/>
                  </a:lnTo>
                  <a:lnTo>
                    <a:pt x="71273" y="176507"/>
                  </a:lnTo>
                  <a:lnTo>
                    <a:pt x="112495" y="217729"/>
                  </a:lnTo>
                  <a:lnTo>
                    <a:pt x="133663" y="238897"/>
                  </a:lnTo>
                  <a:lnTo>
                    <a:pt x="141462" y="246696"/>
                  </a:lnTo>
                  <a:lnTo>
                    <a:pt x="142576" y="247810"/>
                  </a:lnTo>
                  <a:lnTo>
                    <a:pt x="130686" y="268416"/>
                  </a:lnTo>
                  <a:lnTo>
                    <a:pt x="120272" y="289918"/>
                  </a:lnTo>
                  <a:lnTo>
                    <a:pt x="111402" y="312248"/>
                  </a:lnTo>
                  <a:lnTo>
                    <a:pt x="104143" y="335335"/>
                  </a:lnTo>
                  <a:lnTo>
                    <a:pt x="43935" y="335335"/>
                  </a:lnTo>
                  <a:lnTo>
                    <a:pt x="13017" y="335335"/>
                  </a:lnTo>
                  <a:lnTo>
                    <a:pt x="1627" y="335335"/>
                  </a:lnTo>
                  <a:lnTo>
                    <a:pt x="0" y="335335"/>
                  </a:lnTo>
                  <a:lnTo>
                    <a:pt x="0" y="429061"/>
                  </a:lnTo>
                  <a:lnTo>
                    <a:pt x="0" y="477190"/>
                  </a:lnTo>
                  <a:lnTo>
                    <a:pt x="0" y="494922"/>
                  </a:lnTo>
                  <a:lnTo>
                    <a:pt x="0" y="497455"/>
                  </a:lnTo>
                  <a:lnTo>
                    <a:pt x="58269" y="497455"/>
                  </a:lnTo>
                  <a:lnTo>
                    <a:pt x="88191" y="497455"/>
                  </a:lnTo>
                  <a:lnTo>
                    <a:pt x="99214" y="497455"/>
                  </a:lnTo>
                  <a:lnTo>
                    <a:pt x="100789" y="497455"/>
                  </a:lnTo>
                  <a:lnTo>
                    <a:pt x="107086" y="520863"/>
                  </a:lnTo>
                  <a:lnTo>
                    <a:pt x="115027" y="543548"/>
                  </a:lnTo>
                  <a:lnTo>
                    <a:pt x="124540" y="565440"/>
                  </a:lnTo>
                  <a:lnTo>
                    <a:pt x="135557" y="586471"/>
                  </a:lnTo>
                  <a:lnTo>
                    <a:pt x="92967" y="629059"/>
                  </a:lnTo>
                  <a:lnTo>
                    <a:pt x="71097" y="650929"/>
                  </a:lnTo>
                  <a:lnTo>
                    <a:pt x="63039" y="658986"/>
                  </a:lnTo>
                  <a:lnTo>
                    <a:pt x="61888" y="660137"/>
                  </a:lnTo>
                  <a:lnTo>
                    <a:pt x="128151" y="726418"/>
                  </a:lnTo>
                  <a:lnTo>
                    <a:pt x="162177" y="760454"/>
                  </a:lnTo>
                  <a:lnTo>
                    <a:pt x="174713" y="772994"/>
                  </a:lnTo>
                  <a:lnTo>
                    <a:pt x="176504" y="774785"/>
                  </a:lnTo>
                  <a:lnTo>
                    <a:pt x="217728" y="733561"/>
                  </a:lnTo>
                  <a:lnTo>
                    <a:pt x="238897" y="712392"/>
                  </a:lnTo>
                  <a:lnTo>
                    <a:pt x="246696" y="704593"/>
                  </a:lnTo>
                  <a:lnTo>
                    <a:pt x="247810" y="703479"/>
                  </a:lnTo>
                  <a:lnTo>
                    <a:pt x="268416" y="715357"/>
                  </a:lnTo>
                  <a:lnTo>
                    <a:pt x="289918" y="725773"/>
                  </a:lnTo>
                  <a:lnTo>
                    <a:pt x="312248" y="734652"/>
                  </a:lnTo>
                  <a:lnTo>
                    <a:pt x="335335" y="741915"/>
                  </a:lnTo>
                  <a:lnTo>
                    <a:pt x="335335" y="802124"/>
                  </a:lnTo>
                  <a:lnTo>
                    <a:pt x="335335" y="833041"/>
                  </a:lnTo>
                  <a:lnTo>
                    <a:pt x="335335" y="834526"/>
                  </a:lnTo>
                </a:path>
                <a:path w="846455" h="835025">
                  <a:moveTo>
                    <a:pt x="423013" y="583643"/>
                  </a:moveTo>
                  <a:lnTo>
                    <a:pt x="372248" y="575456"/>
                  </a:lnTo>
                  <a:lnTo>
                    <a:pt x="328162" y="552657"/>
                  </a:lnTo>
                  <a:lnTo>
                    <a:pt x="293397" y="517889"/>
                  </a:lnTo>
                  <a:lnTo>
                    <a:pt x="270600" y="473794"/>
                  </a:lnTo>
                  <a:lnTo>
                    <a:pt x="262413" y="423013"/>
                  </a:lnTo>
                  <a:lnTo>
                    <a:pt x="270600" y="372248"/>
                  </a:lnTo>
                  <a:lnTo>
                    <a:pt x="293397" y="328162"/>
                  </a:lnTo>
                  <a:lnTo>
                    <a:pt x="328162" y="293397"/>
                  </a:lnTo>
                  <a:lnTo>
                    <a:pt x="372248" y="270600"/>
                  </a:lnTo>
                  <a:lnTo>
                    <a:pt x="423013" y="262413"/>
                  </a:lnTo>
                  <a:lnTo>
                    <a:pt x="473794" y="270600"/>
                  </a:lnTo>
                  <a:lnTo>
                    <a:pt x="517890" y="293397"/>
                  </a:lnTo>
                  <a:lnTo>
                    <a:pt x="552659" y="328162"/>
                  </a:lnTo>
                  <a:lnTo>
                    <a:pt x="575459" y="372248"/>
                  </a:lnTo>
                  <a:lnTo>
                    <a:pt x="583646" y="423013"/>
                  </a:lnTo>
                  <a:lnTo>
                    <a:pt x="575459" y="473794"/>
                  </a:lnTo>
                  <a:lnTo>
                    <a:pt x="552659" y="517889"/>
                  </a:lnTo>
                  <a:lnTo>
                    <a:pt x="517890" y="552657"/>
                  </a:lnTo>
                  <a:lnTo>
                    <a:pt x="473794" y="575456"/>
                  </a:lnTo>
                  <a:lnTo>
                    <a:pt x="423013" y="583643"/>
                  </a:lnTo>
                </a:path>
              </a:pathLst>
            </a:custGeom>
            <a:ln w="48097">
              <a:solidFill>
                <a:srgbClr val="171717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9" name="object 9"/>
            <p:cNvSpPr/>
            <p:nvPr/>
          </p:nvSpPr>
          <p:spPr>
            <a:xfrm>
              <a:off x="14011879" y="1317676"/>
              <a:ext cx="4084954" cy="527050"/>
            </a:xfrm>
            <a:custGeom>
              <a:avLst/>
              <a:gdLst/>
              <a:ahLst/>
              <a:cxnLst/>
              <a:rect l="l" t="t" r="r" b="b"/>
              <a:pathLst>
                <a:path w="4084955" h="527050">
                  <a:moveTo>
                    <a:pt x="3952630" y="527049"/>
                  </a:moveTo>
                  <a:lnTo>
                    <a:pt x="131762" y="527049"/>
                  </a:lnTo>
                  <a:lnTo>
                    <a:pt x="90115" y="520332"/>
                  </a:lnTo>
                  <a:lnTo>
                    <a:pt x="53945" y="501627"/>
                  </a:lnTo>
                  <a:lnTo>
                    <a:pt x="25422" y="473104"/>
                  </a:lnTo>
                  <a:lnTo>
                    <a:pt x="6717" y="436934"/>
                  </a:lnTo>
                  <a:lnTo>
                    <a:pt x="0" y="395287"/>
                  </a:lnTo>
                  <a:lnTo>
                    <a:pt x="0" y="131762"/>
                  </a:lnTo>
                  <a:lnTo>
                    <a:pt x="6717" y="90115"/>
                  </a:lnTo>
                  <a:lnTo>
                    <a:pt x="25422" y="53945"/>
                  </a:lnTo>
                  <a:lnTo>
                    <a:pt x="53945" y="25422"/>
                  </a:lnTo>
                  <a:lnTo>
                    <a:pt x="90115" y="6717"/>
                  </a:lnTo>
                  <a:lnTo>
                    <a:pt x="131762" y="0"/>
                  </a:lnTo>
                  <a:lnTo>
                    <a:pt x="3952630" y="0"/>
                  </a:lnTo>
                  <a:lnTo>
                    <a:pt x="3994277" y="6717"/>
                  </a:lnTo>
                  <a:lnTo>
                    <a:pt x="4030446" y="25422"/>
                  </a:lnTo>
                  <a:lnTo>
                    <a:pt x="4058968" y="53945"/>
                  </a:lnTo>
                  <a:lnTo>
                    <a:pt x="4077672" y="90115"/>
                  </a:lnTo>
                  <a:lnTo>
                    <a:pt x="4084389" y="131762"/>
                  </a:lnTo>
                  <a:lnTo>
                    <a:pt x="4084389" y="395287"/>
                  </a:lnTo>
                  <a:lnTo>
                    <a:pt x="4077672" y="436934"/>
                  </a:lnTo>
                  <a:lnTo>
                    <a:pt x="4058968" y="473104"/>
                  </a:lnTo>
                  <a:lnTo>
                    <a:pt x="4030446" y="501627"/>
                  </a:lnTo>
                  <a:lnTo>
                    <a:pt x="3994277" y="520332"/>
                  </a:lnTo>
                  <a:lnTo>
                    <a:pt x="3952630" y="527049"/>
                  </a:lnTo>
                  <a:close/>
                </a:path>
              </a:pathLst>
            </a:custGeom>
            <a:solidFill>
              <a:srgbClr val="F0EC00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10417679" y="771948"/>
            <a:ext cx="1370189" cy="265095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lang="es-MX" sz="1667" b="1" spc="70" dirty="0">
                <a:latin typeface="Calibri"/>
                <a:cs typeface="Calibri"/>
              </a:rPr>
              <a:t>  EJECUTADO</a:t>
            </a:r>
            <a:endParaRPr sz="1667" dirty="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00474" y="1794512"/>
            <a:ext cx="2470025" cy="1135263"/>
          </a:xfrm>
          <a:custGeom>
            <a:avLst/>
            <a:gdLst/>
            <a:ahLst/>
            <a:cxnLst/>
            <a:rect l="l" t="t" r="r" b="b"/>
            <a:pathLst>
              <a:path w="4527550" h="1399539">
                <a:moveTo>
                  <a:pt x="3642568" y="1399264"/>
                </a:moveTo>
                <a:lnTo>
                  <a:pt x="884842" y="1399264"/>
                </a:lnTo>
                <a:lnTo>
                  <a:pt x="843355" y="1395160"/>
                </a:lnTo>
                <a:lnTo>
                  <a:pt x="803840" y="1383152"/>
                </a:lnTo>
                <a:lnTo>
                  <a:pt x="767408" y="1363703"/>
                </a:lnTo>
                <a:lnTo>
                  <a:pt x="735170" y="1337271"/>
                </a:lnTo>
                <a:lnTo>
                  <a:pt x="708736" y="1305030"/>
                </a:lnTo>
                <a:lnTo>
                  <a:pt x="689286" y="1268597"/>
                </a:lnTo>
                <a:lnTo>
                  <a:pt x="677278" y="1229082"/>
                </a:lnTo>
                <a:lnTo>
                  <a:pt x="673173" y="1187595"/>
                </a:lnTo>
                <a:lnTo>
                  <a:pt x="673173" y="1058346"/>
                </a:lnTo>
                <a:lnTo>
                  <a:pt x="669068" y="1016858"/>
                </a:lnTo>
                <a:lnTo>
                  <a:pt x="657061" y="977343"/>
                </a:lnTo>
                <a:lnTo>
                  <a:pt x="637610" y="940911"/>
                </a:lnTo>
                <a:lnTo>
                  <a:pt x="611177" y="908673"/>
                </a:lnTo>
                <a:lnTo>
                  <a:pt x="578938" y="882239"/>
                </a:lnTo>
                <a:lnTo>
                  <a:pt x="542506" y="862789"/>
                </a:lnTo>
                <a:lnTo>
                  <a:pt x="502991" y="850781"/>
                </a:lnTo>
                <a:lnTo>
                  <a:pt x="461504" y="846676"/>
                </a:lnTo>
                <a:lnTo>
                  <a:pt x="211669" y="846676"/>
                </a:lnTo>
                <a:lnTo>
                  <a:pt x="163135" y="841086"/>
                </a:lnTo>
                <a:lnTo>
                  <a:pt x="118582" y="825162"/>
                </a:lnTo>
                <a:lnTo>
                  <a:pt x="79281" y="800175"/>
                </a:lnTo>
                <a:lnTo>
                  <a:pt x="46501" y="767395"/>
                </a:lnTo>
                <a:lnTo>
                  <a:pt x="21514" y="728094"/>
                </a:lnTo>
                <a:lnTo>
                  <a:pt x="5590" y="683541"/>
                </a:lnTo>
                <a:lnTo>
                  <a:pt x="0" y="635007"/>
                </a:lnTo>
                <a:lnTo>
                  <a:pt x="0" y="211669"/>
                </a:lnTo>
                <a:lnTo>
                  <a:pt x="5590" y="163135"/>
                </a:lnTo>
                <a:lnTo>
                  <a:pt x="21514" y="118582"/>
                </a:lnTo>
                <a:lnTo>
                  <a:pt x="46501" y="79280"/>
                </a:lnTo>
                <a:lnTo>
                  <a:pt x="79281" y="46501"/>
                </a:lnTo>
                <a:lnTo>
                  <a:pt x="118582" y="21514"/>
                </a:lnTo>
                <a:lnTo>
                  <a:pt x="163135" y="5590"/>
                </a:lnTo>
                <a:lnTo>
                  <a:pt x="211669" y="0"/>
                </a:lnTo>
                <a:lnTo>
                  <a:pt x="4315742" y="0"/>
                </a:lnTo>
                <a:lnTo>
                  <a:pt x="4357231" y="4104"/>
                </a:lnTo>
                <a:lnTo>
                  <a:pt x="4396747" y="16112"/>
                </a:lnTo>
                <a:lnTo>
                  <a:pt x="4433180" y="35562"/>
                </a:lnTo>
                <a:lnTo>
                  <a:pt x="4465418" y="61996"/>
                </a:lnTo>
                <a:lnTo>
                  <a:pt x="4491850" y="94235"/>
                </a:lnTo>
                <a:lnTo>
                  <a:pt x="4511299" y="130666"/>
                </a:lnTo>
                <a:lnTo>
                  <a:pt x="4523306" y="170181"/>
                </a:lnTo>
                <a:lnTo>
                  <a:pt x="4527411" y="211669"/>
                </a:lnTo>
                <a:lnTo>
                  <a:pt x="4527411" y="635007"/>
                </a:lnTo>
                <a:lnTo>
                  <a:pt x="4523306" y="676495"/>
                </a:lnTo>
                <a:lnTo>
                  <a:pt x="4511299" y="716009"/>
                </a:lnTo>
                <a:lnTo>
                  <a:pt x="4491850" y="752441"/>
                </a:lnTo>
                <a:lnTo>
                  <a:pt x="4465418" y="784680"/>
                </a:lnTo>
                <a:lnTo>
                  <a:pt x="4433180" y="811113"/>
                </a:lnTo>
                <a:lnTo>
                  <a:pt x="4396747" y="830564"/>
                </a:lnTo>
                <a:lnTo>
                  <a:pt x="4357231" y="842572"/>
                </a:lnTo>
                <a:lnTo>
                  <a:pt x="4315742" y="846676"/>
                </a:lnTo>
                <a:lnTo>
                  <a:pt x="4065907" y="846676"/>
                </a:lnTo>
                <a:lnTo>
                  <a:pt x="4024419" y="850781"/>
                </a:lnTo>
                <a:lnTo>
                  <a:pt x="3984906" y="862789"/>
                </a:lnTo>
                <a:lnTo>
                  <a:pt x="3948476" y="882239"/>
                </a:lnTo>
                <a:lnTo>
                  <a:pt x="3916240" y="908673"/>
                </a:lnTo>
                <a:lnTo>
                  <a:pt x="3889802" y="940911"/>
                </a:lnTo>
                <a:lnTo>
                  <a:pt x="3870350" y="977343"/>
                </a:lnTo>
                <a:lnTo>
                  <a:pt x="3858342" y="1016858"/>
                </a:lnTo>
                <a:lnTo>
                  <a:pt x="3854237" y="1058346"/>
                </a:lnTo>
                <a:lnTo>
                  <a:pt x="3854237" y="1187595"/>
                </a:lnTo>
                <a:lnTo>
                  <a:pt x="3850133" y="1229082"/>
                </a:lnTo>
                <a:lnTo>
                  <a:pt x="3838126" y="1268597"/>
                </a:lnTo>
                <a:lnTo>
                  <a:pt x="3818676" y="1305030"/>
                </a:lnTo>
                <a:lnTo>
                  <a:pt x="3792245" y="1337271"/>
                </a:lnTo>
                <a:lnTo>
                  <a:pt x="3760007" y="1363703"/>
                </a:lnTo>
                <a:lnTo>
                  <a:pt x="3723574" y="1383152"/>
                </a:lnTo>
                <a:lnTo>
                  <a:pt x="3684057" y="1395160"/>
                </a:lnTo>
                <a:lnTo>
                  <a:pt x="3642568" y="1399264"/>
                </a:lnTo>
                <a:close/>
              </a:path>
            </a:pathLst>
          </a:custGeom>
          <a:solidFill>
            <a:srgbClr val="D9D9ED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2" name="object 12"/>
          <p:cNvSpPr txBox="1"/>
          <p:nvPr/>
        </p:nvSpPr>
        <p:spPr>
          <a:xfrm>
            <a:off x="704735" y="1785737"/>
            <a:ext cx="2261503" cy="4805418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457646" marR="3387" indent="-449179">
              <a:lnSpc>
                <a:spcPts val="2900"/>
              </a:lnSpc>
              <a:spcBef>
                <a:spcPts val="500"/>
              </a:spcBef>
            </a:pPr>
            <a:r>
              <a:rPr lang="es-MX" sz="2733" b="1" spc="97" dirty="0">
                <a:solidFill>
                  <a:srgbClr val="120F73"/>
                </a:solidFill>
                <a:latin typeface="Tahoma"/>
                <a:cs typeface="Tahoma"/>
              </a:rPr>
              <a:t>    </a:t>
            </a:r>
            <a:r>
              <a:rPr sz="2733" b="1" spc="97" dirty="0">
                <a:solidFill>
                  <a:srgbClr val="120F73"/>
                </a:solidFill>
                <a:latin typeface="Tahoma"/>
                <a:cs typeface="Tahoma"/>
              </a:rPr>
              <a:t>MONTO</a:t>
            </a:r>
            <a:endParaRPr lang="es-MX" sz="2733" b="1" spc="97" dirty="0">
              <a:solidFill>
                <a:srgbClr val="120F73"/>
              </a:solidFill>
              <a:latin typeface="Tahoma"/>
              <a:cs typeface="Tahoma"/>
            </a:endParaRPr>
          </a:p>
          <a:p>
            <a:pPr marL="457646" marR="3387" indent="-449179">
              <a:lnSpc>
                <a:spcPts val="2900"/>
              </a:lnSpc>
              <a:spcBef>
                <a:spcPts val="500"/>
              </a:spcBef>
            </a:pPr>
            <a:r>
              <a:rPr lang="es-MX" sz="2400" b="1" spc="97" dirty="0">
                <a:solidFill>
                  <a:srgbClr val="120F73"/>
                </a:solidFill>
                <a:latin typeface="Tahoma"/>
                <a:cs typeface="Tahoma"/>
              </a:rPr>
              <a:t>   14936.81</a:t>
            </a:r>
            <a:endParaRPr lang="es-MX" sz="1867" spc="-87" dirty="0">
              <a:latin typeface="Trebuchet MS"/>
              <a:cs typeface="Trebuchet MS"/>
            </a:endParaRPr>
          </a:p>
          <a:p>
            <a:pPr marL="31328" marR="258246" indent="87211" algn="ctr">
              <a:lnSpc>
                <a:spcPct val="116700"/>
              </a:lnSpc>
              <a:spcBef>
                <a:spcPts val="2283"/>
              </a:spcBef>
            </a:pPr>
            <a:r>
              <a:rPr sz="2267" spc="-87" dirty="0">
                <a:latin typeface="Trebuchet MS"/>
                <a:cs typeface="Trebuchet MS"/>
              </a:rPr>
              <a:t>FACILITAMOS</a:t>
            </a:r>
            <a:r>
              <a:rPr sz="2267" spc="-33" dirty="0">
                <a:latin typeface="Trebuchet MS"/>
                <a:cs typeface="Trebuchet MS"/>
              </a:rPr>
              <a:t> </a:t>
            </a:r>
            <a:r>
              <a:rPr sz="2267" spc="-220" dirty="0">
                <a:latin typeface="Trebuchet MS"/>
                <a:cs typeface="Trebuchet MS"/>
              </a:rPr>
              <a:t>EL </a:t>
            </a:r>
            <a:r>
              <a:rPr sz="2267" spc="-7" dirty="0">
                <a:latin typeface="Trebuchet MS"/>
                <a:cs typeface="Trebuchet MS"/>
              </a:rPr>
              <a:t>ACCESO, </a:t>
            </a:r>
            <a:r>
              <a:rPr sz="2267" spc="-43" dirty="0">
                <a:latin typeface="Trebuchet MS"/>
                <a:cs typeface="Trebuchet MS"/>
              </a:rPr>
              <a:t>MEJORANDO</a:t>
            </a:r>
            <a:r>
              <a:rPr sz="2267" spc="-120" dirty="0">
                <a:latin typeface="Trebuchet MS"/>
                <a:cs typeface="Trebuchet MS"/>
              </a:rPr>
              <a:t> </a:t>
            </a:r>
            <a:r>
              <a:rPr sz="2267" spc="-17" dirty="0">
                <a:latin typeface="Trebuchet MS"/>
                <a:cs typeface="Trebuchet MS"/>
              </a:rPr>
              <a:t>LA </a:t>
            </a:r>
            <a:r>
              <a:rPr sz="2267" spc="-37" dirty="0">
                <a:latin typeface="Trebuchet MS"/>
                <a:cs typeface="Trebuchet MS"/>
              </a:rPr>
              <a:t>MOVILIDAD</a:t>
            </a:r>
            <a:r>
              <a:rPr sz="2267" spc="-127" dirty="0">
                <a:latin typeface="Trebuchet MS"/>
                <a:cs typeface="Trebuchet MS"/>
              </a:rPr>
              <a:t> </a:t>
            </a:r>
            <a:r>
              <a:rPr sz="2267" spc="-293" dirty="0">
                <a:latin typeface="Trebuchet MS"/>
                <a:cs typeface="Trebuchet MS"/>
              </a:rPr>
              <a:t>Y </a:t>
            </a:r>
            <a:r>
              <a:rPr sz="2267" spc="-87" dirty="0">
                <a:latin typeface="Trebuchet MS"/>
                <a:cs typeface="Trebuchet MS"/>
              </a:rPr>
              <a:t>APORTA</a:t>
            </a:r>
            <a:r>
              <a:rPr sz="2267" spc="-80" dirty="0">
                <a:latin typeface="Trebuchet MS"/>
                <a:cs typeface="Trebuchet MS"/>
              </a:rPr>
              <a:t> </a:t>
            </a:r>
            <a:r>
              <a:rPr sz="2267" spc="-17" dirty="0">
                <a:latin typeface="Trebuchet MS"/>
                <a:cs typeface="Trebuchet MS"/>
              </a:rPr>
              <a:t>AL </a:t>
            </a:r>
            <a:r>
              <a:rPr sz="2267" spc="-76" dirty="0">
                <a:latin typeface="Trebuchet MS"/>
                <a:cs typeface="Trebuchet MS"/>
              </a:rPr>
              <a:t>DESARROLLO</a:t>
            </a:r>
            <a:r>
              <a:rPr sz="2267" spc="-97" dirty="0">
                <a:latin typeface="Trebuchet MS"/>
                <a:cs typeface="Trebuchet MS"/>
              </a:rPr>
              <a:t> </a:t>
            </a:r>
            <a:r>
              <a:rPr sz="2267" dirty="0">
                <a:latin typeface="Trebuchet MS"/>
                <a:cs typeface="Trebuchet MS"/>
              </a:rPr>
              <a:t>DE</a:t>
            </a:r>
            <a:r>
              <a:rPr sz="2267" spc="-97" dirty="0">
                <a:latin typeface="Trebuchet MS"/>
                <a:cs typeface="Trebuchet MS"/>
              </a:rPr>
              <a:t> </a:t>
            </a:r>
            <a:r>
              <a:rPr sz="2267" spc="-83" dirty="0">
                <a:latin typeface="Trebuchet MS"/>
                <a:cs typeface="Trebuchet MS"/>
              </a:rPr>
              <a:t>LAS </a:t>
            </a:r>
            <a:r>
              <a:rPr sz="2267" spc="-33" dirty="0">
                <a:latin typeface="Trebuchet MS"/>
                <a:cs typeface="Trebuchet MS"/>
              </a:rPr>
              <a:t>ZONAS</a:t>
            </a:r>
            <a:r>
              <a:rPr sz="2267" spc="-117" dirty="0">
                <a:latin typeface="Trebuchet MS"/>
                <a:cs typeface="Trebuchet MS"/>
              </a:rPr>
              <a:t> </a:t>
            </a:r>
            <a:r>
              <a:rPr sz="2267" spc="-17" dirty="0">
                <a:latin typeface="Trebuchet MS"/>
                <a:cs typeface="Trebuchet MS"/>
              </a:rPr>
              <a:t>DE </a:t>
            </a:r>
            <a:r>
              <a:rPr sz="2267" spc="-37" dirty="0">
                <a:latin typeface="Trebuchet MS"/>
                <a:cs typeface="Trebuchet MS"/>
              </a:rPr>
              <a:t>EXPANSIÓN</a:t>
            </a:r>
            <a:r>
              <a:rPr sz="2267" spc="-113" dirty="0">
                <a:latin typeface="Trebuchet MS"/>
                <a:cs typeface="Trebuchet MS"/>
              </a:rPr>
              <a:t> </a:t>
            </a:r>
            <a:r>
              <a:rPr sz="2267" spc="-50" dirty="0">
                <a:latin typeface="Trebuchet MS"/>
                <a:cs typeface="Trebuchet MS"/>
              </a:rPr>
              <a:t>URBANA</a:t>
            </a:r>
            <a:endParaRPr sz="2267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" b="16217"/>
          <a:stretch/>
        </p:blipFill>
        <p:spPr bwMode="auto">
          <a:xfrm>
            <a:off x="0" y="1407260"/>
            <a:ext cx="12192000" cy="5739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object 2"/>
          <p:cNvGrpSpPr/>
          <p:nvPr/>
        </p:nvGrpSpPr>
        <p:grpSpPr>
          <a:xfrm>
            <a:off x="0" y="0"/>
            <a:ext cx="12192000" cy="1423247"/>
            <a:chOff x="0" y="0"/>
            <a:chExt cx="18288000" cy="2134870"/>
          </a:xfrm>
        </p:grpSpPr>
        <p:sp>
          <p:nvSpPr>
            <p:cNvPr id="6" name="object 6"/>
            <p:cNvSpPr/>
            <p:nvPr/>
          </p:nvSpPr>
          <p:spPr>
            <a:xfrm>
              <a:off x="0" y="0"/>
              <a:ext cx="18288000" cy="2134870"/>
            </a:xfrm>
            <a:custGeom>
              <a:avLst/>
              <a:gdLst/>
              <a:ahLst/>
              <a:cxnLst/>
              <a:rect l="l" t="t" r="r" b="b"/>
              <a:pathLst>
                <a:path w="18288000" h="2134870">
                  <a:moveTo>
                    <a:pt x="18287999" y="2134752"/>
                  </a:moveTo>
                  <a:lnTo>
                    <a:pt x="0" y="2134752"/>
                  </a:lnTo>
                  <a:lnTo>
                    <a:pt x="0" y="0"/>
                  </a:lnTo>
                  <a:lnTo>
                    <a:pt x="18287999" y="0"/>
                  </a:lnTo>
                  <a:lnTo>
                    <a:pt x="18287999" y="2134752"/>
                  </a:lnTo>
                  <a:close/>
                </a:path>
              </a:pathLst>
            </a:custGeom>
            <a:solidFill>
              <a:srgbClr val="AF4B0E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7" name="object 7"/>
            <p:cNvSpPr/>
            <p:nvPr/>
          </p:nvSpPr>
          <p:spPr>
            <a:xfrm>
              <a:off x="15166226" y="382409"/>
              <a:ext cx="962660" cy="882650"/>
            </a:xfrm>
            <a:custGeom>
              <a:avLst/>
              <a:gdLst/>
              <a:ahLst/>
              <a:cxnLst/>
              <a:rect l="l" t="t" r="r" b="b"/>
              <a:pathLst>
                <a:path w="962659" h="882650">
                  <a:moveTo>
                    <a:pt x="962456" y="512114"/>
                  </a:moveTo>
                  <a:lnTo>
                    <a:pt x="960361" y="465505"/>
                  </a:lnTo>
                  <a:lnTo>
                    <a:pt x="954201" y="420065"/>
                  </a:lnTo>
                  <a:lnTo>
                    <a:pt x="944156" y="375983"/>
                  </a:lnTo>
                  <a:lnTo>
                    <a:pt x="930414" y="333425"/>
                  </a:lnTo>
                  <a:lnTo>
                    <a:pt x="913142" y="292582"/>
                  </a:lnTo>
                  <a:lnTo>
                    <a:pt x="892530" y="253644"/>
                  </a:lnTo>
                  <a:lnTo>
                    <a:pt x="868756" y="216776"/>
                  </a:lnTo>
                  <a:lnTo>
                    <a:pt x="841997" y="182168"/>
                  </a:lnTo>
                  <a:lnTo>
                    <a:pt x="812444" y="149999"/>
                  </a:lnTo>
                  <a:lnTo>
                    <a:pt x="780275" y="120446"/>
                  </a:lnTo>
                  <a:lnTo>
                    <a:pt x="745667" y="93687"/>
                  </a:lnTo>
                  <a:lnTo>
                    <a:pt x="708799" y="69913"/>
                  </a:lnTo>
                  <a:lnTo>
                    <a:pt x="669861" y="49314"/>
                  </a:lnTo>
                  <a:lnTo>
                    <a:pt x="629018" y="32042"/>
                  </a:lnTo>
                  <a:lnTo>
                    <a:pt x="586473" y="18288"/>
                  </a:lnTo>
                  <a:lnTo>
                    <a:pt x="542378" y="8255"/>
                  </a:lnTo>
                  <a:lnTo>
                    <a:pt x="496938" y="2095"/>
                  </a:lnTo>
                  <a:lnTo>
                    <a:pt x="450329" y="0"/>
                  </a:lnTo>
                  <a:lnTo>
                    <a:pt x="401078" y="2336"/>
                  </a:lnTo>
                  <a:lnTo>
                    <a:pt x="353148" y="9207"/>
                  </a:lnTo>
                  <a:lnTo>
                    <a:pt x="306755" y="20396"/>
                  </a:lnTo>
                  <a:lnTo>
                    <a:pt x="262115" y="35699"/>
                  </a:lnTo>
                  <a:lnTo>
                    <a:pt x="219430" y="54889"/>
                  </a:lnTo>
                  <a:lnTo>
                    <a:pt x="178930" y="77749"/>
                  </a:lnTo>
                  <a:lnTo>
                    <a:pt x="140817" y="104089"/>
                  </a:lnTo>
                  <a:lnTo>
                    <a:pt x="105308" y="133667"/>
                  </a:lnTo>
                  <a:lnTo>
                    <a:pt x="72618" y="166281"/>
                  </a:lnTo>
                  <a:lnTo>
                    <a:pt x="42964" y="201726"/>
                  </a:lnTo>
                  <a:lnTo>
                    <a:pt x="16548" y="239776"/>
                  </a:lnTo>
                  <a:lnTo>
                    <a:pt x="0" y="268947"/>
                  </a:lnTo>
                  <a:lnTo>
                    <a:pt x="0" y="882027"/>
                  </a:lnTo>
                  <a:lnTo>
                    <a:pt x="517156" y="882027"/>
                  </a:lnTo>
                  <a:lnTo>
                    <a:pt x="804392" y="882027"/>
                  </a:lnTo>
                  <a:lnTo>
                    <a:pt x="838415" y="846277"/>
                  </a:lnTo>
                  <a:lnTo>
                    <a:pt x="869619" y="806221"/>
                  </a:lnTo>
                  <a:lnTo>
                    <a:pt x="896810" y="763143"/>
                  </a:lnTo>
                  <a:lnTo>
                    <a:pt x="919683" y="717308"/>
                  </a:lnTo>
                  <a:lnTo>
                    <a:pt x="937971" y="669010"/>
                  </a:lnTo>
                  <a:lnTo>
                    <a:pt x="951382" y="618515"/>
                  </a:lnTo>
                  <a:lnTo>
                    <a:pt x="959637" y="566127"/>
                  </a:lnTo>
                  <a:lnTo>
                    <a:pt x="962456" y="512114"/>
                  </a:lnTo>
                  <a:close/>
                </a:path>
              </a:pathLst>
            </a:custGeom>
            <a:solidFill>
              <a:srgbClr val="F4F113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8" name="object 8"/>
            <p:cNvSpPr/>
            <p:nvPr/>
          </p:nvSpPr>
          <p:spPr>
            <a:xfrm>
              <a:off x="15236262" y="514236"/>
              <a:ext cx="760730" cy="750570"/>
            </a:xfrm>
            <a:custGeom>
              <a:avLst/>
              <a:gdLst/>
              <a:ahLst/>
              <a:cxnLst/>
              <a:rect l="l" t="t" r="r" b="b"/>
              <a:pathLst>
                <a:path w="760730" h="750569">
                  <a:moveTo>
                    <a:pt x="447131" y="750195"/>
                  </a:moveTo>
                  <a:lnTo>
                    <a:pt x="447138" y="708195"/>
                  </a:lnTo>
                  <a:lnTo>
                    <a:pt x="447144" y="669972"/>
                  </a:lnTo>
                  <a:lnTo>
                    <a:pt x="468187" y="664315"/>
                  </a:lnTo>
                  <a:lnTo>
                    <a:pt x="488584" y="657180"/>
                  </a:lnTo>
                  <a:lnTo>
                    <a:pt x="508274" y="648631"/>
                  </a:lnTo>
                  <a:lnTo>
                    <a:pt x="527197" y="638731"/>
                  </a:lnTo>
                  <a:lnTo>
                    <a:pt x="565460" y="677021"/>
                  </a:lnTo>
                  <a:lnTo>
                    <a:pt x="585108" y="696684"/>
                  </a:lnTo>
                  <a:lnTo>
                    <a:pt x="592347" y="703928"/>
                  </a:lnTo>
                  <a:lnTo>
                    <a:pt x="593381" y="704963"/>
                  </a:lnTo>
                  <a:lnTo>
                    <a:pt x="652972" y="645392"/>
                  </a:lnTo>
                  <a:lnTo>
                    <a:pt x="683573" y="614801"/>
                  </a:lnTo>
                  <a:lnTo>
                    <a:pt x="694846" y="603531"/>
                  </a:lnTo>
                  <a:lnTo>
                    <a:pt x="696457" y="601921"/>
                  </a:lnTo>
                  <a:lnTo>
                    <a:pt x="659407" y="564857"/>
                  </a:lnTo>
                  <a:lnTo>
                    <a:pt x="640382" y="545825"/>
                  </a:lnTo>
                  <a:lnTo>
                    <a:pt x="633372" y="538813"/>
                  </a:lnTo>
                  <a:lnTo>
                    <a:pt x="632371" y="537811"/>
                  </a:lnTo>
                  <a:lnTo>
                    <a:pt x="643050" y="519306"/>
                  </a:lnTo>
                  <a:lnTo>
                    <a:pt x="652415" y="499987"/>
                  </a:lnTo>
                  <a:lnTo>
                    <a:pt x="660399" y="479919"/>
                  </a:lnTo>
                  <a:lnTo>
                    <a:pt x="666933" y="459166"/>
                  </a:lnTo>
                  <a:lnTo>
                    <a:pt x="721056" y="459175"/>
                  </a:lnTo>
                  <a:lnTo>
                    <a:pt x="748849" y="459180"/>
                  </a:lnTo>
                  <a:lnTo>
                    <a:pt x="759088" y="459182"/>
                  </a:lnTo>
                  <a:lnTo>
                    <a:pt x="760551" y="459182"/>
                  </a:lnTo>
                  <a:lnTo>
                    <a:pt x="760565" y="374927"/>
                  </a:lnTo>
                  <a:lnTo>
                    <a:pt x="760572" y="331660"/>
                  </a:lnTo>
                  <a:lnTo>
                    <a:pt x="760575" y="315720"/>
                  </a:lnTo>
                  <a:lnTo>
                    <a:pt x="760575" y="313443"/>
                  </a:lnTo>
                  <a:lnTo>
                    <a:pt x="708195" y="313434"/>
                  </a:lnTo>
                  <a:lnTo>
                    <a:pt x="681297" y="313430"/>
                  </a:lnTo>
                  <a:lnTo>
                    <a:pt x="671387" y="313428"/>
                  </a:lnTo>
                  <a:lnTo>
                    <a:pt x="669972" y="313428"/>
                  </a:lnTo>
                  <a:lnTo>
                    <a:pt x="664315" y="292385"/>
                  </a:lnTo>
                  <a:lnTo>
                    <a:pt x="657180" y="271990"/>
                  </a:lnTo>
                  <a:lnTo>
                    <a:pt x="648631" y="252301"/>
                  </a:lnTo>
                  <a:lnTo>
                    <a:pt x="638731" y="233378"/>
                  </a:lnTo>
                  <a:lnTo>
                    <a:pt x="677023" y="195100"/>
                  </a:lnTo>
                  <a:lnTo>
                    <a:pt x="696686" y="175444"/>
                  </a:lnTo>
                  <a:lnTo>
                    <a:pt x="703931" y="168202"/>
                  </a:lnTo>
                  <a:lnTo>
                    <a:pt x="704966" y="167168"/>
                  </a:lnTo>
                  <a:lnTo>
                    <a:pt x="645410" y="107592"/>
                  </a:lnTo>
                  <a:lnTo>
                    <a:pt x="614827" y="76999"/>
                  </a:lnTo>
                  <a:lnTo>
                    <a:pt x="603559" y="65728"/>
                  </a:lnTo>
                  <a:lnTo>
                    <a:pt x="601950" y="64118"/>
                  </a:lnTo>
                  <a:lnTo>
                    <a:pt x="564870" y="101168"/>
                  </a:lnTo>
                  <a:lnTo>
                    <a:pt x="545828" y="120193"/>
                  </a:lnTo>
                  <a:lnTo>
                    <a:pt x="538813" y="127203"/>
                  </a:lnTo>
                  <a:lnTo>
                    <a:pt x="537811" y="128204"/>
                  </a:lnTo>
                  <a:lnTo>
                    <a:pt x="519306" y="117512"/>
                  </a:lnTo>
                  <a:lnTo>
                    <a:pt x="499987" y="108148"/>
                  </a:lnTo>
                  <a:lnTo>
                    <a:pt x="479919" y="100171"/>
                  </a:lnTo>
                  <a:lnTo>
                    <a:pt x="459166" y="93642"/>
                  </a:lnTo>
                  <a:lnTo>
                    <a:pt x="459175" y="39519"/>
                  </a:lnTo>
                  <a:lnTo>
                    <a:pt x="459180" y="11726"/>
                  </a:lnTo>
                  <a:lnTo>
                    <a:pt x="459182" y="1486"/>
                  </a:lnTo>
                  <a:lnTo>
                    <a:pt x="459182" y="24"/>
                  </a:lnTo>
                  <a:lnTo>
                    <a:pt x="374928" y="10"/>
                  </a:lnTo>
                  <a:lnTo>
                    <a:pt x="331663" y="3"/>
                  </a:lnTo>
                  <a:lnTo>
                    <a:pt x="315723" y="0"/>
                  </a:lnTo>
                  <a:lnTo>
                    <a:pt x="313446" y="0"/>
                  </a:lnTo>
                  <a:lnTo>
                    <a:pt x="313437" y="52380"/>
                  </a:lnTo>
                  <a:lnTo>
                    <a:pt x="313433" y="79278"/>
                  </a:lnTo>
                  <a:lnTo>
                    <a:pt x="313431" y="89187"/>
                  </a:lnTo>
                  <a:lnTo>
                    <a:pt x="313431" y="90603"/>
                  </a:lnTo>
                  <a:lnTo>
                    <a:pt x="292387" y="96260"/>
                  </a:lnTo>
                  <a:lnTo>
                    <a:pt x="271990" y="103395"/>
                  </a:lnTo>
                  <a:lnTo>
                    <a:pt x="252300" y="111944"/>
                  </a:lnTo>
                  <a:lnTo>
                    <a:pt x="233378" y="121844"/>
                  </a:lnTo>
                  <a:lnTo>
                    <a:pt x="195100" y="83552"/>
                  </a:lnTo>
                  <a:lnTo>
                    <a:pt x="175444" y="63889"/>
                  </a:lnTo>
                  <a:lnTo>
                    <a:pt x="168202" y="56644"/>
                  </a:lnTo>
                  <a:lnTo>
                    <a:pt x="167168" y="55609"/>
                  </a:lnTo>
                  <a:lnTo>
                    <a:pt x="107592" y="115167"/>
                  </a:lnTo>
                  <a:lnTo>
                    <a:pt x="76999" y="145751"/>
                  </a:lnTo>
                  <a:lnTo>
                    <a:pt x="65728" y="157018"/>
                  </a:lnTo>
                  <a:lnTo>
                    <a:pt x="64118" y="158628"/>
                  </a:lnTo>
                  <a:lnTo>
                    <a:pt x="101168" y="195690"/>
                  </a:lnTo>
                  <a:lnTo>
                    <a:pt x="120193" y="214722"/>
                  </a:lnTo>
                  <a:lnTo>
                    <a:pt x="127203" y="221733"/>
                  </a:lnTo>
                  <a:lnTo>
                    <a:pt x="128204" y="222735"/>
                  </a:lnTo>
                  <a:lnTo>
                    <a:pt x="117512" y="241256"/>
                  </a:lnTo>
                  <a:lnTo>
                    <a:pt x="108148" y="260584"/>
                  </a:lnTo>
                  <a:lnTo>
                    <a:pt x="100171" y="280656"/>
                  </a:lnTo>
                  <a:lnTo>
                    <a:pt x="93642" y="301408"/>
                  </a:lnTo>
                  <a:lnTo>
                    <a:pt x="39519" y="301399"/>
                  </a:lnTo>
                  <a:lnTo>
                    <a:pt x="11726" y="301395"/>
                  </a:lnTo>
                  <a:lnTo>
                    <a:pt x="1486" y="301393"/>
                  </a:lnTo>
                  <a:lnTo>
                    <a:pt x="24" y="301393"/>
                  </a:lnTo>
                  <a:lnTo>
                    <a:pt x="10" y="385647"/>
                  </a:lnTo>
                  <a:lnTo>
                    <a:pt x="3" y="428912"/>
                  </a:lnTo>
                  <a:lnTo>
                    <a:pt x="0" y="444852"/>
                  </a:lnTo>
                  <a:lnTo>
                    <a:pt x="0" y="447129"/>
                  </a:lnTo>
                  <a:lnTo>
                    <a:pt x="52380" y="447138"/>
                  </a:lnTo>
                  <a:lnTo>
                    <a:pt x="79278" y="447142"/>
                  </a:lnTo>
                  <a:lnTo>
                    <a:pt x="89187" y="447144"/>
                  </a:lnTo>
                  <a:lnTo>
                    <a:pt x="90603" y="447144"/>
                  </a:lnTo>
                  <a:lnTo>
                    <a:pt x="96260" y="468187"/>
                  </a:lnTo>
                  <a:lnTo>
                    <a:pt x="103395" y="488580"/>
                  </a:lnTo>
                  <a:lnTo>
                    <a:pt x="111944" y="508262"/>
                  </a:lnTo>
                  <a:lnTo>
                    <a:pt x="121844" y="527168"/>
                  </a:lnTo>
                  <a:lnTo>
                    <a:pt x="83552" y="565446"/>
                  </a:lnTo>
                  <a:lnTo>
                    <a:pt x="63889" y="585102"/>
                  </a:lnTo>
                  <a:lnTo>
                    <a:pt x="56644" y="592344"/>
                  </a:lnTo>
                  <a:lnTo>
                    <a:pt x="55609" y="593378"/>
                  </a:lnTo>
                  <a:lnTo>
                    <a:pt x="115165" y="652971"/>
                  </a:lnTo>
                  <a:lnTo>
                    <a:pt x="145748" y="683572"/>
                  </a:lnTo>
                  <a:lnTo>
                    <a:pt x="157015" y="694846"/>
                  </a:lnTo>
                  <a:lnTo>
                    <a:pt x="158625" y="696457"/>
                  </a:lnTo>
                  <a:lnTo>
                    <a:pt x="195689" y="659405"/>
                  </a:lnTo>
                  <a:lnTo>
                    <a:pt x="214721" y="640379"/>
                  </a:lnTo>
                  <a:lnTo>
                    <a:pt x="221733" y="633369"/>
                  </a:lnTo>
                  <a:lnTo>
                    <a:pt x="222735" y="632368"/>
                  </a:lnTo>
                  <a:lnTo>
                    <a:pt x="241256" y="643048"/>
                  </a:lnTo>
                  <a:lnTo>
                    <a:pt x="260584" y="652415"/>
                  </a:lnTo>
                  <a:lnTo>
                    <a:pt x="280656" y="660400"/>
                  </a:lnTo>
                  <a:lnTo>
                    <a:pt x="301408" y="666933"/>
                  </a:lnTo>
                  <a:lnTo>
                    <a:pt x="301399" y="721056"/>
                  </a:lnTo>
                  <a:lnTo>
                    <a:pt x="301395" y="748849"/>
                  </a:lnTo>
                  <a:lnTo>
                    <a:pt x="301395" y="750195"/>
                  </a:lnTo>
                </a:path>
                <a:path w="760730" h="750569">
                  <a:moveTo>
                    <a:pt x="380249" y="524669"/>
                  </a:moveTo>
                  <a:lnTo>
                    <a:pt x="334616" y="517302"/>
                  </a:lnTo>
                  <a:lnTo>
                    <a:pt x="294988" y="496801"/>
                  </a:lnTo>
                  <a:lnTo>
                    <a:pt x="263742" y="465541"/>
                  </a:lnTo>
                  <a:lnTo>
                    <a:pt x="243255" y="425899"/>
                  </a:lnTo>
                  <a:lnTo>
                    <a:pt x="235903" y="380249"/>
                  </a:lnTo>
                  <a:lnTo>
                    <a:pt x="243270" y="334616"/>
                  </a:lnTo>
                  <a:lnTo>
                    <a:pt x="263770" y="294988"/>
                  </a:lnTo>
                  <a:lnTo>
                    <a:pt x="295027" y="263742"/>
                  </a:lnTo>
                  <a:lnTo>
                    <a:pt x="334661" y="243255"/>
                  </a:lnTo>
                  <a:lnTo>
                    <a:pt x="380297" y="235903"/>
                  </a:lnTo>
                  <a:lnTo>
                    <a:pt x="425944" y="243270"/>
                  </a:lnTo>
                  <a:lnTo>
                    <a:pt x="465580" y="263770"/>
                  </a:lnTo>
                  <a:lnTo>
                    <a:pt x="496831" y="295027"/>
                  </a:lnTo>
                  <a:lnTo>
                    <a:pt x="517319" y="334661"/>
                  </a:lnTo>
                  <a:lnTo>
                    <a:pt x="524672" y="380297"/>
                  </a:lnTo>
                  <a:lnTo>
                    <a:pt x="517304" y="425944"/>
                  </a:lnTo>
                  <a:lnTo>
                    <a:pt x="496803" y="465579"/>
                  </a:lnTo>
                  <a:lnTo>
                    <a:pt x="465542" y="496829"/>
                  </a:lnTo>
                  <a:lnTo>
                    <a:pt x="425899" y="517317"/>
                  </a:lnTo>
                  <a:lnTo>
                    <a:pt x="380249" y="524669"/>
                  </a:lnTo>
                </a:path>
              </a:pathLst>
            </a:custGeom>
            <a:ln w="43236">
              <a:solidFill>
                <a:srgbClr val="171717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9" name="object 9"/>
            <p:cNvSpPr/>
            <p:nvPr/>
          </p:nvSpPr>
          <p:spPr>
            <a:xfrm>
              <a:off x="14569400" y="1228493"/>
              <a:ext cx="2099933" cy="545093"/>
            </a:xfrm>
            <a:custGeom>
              <a:avLst/>
              <a:gdLst/>
              <a:ahLst/>
              <a:cxnLst/>
              <a:rect l="l" t="t" r="r" b="b"/>
              <a:pathLst>
                <a:path w="3247390" h="473710">
                  <a:moveTo>
                    <a:pt x="3128983" y="473246"/>
                  </a:moveTo>
                  <a:lnTo>
                    <a:pt x="118311" y="473246"/>
                  </a:lnTo>
                  <a:lnTo>
                    <a:pt x="72259" y="463949"/>
                  </a:lnTo>
                  <a:lnTo>
                    <a:pt x="34652" y="438593"/>
                  </a:lnTo>
                  <a:lnTo>
                    <a:pt x="9297" y="400987"/>
                  </a:lnTo>
                  <a:lnTo>
                    <a:pt x="0" y="354935"/>
                  </a:lnTo>
                  <a:lnTo>
                    <a:pt x="0" y="118311"/>
                  </a:lnTo>
                  <a:lnTo>
                    <a:pt x="9297" y="72259"/>
                  </a:lnTo>
                  <a:lnTo>
                    <a:pt x="34652" y="34652"/>
                  </a:lnTo>
                  <a:lnTo>
                    <a:pt x="72259" y="9297"/>
                  </a:lnTo>
                  <a:lnTo>
                    <a:pt x="118311" y="0"/>
                  </a:lnTo>
                  <a:lnTo>
                    <a:pt x="3128983" y="0"/>
                  </a:lnTo>
                  <a:lnTo>
                    <a:pt x="3175035" y="9297"/>
                  </a:lnTo>
                  <a:lnTo>
                    <a:pt x="3212641" y="34652"/>
                  </a:lnTo>
                  <a:lnTo>
                    <a:pt x="3237995" y="72259"/>
                  </a:lnTo>
                  <a:lnTo>
                    <a:pt x="3247292" y="118311"/>
                  </a:lnTo>
                  <a:lnTo>
                    <a:pt x="3247292" y="354935"/>
                  </a:lnTo>
                  <a:lnTo>
                    <a:pt x="3237995" y="400987"/>
                  </a:lnTo>
                  <a:lnTo>
                    <a:pt x="3212641" y="438593"/>
                  </a:lnTo>
                  <a:lnTo>
                    <a:pt x="3175035" y="463949"/>
                  </a:lnTo>
                  <a:lnTo>
                    <a:pt x="3128983" y="473246"/>
                  </a:lnTo>
                  <a:close/>
                </a:path>
              </a:pathLst>
            </a:custGeom>
            <a:solidFill>
              <a:srgbClr val="F0EC00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9780490" y="840938"/>
            <a:ext cx="1192310" cy="238954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8467">
              <a:spcBef>
                <a:spcPts val="63"/>
              </a:spcBef>
            </a:pPr>
            <a:r>
              <a:rPr lang="es-MX" sz="1500" b="1" spc="60" dirty="0">
                <a:latin typeface="Calibri"/>
                <a:cs typeface="Calibri"/>
              </a:rPr>
              <a:t>     Ejecutado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52400" y="1423247"/>
            <a:ext cx="2414533" cy="5205749"/>
          </a:xfrm>
          <a:custGeom>
            <a:avLst/>
            <a:gdLst/>
            <a:ahLst/>
            <a:cxnLst/>
            <a:rect l="l" t="t" r="r" b="b"/>
            <a:pathLst>
              <a:path w="3449320" h="1845310">
                <a:moveTo>
                  <a:pt x="3172066" y="1845111"/>
                </a:moveTo>
                <a:lnTo>
                  <a:pt x="276708" y="1845111"/>
                </a:lnTo>
                <a:lnTo>
                  <a:pt x="226970" y="1840652"/>
                </a:lnTo>
                <a:lnTo>
                  <a:pt x="180156" y="1827799"/>
                </a:lnTo>
                <a:lnTo>
                  <a:pt x="137048" y="1807331"/>
                </a:lnTo>
                <a:lnTo>
                  <a:pt x="98428" y="1780032"/>
                </a:lnTo>
                <a:lnTo>
                  <a:pt x="65078" y="1746681"/>
                </a:lnTo>
                <a:lnTo>
                  <a:pt x="37778" y="1708061"/>
                </a:lnTo>
                <a:lnTo>
                  <a:pt x="17311" y="1664954"/>
                </a:lnTo>
                <a:lnTo>
                  <a:pt x="4458" y="1618140"/>
                </a:lnTo>
                <a:lnTo>
                  <a:pt x="0" y="1568401"/>
                </a:lnTo>
                <a:lnTo>
                  <a:pt x="0" y="939344"/>
                </a:lnTo>
                <a:lnTo>
                  <a:pt x="5921" y="890518"/>
                </a:lnTo>
                <a:lnTo>
                  <a:pt x="22798" y="845763"/>
                </a:lnTo>
                <a:lnTo>
                  <a:pt x="49303" y="806619"/>
                </a:lnTo>
                <a:lnTo>
                  <a:pt x="84108" y="774629"/>
                </a:lnTo>
                <a:lnTo>
                  <a:pt x="125883" y="751333"/>
                </a:lnTo>
                <a:lnTo>
                  <a:pt x="220718" y="725213"/>
                </a:lnTo>
                <a:lnTo>
                  <a:pt x="262493" y="701917"/>
                </a:lnTo>
                <a:lnTo>
                  <a:pt x="297298" y="669926"/>
                </a:lnTo>
                <a:lnTo>
                  <a:pt x="323803" y="630782"/>
                </a:lnTo>
                <a:lnTo>
                  <a:pt x="340681" y="586027"/>
                </a:lnTo>
                <a:lnTo>
                  <a:pt x="346602" y="537201"/>
                </a:lnTo>
                <a:lnTo>
                  <a:pt x="346602" y="276709"/>
                </a:lnTo>
                <a:lnTo>
                  <a:pt x="351060" y="226970"/>
                </a:lnTo>
                <a:lnTo>
                  <a:pt x="363914" y="180156"/>
                </a:lnTo>
                <a:lnTo>
                  <a:pt x="384381" y="137048"/>
                </a:lnTo>
                <a:lnTo>
                  <a:pt x="411680" y="98429"/>
                </a:lnTo>
                <a:lnTo>
                  <a:pt x="445030" y="65078"/>
                </a:lnTo>
                <a:lnTo>
                  <a:pt x="483650" y="37778"/>
                </a:lnTo>
                <a:lnTo>
                  <a:pt x="526757" y="17311"/>
                </a:lnTo>
                <a:lnTo>
                  <a:pt x="573571" y="4458"/>
                </a:lnTo>
                <a:lnTo>
                  <a:pt x="623310" y="0"/>
                </a:lnTo>
                <a:lnTo>
                  <a:pt x="2825198" y="0"/>
                </a:lnTo>
                <a:lnTo>
                  <a:pt x="2874937" y="4458"/>
                </a:lnTo>
                <a:lnTo>
                  <a:pt x="2921751" y="17311"/>
                </a:lnTo>
                <a:lnTo>
                  <a:pt x="2964860" y="37778"/>
                </a:lnTo>
                <a:lnTo>
                  <a:pt x="3003480" y="65078"/>
                </a:lnTo>
                <a:lnTo>
                  <a:pt x="3036832" y="98429"/>
                </a:lnTo>
                <a:lnTo>
                  <a:pt x="3064132" y="137048"/>
                </a:lnTo>
                <a:lnTo>
                  <a:pt x="3084600" y="180156"/>
                </a:lnTo>
                <a:lnTo>
                  <a:pt x="3097454" y="226970"/>
                </a:lnTo>
                <a:lnTo>
                  <a:pt x="3101913" y="276709"/>
                </a:lnTo>
                <a:lnTo>
                  <a:pt x="3101913" y="537107"/>
                </a:lnTo>
                <a:lnTo>
                  <a:pt x="3107839" y="585964"/>
                </a:lnTo>
                <a:lnTo>
                  <a:pt x="3124730" y="630746"/>
                </a:lnTo>
                <a:lnTo>
                  <a:pt x="3151257" y="669911"/>
                </a:lnTo>
                <a:lnTo>
                  <a:pt x="3186087" y="701916"/>
                </a:lnTo>
                <a:lnTo>
                  <a:pt x="3227891" y="725217"/>
                </a:lnTo>
                <a:lnTo>
                  <a:pt x="3322792" y="751328"/>
                </a:lnTo>
                <a:lnTo>
                  <a:pt x="3364601" y="774630"/>
                </a:lnTo>
                <a:lnTo>
                  <a:pt x="3399434" y="806634"/>
                </a:lnTo>
                <a:lnTo>
                  <a:pt x="3425962" y="845799"/>
                </a:lnTo>
                <a:lnTo>
                  <a:pt x="3442854" y="890582"/>
                </a:lnTo>
                <a:lnTo>
                  <a:pt x="3448781" y="939438"/>
                </a:lnTo>
                <a:lnTo>
                  <a:pt x="3448781" y="1568401"/>
                </a:lnTo>
                <a:lnTo>
                  <a:pt x="3444322" y="1618140"/>
                </a:lnTo>
                <a:lnTo>
                  <a:pt x="3431468" y="1664954"/>
                </a:lnTo>
                <a:lnTo>
                  <a:pt x="3411000" y="1708061"/>
                </a:lnTo>
                <a:lnTo>
                  <a:pt x="3383700" y="1746681"/>
                </a:lnTo>
                <a:lnTo>
                  <a:pt x="3350348" y="1780032"/>
                </a:lnTo>
                <a:lnTo>
                  <a:pt x="3311728" y="1807331"/>
                </a:lnTo>
                <a:lnTo>
                  <a:pt x="3268619" y="1827799"/>
                </a:lnTo>
                <a:lnTo>
                  <a:pt x="3221805" y="1840652"/>
                </a:lnTo>
                <a:lnTo>
                  <a:pt x="3172066" y="1845111"/>
                </a:lnTo>
                <a:close/>
              </a:path>
            </a:pathLst>
          </a:custGeom>
          <a:solidFill>
            <a:srgbClr val="D9D9ED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2" name="object 12"/>
          <p:cNvSpPr txBox="1"/>
          <p:nvPr/>
        </p:nvSpPr>
        <p:spPr>
          <a:xfrm>
            <a:off x="298157" y="1441667"/>
            <a:ext cx="2123017" cy="5389552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88481" marR="172305" indent="88058" algn="ctr">
              <a:lnSpc>
                <a:spcPts val="3874"/>
              </a:lnSpc>
              <a:spcBef>
                <a:spcPts val="450"/>
              </a:spcBef>
            </a:pPr>
            <a:r>
              <a:rPr sz="3467" b="1" spc="-7" dirty="0">
                <a:solidFill>
                  <a:srgbClr val="120F73"/>
                </a:solidFill>
                <a:latin typeface="Calibri"/>
                <a:cs typeface="Calibri"/>
              </a:rPr>
              <a:t>MONTO</a:t>
            </a:r>
            <a:endParaRPr lang="es-MX" sz="3467" b="1" spc="-7" dirty="0">
              <a:solidFill>
                <a:srgbClr val="120F73"/>
              </a:solidFill>
              <a:latin typeface="Calibri"/>
              <a:cs typeface="Calibri"/>
            </a:endParaRPr>
          </a:p>
          <a:p>
            <a:pPr marL="88481" marR="172305" indent="88058" algn="ctr">
              <a:lnSpc>
                <a:spcPts val="3874"/>
              </a:lnSpc>
              <a:spcBef>
                <a:spcPts val="450"/>
              </a:spcBef>
            </a:pPr>
            <a:r>
              <a:rPr lang="es-MX" sz="3467" b="1" spc="-7" dirty="0">
                <a:solidFill>
                  <a:srgbClr val="120F73"/>
                </a:solidFill>
                <a:latin typeface="Calibri"/>
                <a:cs typeface="Calibri"/>
              </a:rPr>
              <a:t>64 133.04</a:t>
            </a:r>
            <a:endParaRPr sz="3467" dirty="0">
              <a:latin typeface="Calibri"/>
              <a:cs typeface="Calibri"/>
            </a:endParaRPr>
          </a:p>
          <a:p>
            <a:pPr>
              <a:spcBef>
                <a:spcPts val="297"/>
              </a:spcBef>
            </a:pPr>
            <a:endParaRPr sz="3467" dirty="0">
              <a:latin typeface="Calibri"/>
              <a:cs typeface="Calibri"/>
            </a:endParaRPr>
          </a:p>
          <a:p>
            <a:pPr marL="8044" marR="3387" indent="-423" algn="ctr">
              <a:lnSpc>
                <a:spcPct val="117200"/>
              </a:lnSpc>
            </a:pPr>
            <a:r>
              <a:rPr sz="2567" spc="-7" dirty="0">
                <a:latin typeface="Trebuchet MS"/>
                <a:cs typeface="Trebuchet MS"/>
              </a:rPr>
              <a:t>ESPACIO </a:t>
            </a:r>
            <a:r>
              <a:rPr sz="2567" spc="-17" dirty="0">
                <a:latin typeface="Trebuchet MS"/>
                <a:cs typeface="Trebuchet MS"/>
              </a:rPr>
              <a:t>ADECUADO</a:t>
            </a:r>
            <a:r>
              <a:rPr sz="2567" spc="-147" dirty="0">
                <a:latin typeface="Trebuchet MS"/>
                <a:cs typeface="Trebuchet MS"/>
              </a:rPr>
              <a:t> </a:t>
            </a:r>
            <a:r>
              <a:rPr sz="2567" spc="-327" dirty="0">
                <a:latin typeface="Trebuchet MS"/>
                <a:cs typeface="Trebuchet MS"/>
              </a:rPr>
              <a:t>Y </a:t>
            </a:r>
            <a:r>
              <a:rPr sz="2567" spc="-7" dirty="0">
                <a:latin typeface="Trebuchet MS"/>
                <a:cs typeface="Trebuchet MS"/>
              </a:rPr>
              <a:t>SEGURO</a:t>
            </a:r>
            <a:r>
              <a:rPr sz="2567" spc="-163" dirty="0">
                <a:latin typeface="Trebuchet MS"/>
                <a:cs typeface="Trebuchet MS"/>
              </a:rPr>
              <a:t> </a:t>
            </a:r>
            <a:r>
              <a:rPr sz="2567" spc="-13" dirty="0">
                <a:latin typeface="Trebuchet MS"/>
                <a:cs typeface="Trebuchet MS"/>
              </a:rPr>
              <a:t>PARA </a:t>
            </a:r>
            <a:r>
              <a:rPr sz="2567" spc="-220" dirty="0">
                <a:latin typeface="Trebuchet MS"/>
                <a:cs typeface="Trebuchet MS"/>
              </a:rPr>
              <a:t>EL</a:t>
            </a:r>
            <a:r>
              <a:rPr sz="2567" spc="20" dirty="0">
                <a:latin typeface="Trebuchet MS"/>
                <a:cs typeface="Trebuchet MS"/>
              </a:rPr>
              <a:t> </a:t>
            </a:r>
            <a:r>
              <a:rPr sz="2567" spc="-40" dirty="0">
                <a:latin typeface="Trebuchet MS"/>
                <a:cs typeface="Trebuchet MS"/>
              </a:rPr>
              <a:t>DEPORTE, RECREACIÓN</a:t>
            </a:r>
            <a:r>
              <a:rPr sz="2567" spc="-147" dirty="0">
                <a:latin typeface="Trebuchet MS"/>
                <a:cs typeface="Trebuchet MS"/>
              </a:rPr>
              <a:t> </a:t>
            </a:r>
            <a:r>
              <a:rPr sz="2567" spc="-327" dirty="0">
                <a:latin typeface="Trebuchet MS"/>
                <a:cs typeface="Trebuchet MS"/>
              </a:rPr>
              <a:t>Y </a:t>
            </a:r>
            <a:r>
              <a:rPr sz="2567" spc="-27" dirty="0">
                <a:latin typeface="Trebuchet MS"/>
                <a:cs typeface="Trebuchet MS"/>
              </a:rPr>
              <a:t>LOS</a:t>
            </a:r>
            <a:r>
              <a:rPr sz="2567" spc="-157" dirty="0">
                <a:latin typeface="Trebuchet MS"/>
                <a:cs typeface="Trebuchet MS"/>
              </a:rPr>
              <a:t> </a:t>
            </a:r>
            <a:r>
              <a:rPr sz="2567" spc="-7" dirty="0">
                <a:latin typeface="Trebuchet MS"/>
                <a:cs typeface="Trebuchet MS"/>
              </a:rPr>
              <a:t>EVENTOS </a:t>
            </a:r>
            <a:r>
              <a:rPr sz="2567" spc="-67" dirty="0">
                <a:latin typeface="Trebuchet MS"/>
                <a:cs typeface="Trebuchet MS"/>
              </a:rPr>
              <a:t>COMUNITARIOS</a:t>
            </a:r>
            <a:endParaRPr sz="2567" dirty="0">
              <a:latin typeface="Trebuchet MS"/>
              <a:cs typeface="Trebuchet MS"/>
            </a:endParaRPr>
          </a:p>
        </p:txBody>
      </p:sp>
      <p:sp>
        <p:nvSpPr>
          <p:cNvPr id="13" name="object 13" descr="$PPTXTitle"/>
          <p:cNvSpPr txBox="1">
            <a:spLocks noGrp="1"/>
          </p:cNvSpPr>
          <p:nvPr>
            <p:ph type="title"/>
          </p:nvPr>
        </p:nvSpPr>
        <p:spPr>
          <a:xfrm>
            <a:off x="152400" y="145578"/>
            <a:ext cx="9560533" cy="1015962"/>
          </a:xfrm>
          <a:prstGeom prst="rect">
            <a:avLst/>
          </a:prstGeom>
        </p:spPr>
        <p:txBody>
          <a:bodyPr vert="horz" wrap="square" lIns="0" tIns="49953" rIns="0" bIns="0" rtlCol="0" anchor="ctr">
            <a:spAutoFit/>
          </a:bodyPr>
          <a:lstStyle/>
          <a:p>
            <a:pPr marL="106262" marR="3387" indent="-98218">
              <a:lnSpc>
                <a:spcPts val="3900"/>
              </a:lnSpc>
              <a:spcBef>
                <a:spcPts val="393"/>
              </a:spcBef>
            </a:pPr>
            <a:r>
              <a:rPr sz="2667" spc="110" dirty="0">
                <a:solidFill>
                  <a:srgbClr val="FFFFFF"/>
                </a:solidFill>
              </a:rPr>
              <a:t>CONSTRUCCIÓN</a:t>
            </a:r>
            <a:r>
              <a:rPr sz="2667" spc="-87" dirty="0">
                <a:solidFill>
                  <a:srgbClr val="FFFFFF"/>
                </a:solidFill>
              </a:rPr>
              <a:t> </a:t>
            </a:r>
            <a:r>
              <a:rPr sz="2667" spc="97" dirty="0">
                <a:solidFill>
                  <a:srgbClr val="FFFFFF"/>
                </a:solidFill>
              </a:rPr>
              <a:t>DE</a:t>
            </a:r>
            <a:r>
              <a:rPr sz="2667" spc="-83" dirty="0">
                <a:solidFill>
                  <a:srgbClr val="FFFFFF"/>
                </a:solidFill>
              </a:rPr>
              <a:t> </a:t>
            </a:r>
            <a:r>
              <a:rPr sz="2667" spc="97" dirty="0">
                <a:solidFill>
                  <a:srgbClr val="FFFFFF"/>
                </a:solidFill>
              </a:rPr>
              <a:t>LA</a:t>
            </a:r>
            <a:r>
              <a:rPr sz="2667" spc="-87" dirty="0">
                <a:solidFill>
                  <a:srgbClr val="FFFFFF"/>
                </a:solidFill>
              </a:rPr>
              <a:t> </a:t>
            </a:r>
            <a:r>
              <a:rPr sz="2667" spc="110" dirty="0">
                <a:solidFill>
                  <a:srgbClr val="FFFFFF"/>
                </a:solidFill>
              </a:rPr>
              <a:t>CUBIERTA</a:t>
            </a:r>
            <a:r>
              <a:rPr sz="2667" spc="-83" dirty="0">
                <a:solidFill>
                  <a:srgbClr val="FFFFFF"/>
                </a:solidFill>
              </a:rPr>
              <a:t> </a:t>
            </a:r>
            <a:r>
              <a:rPr sz="2667" spc="97" dirty="0">
                <a:solidFill>
                  <a:srgbClr val="FFFFFF"/>
                </a:solidFill>
              </a:rPr>
              <a:t>DE</a:t>
            </a:r>
            <a:r>
              <a:rPr sz="2667" spc="-87" dirty="0">
                <a:solidFill>
                  <a:srgbClr val="FFFFFF"/>
                </a:solidFill>
              </a:rPr>
              <a:t> </a:t>
            </a:r>
            <a:r>
              <a:rPr sz="2667" spc="80" dirty="0">
                <a:solidFill>
                  <a:srgbClr val="FFFFFF"/>
                </a:solidFill>
              </a:rPr>
              <a:t>LA </a:t>
            </a:r>
            <a:r>
              <a:rPr sz="2667" spc="40" dirty="0">
                <a:solidFill>
                  <a:srgbClr val="FFFFFF"/>
                </a:solidFill>
              </a:rPr>
              <a:t>CANCHA</a:t>
            </a:r>
            <a:r>
              <a:rPr sz="2667" spc="-87" dirty="0">
                <a:solidFill>
                  <a:srgbClr val="FFFFFF"/>
                </a:solidFill>
              </a:rPr>
              <a:t> </a:t>
            </a:r>
            <a:r>
              <a:rPr sz="2667" spc="70" dirty="0">
                <a:solidFill>
                  <a:srgbClr val="FFFFFF"/>
                </a:solidFill>
              </a:rPr>
              <a:t>DEPORTIVA</a:t>
            </a:r>
            <a:r>
              <a:rPr sz="2667" spc="-83" dirty="0">
                <a:solidFill>
                  <a:srgbClr val="FFFFFF"/>
                </a:solidFill>
              </a:rPr>
              <a:t> </a:t>
            </a:r>
            <a:r>
              <a:rPr sz="2667" spc="97" dirty="0">
                <a:solidFill>
                  <a:srgbClr val="FFFFFF"/>
                </a:solidFill>
              </a:rPr>
              <a:t>EN</a:t>
            </a:r>
            <a:r>
              <a:rPr sz="2667" spc="-83" dirty="0">
                <a:solidFill>
                  <a:srgbClr val="FFFFFF"/>
                </a:solidFill>
              </a:rPr>
              <a:t> </a:t>
            </a:r>
            <a:r>
              <a:rPr sz="2667" spc="50" dirty="0">
                <a:solidFill>
                  <a:srgbClr val="FFFFFF"/>
                </a:solidFill>
              </a:rPr>
              <a:t>CASA</a:t>
            </a:r>
            <a:r>
              <a:rPr sz="2667" spc="-87" dirty="0">
                <a:solidFill>
                  <a:srgbClr val="FFFFFF"/>
                </a:solidFill>
              </a:rPr>
              <a:t> </a:t>
            </a:r>
            <a:r>
              <a:rPr sz="2667" spc="27" dirty="0">
                <a:solidFill>
                  <a:srgbClr val="FFFFFF"/>
                </a:solidFill>
              </a:rPr>
              <a:t>GRANDE</a:t>
            </a:r>
            <a:r>
              <a:rPr lang="es-MX" sz="2667" spc="27" dirty="0">
                <a:solidFill>
                  <a:srgbClr val="FFFFFF"/>
                </a:solidFill>
              </a:rPr>
              <a:t>- CONVENIO CON LA PREFECTURA DEL CARCHI </a:t>
            </a:r>
            <a:endParaRPr sz="2667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8500" t="20666" r="13000" b="7333"/>
          <a:stretch/>
        </p:blipFill>
        <p:spPr>
          <a:xfrm>
            <a:off x="2734888" y="1342940"/>
            <a:ext cx="9464502" cy="6552347"/>
          </a:xfrm>
          <a:prstGeom prst="rect">
            <a:avLst/>
          </a:prstGeom>
        </p:spPr>
      </p:pic>
      <p:grpSp>
        <p:nvGrpSpPr>
          <p:cNvPr id="2" name="object 2"/>
          <p:cNvGrpSpPr/>
          <p:nvPr/>
        </p:nvGrpSpPr>
        <p:grpSpPr>
          <a:xfrm>
            <a:off x="0" y="0"/>
            <a:ext cx="12192000" cy="1423247"/>
            <a:chOff x="0" y="0"/>
            <a:chExt cx="18288000" cy="2134870"/>
          </a:xfrm>
        </p:grpSpPr>
        <p:sp>
          <p:nvSpPr>
            <p:cNvPr id="6" name="object 6"/>
            <p:cNvSpPr/>
            <p:nvPr/>
          </p:nvSpPr>
          <p:spPr>
            <a:xfrm>
              <a:off x="0" y="0"/>
              <a:ext cx="18288000" cy="2134870"/>
            </a:xfrm>
            <a:custGeom>
              <a:avLst/>
              <a:gdLst/>
              <a:ahLst/>
              <a:cxnLst/>
              <a:rect l="l" t="t" r="r" b="b"/>
              <a:pathLst>
                <a:path w="18288000" h="2134870">
                  <a:moveTo>
                    <a:pt x="18287999" y="2134752"/>
                  </a:moveTo>
                  <a:lnTo>
                    <a:pt x="0" y="2134752"/>
                  </a:lnTo>
                  <a:lnTo>
                    <a:pt x="0" y="0"/>
                  </a:lnTo>
                  <a:lnTo>
                    <a:pt x="18287999" y="0"/>
                  </a:lnTo>
                  <a:lnTo>
                    <a:pt x="18287999" y="2134752"/>
                  </a:lnTo>
                  <a:close/>
                </a:path>
              </a:pathLst>
            </a:custGeom>
            <a:solidFill>
              <a:srgbClr val="AF4B0E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7" name="object 7"/>
            <p:cNvSpPr/>
            <p:nvPr/>
          </p:nvSpPr>
          <p:spPr>
            <a:xfrm>
              <a:off x="15166226" y="382409"/>
              <a:ext cx="962660" cy="882650"/>
            </a:xfrm>
            <a:custGeom>
              <a:avLst/>
              <a:gdLst/>
              <a:ahLst/>
              <a:cxnLst/>
              <a:rect l="l" t="t" r="r" b="b"/>
              <a:pathLst>
                <a:path w="962659" h="882650">
                  <a:moveTo>
                    <a:pt x="962456" y="512114"/>
                  </a:moveTo>
                  <a:lnTo>
                    <a:pt x="960361" y="465505"/>
                  </a:lnTo>
                  <a:lnTo>
                    <a:pt x="954201" y="420065"/>
                  </a:lnTo>
                  <a:lnTo>
                    <a:pt x="944156" y="375983"/>
                  </a:lnTo>
                  <a:lnTo>
                    <a:pt x="930414" y="333425"/>
                  </a:lnTo>
                  <a:lnTo>
                    <a:pt x="913142" y="292582"/>
                  </a:lnTo>
                  <a:lnTo>
                    <a:pt x="892530" y="253644"/>
                  </a:lnTo>
                  <a:lnTo>
                    <a:pt x="868756" y="216776"/>
                  </a:lnTo>
                  <a:lnTo>
                    <a:pt x="841997" y="182168"/>
                  </a:lnTo>
                  <a:lnTo>
                    <a:pt x="812444" y="149999"/>
                  </a:lnTo>
                  <a:lnTo>
                    <a:pt x="780275" y="120446"/>
                  </a:lnTo>
                  <a:lnTo>
                    <a:pt x="745667" y="93687"/>
                  </a:lnTo>
                  <a:lnTo>
                    <a:pt x="708799" y="69913"/>
                  </a:lnTo>
                  <a:lnTo>
                    <a:pt x="669861" y="49314"/>
                  </a:lnTo>
                  <a:lnTo>
                    <a:pt x="629018" y="32042"/>
                  </a:lnTo>
                  <a:lnTo>
                    <a:pt x="586473" y="18288"/>
                  </a:lnTo>
                  <a:lnTo>
                    <a:pt x="542378" y="8255"/>
                  </a:lnTo>
                  <a:lnTo>
                    <a:pt x="496938" y="2095"/>
                  </a:lnTo>
                  <a:lnTo>
                    <a:pt x="450329" y="0"/>
                  </a:lnTo>
                  <a:lnTo>
                    <a:pt x="401078" y="2336"/>
                  </a:lnTo>
                  <a:lnTo>
                    <a:pt x="353148" y="9207"/>
                  </a:lnTo>
                  <a:lnTo>
                    <a:pt x="306755" y="20396"/>
                  </a:lnTo>
                  <a:lnTo>
                    <a:pt x="262115" y="35699"/>
                  </a:lnTo>
                  <a:lnTo>
                    <a:pt x="219430" y="54889"/>
                  </a:lnTo>
                  <a:lnTo>
                    <a:pt x="178930" y="77749"/>
                  </a:lnTo>
                  <a:lnTo>
                    <a:pt x="140817" y="104089"/>
                  </a:lnTo>
                  <a:lnTo>
                    <a:pt x="105308" y="133667"/>
                  </a:lnTo>
                  <a:lnTo>
                    <a:pt x="72618" y="166281"/>
                  </a:lnTo>
                  <a:lnTo>
                    <a:pt x="42964" y="201726"/>
                  </a:lnTo>
                  <a:lnTo>
                    <a:pt x="16548" y="239776"/>
                  </a:lnTo>
                  <a:lnTo>
                    <a:pt x="0" y="268947"/>
                  </a:lnTo>
                  <a:lnTo>
                    <a:pt x="0" y="882027"/>
                  </a:lnTo>
                  <a:lnTo>
                    <a:pt x="517156" y="882027"/>
                  </a:lnTo>
                  <a:lnTo>
                    <a:pt x="804392" y="882027"/>
                  </a:lnTo>
                  <a:lnTo>
                    <a:pt x="838415" y="846277"/>
                  </a:lnTo>
                  <a:lnTo>
                    <a:pt x="869619" y="806221"/>
                  </a:lnTo>
                  <a:lnTo>
                    <a:pt x="896810" y="763143"/>
                  </a:lnTo>
                  <a:lnTo>
                    <a:pt x="919683" y="717308"/>
                  </a:lnTo>
                  <a:lnTo>
                    <a:pt x="937971" y="669010"/>
                  </a:lnTo>
                  <a:lnTo>
                    <a:pt x="951382" y="618515"/>
                  </a:lnTo>
                  <a:lnTo>
                    <a:pt x="959637" y="566127"/>
                  </a:lnTo>
                  <a:lnTo>
                    <a:pt x="962456" y="512114"/>
                  </a:lnTo>
                  <a:close/>
                </a:path>
              </a:pathLst>
            </a:custGeom>
            <a:solidFill>
              <a:srgbClr val="F4F113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8" name="object 8"/>
            <p:cNvSpPr/>
            <p:nvPr/>
          </p:nvSpPr>
          <p:spPr>
            <a:xfrm>
              <a:off x="15236262" y="514236"/>
              <a:ext cx="760730" cy="750570"/>
            </a:xfrm>
            <a:custGeom>
              <a:avLst/>
              <a:gdLst/>
              <a:ahLst/>
              <a:cxnLst/>
              <a:rect l="l" t="t" r="r" b="b"/>
              <a:pathLst>
                <a:path w="760730" h="750569">
                  <a:moveTo>
                    <a:pt x="447131" y="750195"/>
                  </a:moveTo>
                  <a:lnTo>
                    <a:pt x="447138" y="708195"/>
                  </a:lnTo>
                  <a:lnTo>
                    <a:pt x="447144" y="669972"/>
                  </a:lnTo>
                  <a:lnTo>
                    <a:pt x="468187" y="664315"/>
                  </a:lnTo>
                  <a:lnTo>
                    <a:pt x="488584" y="657180"/>
                  </a:lnTo>
                  <a:lnTo>
                    <a:pt x="508274" y="648631"/>
                  </a:lnTo>
                  <a:lnTo>
                    <a:pt x="527197" y="638731"/>
                  </a:lnTo>
                  <a:lnTo>
                    <a:pt x="565460" y="677021"/>
                  </a:lnTo>
                  <a:lnTo>
                    <a:pt x="585108" y="696684"/>
                  </a:lnTo>
                  <a:lnTo>
                    <a:pt x="592347" y="703928"/>
                  </a:lnTo>
                  <a:lnTo>
                    <a:pt x="593381" y="704963"/>
                  </a:lnTo>
                  <a:lnTo>
                    <a:pt x="652972" y="645392"/>
                  </a:lnTo>
                  <a:lnTo>
                    <a:pt x="683573" y="614801"/>
                  </a:lnTo>
                  <a:lnTo>
                    <a:pt x="694846" y="603531"/>
                  </a:lnTo>
                  <a:lnTo>
                    <a:pt x="696457" y="601921"/>
                  </a:lnTo>
                  <a:lnTo>
                    <a:pt x="659407" y="564857"/>
                  </a:lnTo>
                  <a:lnTo>
                    <a:pt x="640382" y="545825"/>
                  </a:lnTo>
                  <a:lnTo>
                    <a:pt x="633372" y="538813"/>
                  </a:lnTo>
                  <a:lnTo>
                    <a:pt x="632371" y="537811"/>
                  </a:lnTo>
                  <a:lnTo>
                    <a:pt x="643050" y="519306"/>
                  </a:lnTo>
                  <a:lnTo>
                    <a:pt x="652415" y="499987"/>
                  </a:lnTo>
                  <a:lnTo>
                    <a:pt x="660399" y="479919"/>
                  </a:lnTo>
                  <a:lnTo>
                    <a:pt x="666933" y="459166"/>
                  </a:lnTo>
                  <a:lnTo>
                    <a:pt x="721056" y="459175"/>
                  </a:lnTo>
                  <a:lnTo>
                    <a:pt x="748849" y="459180"/>
                  </a:lnTo>
                  <a:lnTo>
                    <a:pt x="759088" y="459182"/>
                  </a:lnTo>
                  <a:lnTo>
                    <a:pt x="760551" y="459182"/>
                  </a:lnTo>
                  <a:lnTo>
                    <a:pt x="760565" y="374927"/>
                  </a:lnTo>
                  <a:lnTo>
                    <a:pt x="760572" y="331660"/>
                  </a:lnTo>
                  <a:lnTo>
                    <a:pt x="760575" y="315720"/>
                  </a:lnTo>
                  <a:lnTo>
                    <a:pt x="760575" y="313443"/>
                  </a:lnTo>
                  <a:lnTo>
                    <a:pt x="708195" y="313434"/>
                  </a:lnTo>
                  <a:lnTo>
                    <a:pt x="681297" y="313430"/>
                  </a:lnTo>
                  <a:lnTo>
                    <a:pt x="671387" y="313428"/>
                  </a:lnTo>
                  <a:lnTo>
                    <a:pt x="669972" y="313428"/>
                  </a:lnTo>
                  <a:lnTo>
                    <a:pt x="664315" y="292385"/>
                  </a:lnTo>
                  <a:lnTo>
                    <a:pt x="657180" y="271990"/>
                  </a:lnTo>
                  <a:lnTo>
                    <a:pt x="648631" y="252301"/>
                  </a:lnTo>
                  <a:lnTo>
                    <a:pt x="638731" y="233378"/>
                  </a:lnTo>
                  <a:lnTo>
                    <a:pt x="677023" y="195100"/>
                  </a:lnTo>
                  <a:lnTo>
                    <a:pt x="696686" y="175444"/>
                  </a:lnTo>
                  <a:lnTo>
                    <a:pt x="703931" y="168202"/>
                  </a:lnTo>
                  <a:lnTo>
                    <a:pt x="704966" y="167168"/>
                  </a:lnTo>
                  <a:lnTo>
                    <a:pt x="645410" y="107592"/>
                  </a:lnTo>
                  <a:lnTo>
                    <a:pt x="614827" y="76999"/>
                  </a:lnTo>
                  <a:lnTo>
                    <a:pt x="603559" y="65728"/>
                  </a:lnTo>
                  <a:lnTo>
                    <a:pt x="601950" y="64118"/>
                  </a:lnTo>
                  <a:lnTo>
                    <a:pt x="564870" y="101168"/>
                  </a:lnTo>
                  <a:lnTo>
                    <a:pt x="545828" y="120193"/>
                  </a:lnTo>
                  <a:lnTo>
                    <a:pt x="538813" y="127203"/>
                  </a:lnTo>
                  <a:lnTo>
                    <a:pt x="537811" y="128204"/>
                  </a:lnTo>
                  <a:lnTo>
                    <a:pt x="519306" y="117512"/>
                  </a:lnTo>
                  <a:lnTo>
                    <a:pt x="499987" y="108148"/>
                  </a:lnTo>
                  <a:lnTo>
                    <a:pt x="479919" y="100171"/>
                  </a:lnTo>
                  <a:lnTo>
                    <a:pt x="459166" y="93642"/>
                  </a:lnTo>
                  <a:lnTo>
                    <a:pt x="459175" y="39519"/>
                  </a:lnTo>
                  <a:lnTo>
                    <a:pt x="459180" y="11726"/>
                  </a:lnTo>
                  <a:lnTo>
                    <a:pt x="459182" y="1486"/>
                  </a:lnTo>
                  <a:lnTo>
                    <a:pt x="459182" y="24"/>
                  </a:lnTo>
                  <a:lnTo>
                    <a:pt x="374928" y="10"/>
                  </a:lnTo>
                  <a:lnTo>
                    <a:pt x="331663" y="3"/>
                  </a:lnTo>
                  <a:lnTo>
                    <a:pt x="315723" y="0"/>
                  </a:lnTo>
                  <a:lnTo>
                    <a:pt x="313446" y="0"/>
                  </a:lnTo>
                  <a:lnTo>
                    <a:pt x="313437" y="52380"/>
                  </a:lnTo>
                  <a:lnTo>
                    <a:pt x="313433" y="79278"/>
                  </a:lnTo>
                  <a:lnTo>
                    <a:pt x="313431" y="89187"/>
                  </a:lnTo>
                  <a:lnTo>
                    <a:pt x="313431" y="90603"/>
                  </a:lnTo>
                  <a:lnTo>
                    <a:pt x="292387" y="96260"/>
                  </a:lnTo>
                  <a:lnTo>
                    <a:pt x="271990" y="103395"/>
                  </a:lnTo>
                  <a:lnTo>
                    <a:pt x="252300" y="111944"/>
                  </a:lnTo>
                  <a:lnTo>
                    <a:pt x="233378" y="121844"/>
                  </a:lnTo>
                  <a:lnTo>
                    <a:pt x="195100" y="83552"/>
                  </a:lnTo>
                  <a:lnTo>
                    <a:pt x="175444" y="63889"/>
                  </a:lnTo>
                  <a:lnTo>
                    <a:pt x="168202" y="56644"/>
                  </a:lnTo>
                  <a:lnTo>
                    <a:pt x="167168" y="55609"/>
                  </a:lnTo>
                  <a:lnTo>
                    <a:pt x="107592" y="115167"/>
                  </a:lnTo>
                  <a:lnTo>
                    <a:pt x="76999" y="145751"/>
                  </a:lnTo>
                  <a:lnTo>
                    <a:pt x="65728" y="157018"/>
                  </a:lnTo>
                  <a:lnTo>
                    <a:pt x="64118" y="158628"/>
                  </a:lnTo>
                  <a:lnTo>
                    <a:pt x="101168" y="195690"/>
                  </a:lnTo>
                  <a:lnTo>
                    <a:pt x="120193" y="214722"/>
                  </a:lnTo>
                  <a:lnTo>
                    <a:pt x="127203" y="221733"/>
                  </a:lnTo>
                  <a:lnTo>
                    <a:pt x="128204" y="222735"/>
                  </a:lnTo>
                  <a:lnTo>
                    <a:pt x="117512" y="241256"/>
                  </a:lnTo>
                  <a:lnTo>
                    <a:pt x="108148" y="260584"/>
                  </a:lnTo>
                  <a:lnTo>
                    <a:pt x="100171" y="280656"/>
                  </a:lnTo>
                  <a:lnTo>
                    <a:pt x="93642" y="301408"/>
                  </a:lnTo>
                  <a:lnTo>
                    <a:pt x="39519" y="301399"/>
                  </a:lnTo>
                  <a:lnTo>
                    <a:pt x="11726" y="301395"/>
                  </a:lnTo>
                  <a:lnTo>
                    <a:pt x="1486" y="301393"/>
                  </a:lnTo>
                  <a:lnTo>
                    <a:pt x="24" y="301393"/>
                  </a:lnTo>
                  <a:lnTo>
                    <a:pt x="10" y="385647"/>
                  </a:lnTo>
                  <a:lnTo>
                    <a:pt x="3" y="428912"/>
                  </a:lnTo>
                  <a:lnTo>
                    <a:pt x="0" y="444852"/>
                  </a:lnTo>
                  <a:lnTo>
                    <a:pt x="0" y="447129"/>
                  </a:lnTo>
                  <a:lnTo>
                    <a:pt x="52380" y="447138"/>
                  </a:lnTo>
                  <a:lnTo>
                    <a:pt x="79278" y="447142"/>
                  </a:lnTo>
                  <a:lnTo>
                    <a:pt x="89187" y="447144"/>
                  </a:lnTo>
                  <a:lnTo>
                    <a:pt x="90603" y="447144"/>
                  </a:lnTo>
                  <a:lnTo>
                    <a:pt x="96260" y="468187"/>
                  </a:lnTo>
                  <a:lnTo>
                    <a:pt x="103395" y="488580"/>
                  </a:lnTo>
                  <a:lnTo>
                    <a:pt x="111944" y="508262"/>
                  </a:lnTo>
                  <a:lnTo>
                    <a:pt x="121844" y="527168"/>
                  </a:lnTo>
                  <a:lnTo>
                    <a:pt x="83552" y="565446"/>
                  </a:lnTo>
                  <a:lnTo>
                    <a:pt x="63889" y="585102"/>
                  </a:lnTo>
                  <a:lnTo>
                    <a:pt x="56644" y="592344"/>
                  </a:lnTo>
                  <a:lnTo>
                    <a:pt x="55609" y="593378"/>
                  </a:lnTo>
                  <a:lnTo>
                    <a:pt x="115165" y="652971"/>
                  </a:lnTo>
                  <a:lnTo>
                    <a:pt x="145748" y="683572"/>
                  </a:lnTo>
                  <a:lnTo>
                    <a:pt x="157015" y="694846"/>
                  </a:lnTo>
                  <a:lnTo>
                    <a:pt x="158625" y="696457"/>
                  </a:lnTo>
                  <a:lnTo>
                    <a:pt x="195689" y="659405"/>
                  </a:lnTo>
                  <a:lnTo>
                    <a:pt x="214721" y="640379"/>
                  </a:lnTo>
                  <a:lnTo>
                    <a:pt x="221733" y="633369"/>
                  </a:lnTo>
                  <a:lnTo>
                    <a:pt x="222735" y="632368"/>
                  </a:lnTo>
                  <a:lnTo>
                    <a:pt x="241256" y="643048"/>
                  </a:lnTo>
                  <a:lnTo>
                    <a:pt x="260584" y="652415"/>
                  </a:lnTo>
                  <a:lnTo>
                    <a:pt x="280656" y="660400"/>
                  </a:lnTo>
                  <a:lnTo>
                    <a:pt x="301408" y="666933"/>
                  </a:lnTo>
                  <a:lnTo>
                    <a:pt x="301399" y="721056"/>
                  </a:lnTo>
                  <a:lnTo>
                    <a:pt x="301395" y="748849"/>
                  </a:lnTo>
                  <a:lnTo>
                    <a:pt x="301395" y="750195"/>
                  </a:lnTo>
                </a:path>
                <a:path w="760730" h="750569">
                  <a:moveTo>
                    <a:pt x="380249" y="524669"/>
                  </a:moveTo>
                  <a:lnTo>
                    <a:pt x="334616" y="517302"/>
                  </a:lnTo>
                  <a:lnTo>
                    <a:pt x="294988" y="496801"/>
                  </a:lnTo>
                  <a:lnTo>
                    <a:pt x="263742" y="465541"/>
                  </a:lnTo>
                  <a:lnTo>
                    <a:pt x="243255" y="425899"/>
                  </a:lnTo>
                  <a:lnTo>
                    <a:pt x="235903" y="380249"/>
                  </a:lnTo>
                  <a:lnTo>
                    <a:pt x="243270" y="334616"/>
                  </a:lnTo>
                  <a:lnTo>
                    <a:pt x="263770" y="294988"/>
                  </a:lnTo>
                  <a:lnTo>
                    <a:pt x="295027" y="263742"/>
                  </a:lnTo>
                  <a:lnTo>
                    <a:pt x="334661" y="243255"/>
                  </a:lnTo>
                  <a:lnTo>
                    <a:pt x="380297" y="235903"/>
                  </a:lnTo>
                  <a:lnTo>
                    <a:pt x="425944" y="243270"/>
                  </a:lnTo>
                  <a:lnTo>
                    <a:pt x="465580" y="263770"/>
                  </a:lnTo>
                  <a:lnTo>
                    <a:pt x="496831" y="295027"/>
                  </a:lnTo>
                  <a:lnTo>
                    <a:pt x="517319" y="334661"/>
                  </a:lnTo>
                  <a:lnTo>
                    <a:pt x="524672" y="380297"/>
                  </a:lnTo>
                  <a:lnTo>
                    <a:pt x="517304" y="425944"/>
                  </a:lnTo>
                  <a:lnTo>
                    <a:pt x="496803" y="465579"/>
                  </a:lnTo>
                  <a:lnTo>
                    <a:pt x="465542" y="496829"/>
                  </a:lnTo>
                  <a:lnTo>
                    <a:pt x="425899" y="517317"/>
                  </a:lnTo>
                  <a:lnTo>
                    <a:pt x="380249" y="524669"/>
                  </a:lnTo>
                </a:path>
              </a:pathLst>
            </a:custGeom>
            <a:ln w="43236">
              <a:solidFill>
                <a:srgbClr val="171717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9" name="object 9"/>
            <p:cNvSpPr/>
            <p:nvPr/>
          </p:nvSpPr>
          <p:spPr>
            <a:xfrm>
              <a:off x="14173200" y="1228493"/>
              <a:ext cx="3395371" cy="573160"/>
            </a:xfrm>
            <a:custGeom>
              <a:avLst/>
              <a:gdLst/>
              <a:ahLst/>
              <a:cxnLst/>
              <a:rect l="l" t="t" r="r" b="b"/>
              <a:pathLst>
                <a:path w="3247390" h="473710">
                  <a:moveTo>
                    <a:pt x="3128983" y="473246"/>
                  </a:moveTo>
                  <a:lnTo>
                    <a:pt x="118311" y="473246"/>
                  </a:lnTo>
                  <a:lnTo>
                    <a:pt x="72259" y="463949"/>
                  </a:lnTo>
                  <a:lnTo>
                    <a:pt x="34652" y="438593"/>
                  </a:lnTo>
                  <a:lnTo>
                    <a:pt x="9297" y="400987"/>
                  </a:lnTo>
                  <a:lnTo>
                    <a:pt x="0" y="354935"/>
                  </a:lnTo>
                  <a:lnTo>
                    <a:pt x="0" y="118311"/>
                  </a:lnTo>
                  <a:lnTo>
                    <a:pt x="9297" y="72259"/>
                  </a:lnTo>
                  <a:lnTo>
                    <a:pt x="34652" y="34652"/>
                  </a:lnTo>
                  <a:lnTo>
                    <a:pt x="72259" y="9297"/>
                  </a:lnTo>
                  <a:lnTo>
                    <a:pt x="118311" y="0"/>
                  </a:lnTo>
                  <a:lnTo>
                    <a:pt x="3128983" y="0"/>
                  </a:lnTo>
                  <a:lnTo>
                    <a:pt x="3175035" y="9297"/>
                  </a:lnTo>
                  <a:lnTo>
                    <a:pt x="3212641" y="34652"/>
                  </a:lnTo>
                  <a:lnTo>
                    <a:pt x="3237995" y="72259"/>
                  </a:lnTo>
                  <a:lnTo>
                    <a:pt x="3247292" y="118311"/>
                  </a:lnTo>
                  <a:lnTo>
                    <a:pt x="3247292" y="354935"/>
                  </a:lnTo>
                  <a:lnTo>
                    <a:pt x="3237995" y="400987"/>
                  </a:lnTo>
                  <a:lnTo>
                    <a:pt x="3212641" y="438593"/>
                  </a:lnTo>
                  <a:lnTo>
                    <a:pt x="3175035" y="463949"/>
                  </a:lnTo>
                  <a:lnTo>
                    <a:pt x="3128983" y="473246"/>
                  </a:lnTo>
                  <a:close/>
                </a:path>
              </a:pathLst>
            </a:custGeom>
            <a:solidFill>
              <a:srgbClr val="F0EC00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9369620" y="835159"/>
            <a:ext cx="2444361" cy="238954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8467">
              <a:spcBef>
                <a:spcPts val="63"/>
              </a:spcBef>
            </a:pPr>
            <a:r>
              <a:rPr lang="es-MX" sz="1500" b="1" spc="60" dirty="0">
                <a:latin typeface="Calibri"/>
                <a:cs typeface="Calibri"/>
              </a:rPr>
              <a:t>  En proceso de ejecución</a:t>
            </a:r>
            <a:endParaRPr sz="1500" dirty="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34181" y="1474452"/>
            <a:ext cx="2544833" cy="799845"/>
          </a:xfrm>
          <a:custGeom>
            <a:avLst/>
            <a:gdLst/>
            <a:ahLst/>
            <a:cxnLst/>
            <a:rect l="l" t="t" r="r" b="b"/>
            <a:pathLst>
              <a:path w="3449320" h="1845310">
                <a:moveTo>
                  <a:pt x="3172066" y="1845111"/>
                </a:moveTo>
                <a:lnTo>
                  <a:pt x="276708" y="1845111"/>
                </a:lnTo>
                <a:lnTo>
                  <a:pt x="226970" y="1840652"/>
                </a:lnTo>
                <a:lnTo>
                  <a:pt x="180156" y="1827799"/>
                </a:lnTo>
                <a:lnTo>
                  <a:pt x="137048" y="1807331"/>
                </a:lnTo>
                <a:lnTo>
                  <a:pt x="98428" y="1780032"/>
                </a:lnTo>
                <a:lnTo>
                  <a:pt x="65078" y="1746681"/>
                </a:lnTo>
                <a:lnTo>
                  <a:pt x="37778" y="1708061"/>
                </a:lnTo>
                <a:lnTo>
                  <a:pt x="17311" y="1664954"/>
                </a:lnTo>
                <a:lnTo>
                  <a:pt x="4458" y="1618140"/>
                </a:lnTo>
                <a:lnTo>
                  <a:pt x="0" y="1568401"/>
                </a:lnTo>
                <a:lnTo>
                  <a:pt x="0" y="939344"/>
                </a:lnTo>
                <a:lnTo>
                  <a:pt x="5921" y="890518"/>
                </a:lnTo>
                <a:lnTo>
                  <a:pt x="22798" y="845763"/>
                </a:lnTo>
                <a:lnTo>
                  <a:pt x="49303" y="806619"/>
                </a:lnTo>
                <a:lnTo>
                  <a:pt x="84108" y="774629"/>
                </a:lnTo>
                <a:lnTo>
                  <a:pt x="125883" y="751333"/>
                </a:lnTo>
                <a:lnTo>
                  <a:pt x="220718" y="725213"/>
                </a:lnTo>
                <a:lnTo>
                  <a:pt x="262493" y="701917"/>
                </a:lnTo>
                <a:lnTo>
                  <a:pt x="297298" y="669926"/>
                </a:lnTo>
                <a:lnTo>
                  <a:pt x="323803" y="630782"/>
                </a:lnTo>
                <a:lnTo>
                  <a:pt x="340681" y="586027"/>
                </a:lnTo>
                <a:lnTo>
                  <a:pt x="346602" y="537201"/>
                </a:lnTo>
                <a:lnTo>
                  <a:pt x="346602" y="276709"/>
                </a:lnTo>
                <a:lnTo>
                  <a:pt x="351060" y="226970"/>
                </a:lnTo>
                <a:lnTo>
                  <a:pt x="363914" y="180156"/>
                </a:lnTo>
                <a:lnTo>
                  <a:pt x="384381" y="137048"/>
                </a:lnTo>
                <a:lnTo>
                  <a:pt x="411680" y="98429"/>
                </a:lnTo>
                <a:lnTo>
                  <a:pt x="445030" y="65078"/>
                </a:lnTo>
                <a:lnTo>
                  <a:pt x="483650" y="37778"/>
                </a:lnTo>
                <a:lnTo>
                  <a:pt x="526757" y="17311"/>
                </a:lnTo>
                <a:lnTo>
                  <a:pt x="573571" y="4458"/>
                </a:lnTo>
                <a:lnTo>
                  <a:pt x="623310" y="0"/>
                </a:lnTo>
                <a:lnTo>
                  <a:pt x="2825198" y="0"/>
                </a:lnTo>
                <a:lnTo>
                  <a:pt x="2874937" y="4458"/>
                </a:lnTo>
                <a:lnTo>
                  <a:pt x="2921751" y="17311"/>
                </a:lnTo>
                <a:lnTo>
                  <a:pt x="2964860" y="37778"/>
                </a:lnTo>
                <a:lnTo>
                  <a:pt x="3003480" y="65078"/>
                </a:lnTo>
                <a:lnTo>
                  <a:pt x="3036832" y="98429"/>
                </a:lnTo>
                <a:lnTo>
                  <a:pt x="3064132" y="137048"/>
                </a:lnTo>
                <a:lnTo>
                  <a:pt x="3084600" y="180156"/>
                </a:lnTo>
                <a:lnTo>
                  <a:pt x="3097454" y="226970"/>
                </a:lnTo>
                <a:lnTo>
                  <a:pt x="3101913" y="276709"/>
                </a:lnTo>
                <a:lnTo>
                  <a:pt x="3101913" y="537107"/>
                </a:lnTo>
                <a:lnTo>
                  <a:pt x="3107839" y="585964"/>
                </a:lnTo>
                <a:lnTo>
                  <a:pt x="3124730" y="630746"/>
                </a:lnTo>
                <a:lnTo>
                  <a:pt x="3151257" y="669911"/>
                </a:lnTo>
                <a:lnTo>
                  <a:pt x="3186087" y="701916"/>
                </a:lnTo>
                <a:lnTo>
                  <a:pt x="3227891" y="725217"/>
                </a:lnTo>
                <a:lnTo>
                  <a:pt x="3322792" y="751328"/>
                </a:lnTo>
                <a:lnTo>
                  <a:pt x="3364601" y="774630"/>
                </a:lnTo>
                <a:lnTo>
                  <a:pt x="3399434" y="806634"/>
                </a:lnTo>
                <a:lnTo>
                  <a:pt x="3425962" y="845799"/>
                </a:lnTo>
                <a:lnTo>
                  <a:pt x="3442854" y="890582"/>
                </a:lnTo>
                <a:lnTo>
                  <a:pt x="3448781" y="939438"/>
                </a:lnTo>
                <a:lnTo>
                  <a:pt x="3448781" y="1568401"/>
                </a:lnTo>
                <a:lnTo>
                  <a:pt x="3444322" y="1618140"/>
                </a:lnTo>
                <a:lnTo>
                  <a:pt x="3431468" y="1664954"/>
                </a:lnTo>
                <a:lnTo>
                  <a:pt x="3411000" y="1708061"/>
                </a:lnTo>
                <a:lnTo>
                  <a:pt x="3383700" y="1746681"/>
                </a:lnTo>
                <a:lnTo>
                  <a:pt x="3350348" y="1780032"/>
                </a:lnTo>
                <a:lnTo>
                  <a:pt x="3311728" y="1807331"/>
                </a:lnTo>
                <a:lnTo>
                  <a:pt x="3268619" y="1827799"/>
                </a:lnTo>
                <a:lnTo>
                  <a:pt x="3221805" y="1840652"/>
                </a:lnTo>
                <a:lnTo>
                  <a:pt x="3172066" y="1845111"/>
                </a:lnTo>
                <a:close/>
              </a:path>
            </a:pathLst>
          </a:custGeom>
          <a:solidFill>
            <a:srgbClr val="D9D9ED"/>
          </a:solidFill>
        </p:spPr>
        <p:txBody>
          <a:bodyPr wrap="square" lIns="0" tIns="0" rIns="0" bIns="0" rtlCol="0"/>
          <a:lstStyle/>
          <a:p>
            <a:pPr marL="88481" marR="172305" algn="ctr">
              <a:spcBef>
                <a:spcPts val="450"/>
              </a:spcBef>
            </a:pPr>
            <a:r>
              <a:rPr lang="es-MX" sz="1200" b="1" spc="-7" dirty="0">
                <a:solidFill>
                  <a:srgbClr val="120F73"/>
                </a:solidFill>
                <a:latin typeface="Calibri"/>
                <a:cs typeface="Calibri"/>
              </a:rPr>
              <a:t>       UNIDAD EDUCATIVA CESAR           ANTONIO MOSQUERA</a:t>
            </a:r>
          </a:p>
          <a:p>
            <a:pPr marL="88481" marR="172305" algn="ctr">
              <a:spcBef>
                <a:spcPts val="450"/>
              </a:spcBef>
            </a:pPr>
            <a:r>
              <a:rPr lang="es-MX" sz="2133" b="1" spc="-7" dirty="0">
                <a:solidFill>
                  <a:srgbClr val="120F73"/>
                </a:solidFill>
                <a:latin typeface="Calibri"/>
                <a:cs typeface="Calibri"/>
              </a:rPr>
              <a:t>  7678.59</a:t>
            </a:r>
          </a:p>
        </p:txBody>
      </p:sp>
      <p:sp>
        <p:nvSpPr>
          <p:cNvPr id="13" name="object 13" descr="$PPTXTitle"/>
          <p:cNvSpPr txBox="1">
            <a:spLocks noGrp="1"/>
          </p:cNvSpPr>
          <p:nvPr>
            <p:ph type="title"/>
          </p:nvPr>
        </p:nvSpPr>
        <p:spPr>
          <a:xfrm>
            <a:off x="1184111" y="146113"/>
            <a:ext cx="7556500" cy="1050715"/>
          </a:xfrm>
          <a:prstGeom prst="rect">
            <a:avLst/>
          </a:prstGeom>
        </p:spPr>
        <p:txBody>
          <a:bodyPr vert="horz" wrap="square" lIns="0" tIns="49953" rIns="0" bIns="0" rtlCol="0" anchor="ctr">
            <a:spAutoFit/>
          </a:bodyPr>
          <a:lstStyle/>
          <a:p>
            <a:pPr marL="106262" marR="3387" indent="-98218">
              <a:lnSpc>
                <a:spcPts val="3900"/>
              </a:lnSpc>
              <a:spcBef>
                <a:spcPts val="393"/>
              </a:spcBef>
            </a:pPr>
            <a:r>
              <a:rPr sz="3467" spc="110" dirty="0">
                <a:solidFill>
                  <a:srgbClr val="FFFFFF"/>
                </a:solidFill>
              </a:rPr>
              <a:t>CONSTRUCCIÓN</a:t>
            </a:r>
            <a:r>
              <a:rPr sz="3467" spc="-87" dirty="0">
                <a:solidFill>
                  <a:srgbClr val="FFFFFF"/>
                </a:solidFill>
              </a:rPr>
              <a:t> </a:t>
            </a:r>
            <a:r>
              <a:rPr sz="3467" spc="97">
                <a:solidFill>
                  <a:srgbClr val="FFFFFF"/>
                </a:solidFill>
              </a:rPr>
              <a:t>DE</a:t>
            </a:r>
            <a:r>
              <a:rPr sz="3467" spc="-83">
                <a:solidFill>
                  <a:srgbClr val="FFFFFF"/>
                </a:solidFill>
              </a:rPr>
              <a:t> </a:t>
            </a:r>
            <a:r>
              <a:rPr lang="es-MX" sz="3467" spc="97">
                <a:solidFill>
                  <a:srgbClr val="FFFFFF"/>
                </a:solidFill>
              </a:rPr>
              <a:t>CUBIERTAS EN UNIDDADES EDUCATIVAS </a:t>
            </a:r>
            <a:endParaRPr sz="3467" dirty="0"/>
          </a:p>
        </p:txBody>
      </p:sp>
      <p:sp>
        <p:nvSpPr>
          <p:cNvPr id="16" name="object 11"/>
          <p:cNvSpPr/>
          <p:nvPr/>
        </p:nvSpPr>
        <p:spPr>
          <a:xfrm>
            <a:off x="134181" y="2496441"/>
            <a:ext cx="2544833" cy="830959"/>
          </a:xfrm>
          <a:custGeom>
            <a:avLst/>
            <a:gdLst/>
            <a:ahLst/>
            <a:cxnLst/>
            <a:rect l="l" t="t" r="r" b="b"/>
            <a:pathLst>
              <a:path w="3449320" h="1845310">
                <a:moveTo>
                  <a:pt x="3172066" y="1845111"/>
                </a:moveTo>
                <a:lnTo>
                  <a:pt x="276708" y="1845111"/>
                </a:lnTo>
                <a:lnTo>
                  <a:pt x="226970" y="1840652"/>
                </a:lnTo>
                <a:lnTo>
                  <a:pt x="180156" y="1827799"/>
                </a:lnTo>
                <a:lnTo>
                  <a:pt x="137048" y="1807331"/>
                </a:lnTo>
                <a:lnTo>
                  <a:pt x="98428" y="1780032"/>
                </a:lnTo>
                <a:lnTo>
                  <a:pt x="65078" y="1746681"/>
                </a:lnTo>
                <a:lnTo>
                  <a:pt x="37778" y="1708061"/>
                </a:lnTo>
                <a:lnTo>
                  <a:pt x="17311" y="1664954"/>
                </a:lnTo>
                <a:lnTo>
                  <a:pt x="4458" y="1618140"/>
                </a:lnTo>
                <a:lnTo>
                  <a:pt x="0" y="1568401"/>
                </a:lnTo>
                <a:lnTo>
                  <a:pt x="0" y="939344"/>
                </a:lnTo>
                <a:lnTo>
                  <a:pt x="5921" y="890518"/>
                </a:lnTo>
                <a:lnTo>
                  <a:pt x="22798" y="845763"/>
                </a:lnTo>
                <a:lnTo>
                  <a:pt x="49303" y="806619"/>
                </a:lnTo>
                <a:lnTo>
                  <a:pt x="84108" y="774629"/>
                </a:lnTo>
                <a:lnTo>
                  <a:pt x="125883" y="751333"/>
                </a:lnTo>
                <a:lnTo>
                  <a:pt x="220718" y="725213"/>
                </a:lnTo>
                <a:lnTo>
                  <a:pt x="262493" y="701917"/>
                </a:lnTo>
                <a:lnTo>
                  <a:pt x="297298" y="669926"/>
                </a:lnTo>
                <a:lnTo>
                  <a:pt x="323803" y="630782"/>
                </a:lnTo>
                <a:lnTo>
                  <a:pt x="340681" y="586027"/>
                </a:lnTo>
                <a:lnTo>
                  <a:pt x="346602" y="537201"/>
                </a:lnTo>
                <a:lnTo>
                  <a:pt x="346602" y="276709"/>
                </a:lnTo>
                <a:lnTo>
                  <a:pt x="351060" y="226970"/>
                </a:lnTo>
                <a:lnTo>
                  <a:pt x="363914" y="180156"/>
                </a:lnTo>
                <a:lnTo>
                  <a:pt x="384381" y="137048"/>
                </a:lnTo>
                <a:lnTo>
                  <a:pt x="411680" y="98429"/>
                </a:lnTo>
                <a:lnTo>
                  <a:pt x="445030" y="65078"/>
                </a:lnTo>
                <a:lnTo>
                  <a:pt x="483650" y="37778"/>
                </a:lnTo>
                <a:lnTo>
                  <a:pt x="526757" y="17311"/>
                </a:lnTo>
                <a:lnTo>
                  <a:pt x="573571" y="4458"/>
                </a:lnTo>
                <a:lnTo>
                  <a:pt x="623310" y="0"/>
                </a:lnTo>
                <a:lnTo>
                  <a:pt x="2825198" y="0"/>
                </a:lnTo>
                <a:lnTo>
                  <a:pt x="2874937" y="4458"/>
                </a:lnTo>
                <a:lnTo>
                  <a:pt x="2921751" y="17311"/>
                </a:lnTo>
                <a:lnTo>
                  <a:pt x="2964860" y="37778"/>
                </a:lnTo>
                <a:lnTo>
                  <a:pt x="3003480" y="65078"/>
                </a:lnTo>
                <a:lnTo>
                  <a:pt x="3036832" y="98429"/>
                </a:lnTo>
                <a:lnTo>
                  <a:pt x="3064132" y="137048"/>
                </a:lnTo>
                <a:lnTo>
                  <a:pt x="3084600" y="180156"/>
                </a:lnTo>
                <a:lnTo>
                  <a:pt x="3097454" y="226970"/>
                </a:lnTo>
                <a:lnTo>
                  <a:pt x="3101913" y="276709"/>
                </a:lnTo>
                <a:lnTo>
                  <a:pt x="3101913" y="537107"/>
                </a:lnTo>
                <a:lnTo>
                  <a:pt x="3107839" y="585964"/>
                </a:lnTo>
                <a:lnTo>
                  <a:pt x="3124730" y="630746"/>
                </a:lnTo>
                <a:lnTo>
                  <a:pt x="3151257" y="669911"/>
                </a:lnTo>
                <a:lnTo>
                  <a:pt x="3186087" y="701916"/>
                </a:lnTo>
                <a:lnTo>
                  <a:pt x="3227891" y="725217"/>
                </a:lnTo>
                <a:lnTo>
                  <a:pt x="3322792" y="751328"/>
                </a:lnTo>
                <a:lnTo>
                  <a:pt x="3364601" y="774630"/>
                </a:lnTo>
                <a:lnTo>
                  <a:pt x="3399434" y="806634"/>
                </a:lnTo>
                <a:lnTo>
                  <a:pt x="3425962" y="845799"/>
                </a:lnTo>
                <a:lnTo>
                  <a:pt x="3442854" y="890582"/>
                </a:lnTo>
                <a:lnTo>
                  <a:pt x="3448781" y="939438"/>
                </a:lnTo>
                <a:lnTo>
                  <a:pt x="3448781" y="1568401"/>
                </a:lnTo>
                <a:lnTo>
                  <a:pt x="3444322" y="1618140"/>
                </a:lnTo>
                <a:lnTo>
                  <a:pt x="3431468" y="1664954"/>
                </a:lnTo>
                <a:lnTo>
                  <a:pt x="3411000" y="1708061"/>
                </a:lnTo>
                <a:lnTo>
                  <a:pt x="3383700" y="1746681"/>
                </a:lnTo>
                <a:lnTo>
                  <a:pt x="3350348" y="1780032"/>
                </a:lnTo>
                <a:lnTo>
                  <a:pt x="3311728" y="1807331"/>
                </a:lnTo>
                <a:lnTo>
                  <a:pt x="3268619" y="1827799"/>
                </a:lnTo>
                <a:lnTo>
                  <a:pt x="3221805" y="1840652"/>
                </a:lnTo>
                <a:lnTo>
                  <a:pt x="3172066" y="1845111"/>
                </a:lnTo>
                <a:close/>
              </a:path>
            </a:pathLst>
          </a:custGeom>
          <a:solidFill>
            <a:srgbClr val="D9D9ED"/>
          </a:solidFill>
        </p:spPr>
        <p:txBody>
          <a:bodyPr wrap="square" lIns="0" tIns="0" rIns="0" bIns="0" rtlCol="0"/>
          <a:lstStyle/>
          <a:p>
            <a:pPr marL="88481" marR="172305" algn="ctr">
              <a:spcBef>
                <a:spcPts val="450"/>
              </a:spcBef>
            </a:pPr>
            <a:r>
              <a:rPr lang="es-MX" sz="1200" b="1" spc="-7" dirty="0">
                <a:solidFill>
                  <a:srgbClr val="120F73"/>
                </a:solidFill>
                <a:latin typeface="Calibri"/>
                <a:cs typeface="Calibri"/>
              </a:rPr>
              <a:t>        UNIDAD EDUCATIVA MUNICIPAL 13 DE DICIEMBRE</a:t>
            </a:r>
          </a:p>
          <a:p>
            <a:pPr marL="88481" marR="172305">
              <a:spcBef>
                <a:spcPts val="450"/>
              </a:spcBef>
            </a:pPr>
            <a:r>
              <a:rPr lang="es-MX" sz="1200" b="1" spc="-7" dirty="0">
                <a:solidFill>
                  <a:srgbClr val="120F73"/>
                </a:solidFill>
                <a:latin typeface="Calibri"/>
                <a:cs typeface="Calibri"/>
              </a:rPr>
              <a:t>                    </a:t>
            </a:r>
          </a:p>
        </p:txBody>
      </p:sp>
      <p:sp>
        <p:nvSpPr>
          <p:cNvPr id="17" name="object 11"/>
          <p:cNvSpPr/>
          <p:nvPr/>
        </p:nvSpPr>
        <p:spPr>
          <a:xfrm>
            <a:off x="217671" y="3430569"/>
            <a:ext cx="2299547" cy="1014431"/>
          </a:xfrm>
          <a:custGeom>
            <a:avLst/>
            <a:gdLst/>
            <a:ahLst/>
            <a:cxnLst/>
            <a:rect l="l" t="t" r="r" b="b"/>
            <a:pathLst>
              <a:path w="3449320" h="1845310">
                <a:moveTo>
                  <a:pt x="3172066" y="1845111"/>
                </a:moveTo>
                <a:lnTo>
                  <a:pt x="276708" y="1845111"/>
                </a:lnTo>
                <a:lnTo>
                  <a:pt x="226970" y="1840652"/>
                </a:lnTo>
                <a:lnTo>
                  <a:pt x="180156" y="1827799"/>
                </a:lnTo>
                <a:lnTo>
                  <a:pt x="137048" y="1807331"/>
                </a:lnTo>
                <a:lnTo>
                  <a:pt x="98428" y="1780032"/>
                </a:lnTo>
                <a:lnTo>
                  <a:pt x="65078" y="1746681"/>
                </a:lnTo>
                <a:lnTo>
                  <a:pt x="37778" y="1708061"/>
                </a:lnTo>
                <a:lnTo>
                  <a:pt x="17311" y="1664954"/>
                </a:lnTo>
                <a:lnTo>
                  <a:pt x="4458" y="1618140"/>
                </a:lnTo>
                <a:lnTo>
                  <a:pt x="0" y="1568401"/>
                </a:lnTo>
                <a:lnTo>
                  <a:pt x="0" y="939344"/>
                </a:lnTo>
                <a:lnTo>
                  <a:pt x="5921" y="890518"/>
                </a:lnTo>
                <a:lnTo>
                  <a:pt x="22798" y="845763"/>
                </a:lnTo>
                <a:lnTo>
                  <a:pt x="49303" y="806619"/>
                </a:lnTo>
                <a:lnTo>
                  <a:pt x="84108" y="774629"/>
                </a:lnTo>
                <a:lnTo>
                  <a:pt x="125883" y="751333"/>
                </a:lnTo>
                <a:lnTo>
                  <a:pt x="220718" y="725213"/>
                </a:lnTo>
                <a:lnTo>
                  <a:pt x="262493" y="701917"/>
                </a:lnTo>
                <a:lnTo>
                  <a:pt x="297298" y="669926"/>
                </a:lnTo>
                <a:lnTo>
                  <a:pt x="323803" y="630782"/>
                </a:lnTo>
                <a:lnTo>
                  <a:pt x="340681" y="586027"/>
                </a:lnTo>
                <a:lnTo>
                  <a:pt x="346602" y="537201"/>
                </a:lnTo>
                <a:lnTo>
                  <a:pt x="346602" y="276709"/>
                </a:lnTo>
                <a:lnTo>
                  <a:pt x="351060" y="226970"/>
                </a:lnTo>
                <a:lnTo>
                  <a:pt x="363914" y="180156"/>
                </a:lnTo>
                <a:lnTo>
                  <a:pt x="384381" y="137048"/>
                </a:lnTo>
                <a:lnTo>
                  <a:pt x="411680" y="98429"/>
                </a:lnTo>
                <a:lnTo>
                  <a:pt x="445030" y="65078"/>
                </a:lnTo>
                <a:lnTo>
                  <a:pt x="483650" y="37778"/>
                </a:lnTo>
                <a:lnTo>
                  <a:pt x="526757" y="17311"/>
                </a:lnTo>
                <a:lnTo>
                  <a:pt x="573571" y="4458"/>
                </a:lnTo>
                <a:lnTo>
                  <a:pt x="623310" y="0"/>
                </a:lnTo>
                <a:lnTo>
                  <a:pt x="2825198" y="0"/>
                </a:lnTo>
                <a:lnTo>
                  <a:pt x="2874937" y="4458"/>
                </a:lnTo>
                <a:lnTo>
                  <a:pt x="2921751" y="17311"/>
                </a:lnTo>
                <a:lnTo>
                  <a:pt x="2964860" y="37778"/>
                </a:lnTo>
                <a:lnTo>
                  <a:pt x="3003480" y="65078"/>
                </a:lnTo>
                <a:lnTo>
                  <a:pt x="3036832" y="98429"/>
                </a:lnTo>
                <a:lnTo>
                  <a:pt x="3064132" y="137048"/>
                </a:lnTo>
                <a:lnTo>
                  <a:pt x="3084600" y="180156"/>
                </a:lnTo>
                <a:lnTo>
                  <a:pt x="3097454" y="226970"/>
                </a:lnTo>
                <a:lnTo>
                  <a:pt x="3101913" y="276709"/>
                </a:lnTo>
                <a:lnTo>
                  <a:pt x="3101913" y="537107"/>
                </a:lnTo>
                <a:lnTo>
                  <a:pt x="3107839" y="585964"/>
                </a:lnTo>
                <a:lnTo>
                  <a:pt x="3124730" y="630746"/>
                </a:lnTo>
                <a:lnTo>
                  <a:pt x="3151257" y="669911"/>
                </a:lnTo>
                <a:lnTo>
                  <a:pt x="3186087" y="701916"/>
                </a:lnTo>
                <a:lnTo>
                  <a:pt x="3227891" y="725217"/>
                </a:lnTo>
                <a:lnTo>
                  <a:pt x="3322792" y="751328"/>
                </a:lnTo>
                <a:lnTo>
                  <a:pt x="3364601" y="774630"/>
                </a:lnTo>
                <a:lnTo>
                  <a:pt x="3399434" y="806634"/>
                </a:lnTo>
                <a:lnTo>
                  <a:pt x="3425962" y="845799"/>
                </a:lnTo>
                <a:lnTo>
                  <a:pt x="3442854" y="890582"/>
                </a:lnTo>
                <a:lnTo>
                  <a:pt x="3448781" y="939438"/>
                </a:lnTo>
                <a:lnTo>
                  <a:pt x="3448781" y="1568401"/>
                </a:lnTo>
                <a:lnTo>
                  <a:pt x="3444322" y="1618140"/>
                </a:lnTo>
                <a:lnTo>
                  <a:pt x="3431468" y="1664954"/>
                </a:lnTo>
                <a:lnTo>
                  <a:pt x="3411000" y="1708061"/>
                </a:lnTo>
                <a:lnTo>
                  <a:pt x="3383700" y="1746681"/>
                </a:lnTo>
                <a:lnTo>
                  <a:pt x="3350348" y="1780032"/>
                </a:lnTo>
                <a:lnTo>
                  <a:pt x="3311728" y="1807331"/>
                </a:lnTo>
                <a:lnTo>
                  <a:pt x="3268619" y="1827799"/>
                </a:lnTo>
                <a:lnTo>
                  <a:pt x="3221805" y="1840652"/>
                </a:lnTo>
                <a:lnTo>
                  <a:pt x="3172066" y="1845111"/>
                </a:lnTo>
                <a:close/>
              </a:path>
            </a:pathLst>
          </a:custGeom>
          <a:solidFill>
            <a:srgbClr val="D9D9ED"/>
          </a:solidFill>
        </p:spPr>
        <p:txBody>
          <a:bodyPr wrap="square" lIns="0" tIns="0" rIns="0" bIns="0" rtlCol="0"/>
          <a:lstStyle/>
          <a:p>
            <a:pPr marL="88481" marR="172305" algn="ctr">
              <a:spcBef>
                <a:spcPts val="450"/>
              </a:spcBef>
            </a:pPr>
            <a:r>
              <a:rPr lang="es-MX" sz="1200" b="1" spc="-7" dirty="0">
                <a:solidFill>
                  <a:srgbClr val="120F73"/>
                </a:solidFill>
                <a:latin typeface="Calibri"/>
                <a:cs typeface="Calibri"/>
              </a:rPr>
              <a:t>       ESCUELA DE EDUCACION BÁSICA LUIS ALFONSO CALVACHI </a:t>
            </a:r>
          </a:p>
          <a:p>
            <a:pPr marL="88481" marR="172305" algn="ctr">
              <a:spcBef>
                <a:spcPts val="450"/>
              </a:spcBef>
            </a:pPr>
            <a:r>
              <a:rPr lang="es-MX" sz="2133" b="1" spc="-7" dirty="0">
                <a:solidFill>
                  <a:srgbClr val="120F73"/>
                </a:solidFill>
                <a:latin typeface="Calibri"/>
                <a:cs typeface="Calibri"/>
              </a:rPr>
              <a:t>8357.48</a:t>
            </a:r>
          </a:p>
          <a:p>
            <a:pPr marL="88481" marR="172305">
              <a:spcBef>
                <a:spcPts val="450"/>
              </a:spcBef>
            </a:pPr>
            <a:endParaRPr lang="es-MX" sz="1200" b="1" spc="-7" dirty="0">
              <a:solidFill>
                <a:srgbClr val="120F73"/>
              </a:solidFill>
              <a:latin typeface="Calibri"/>
              <a:cs typeface="Calibri"/>
            </a:endParaRPr>
          </a:p>
          <a:p>
            <a:pPr marL="88481" marR="172305">
              <a:spcBef>
                <a:spcPts val="450"/>
              </a:spcBef>
            </a:pPr>
            <a:r>
              <a:rPr lang="es-MX" sz="1200" b="1" spc="-7" dirty="0">
                <a:solidFill>
                  <a:srgbClr val="120F73"/>
                </a:solidFill>
                <a:latin typeface="Calibri"/>
                <a:cs typeface="Calibri"/>
              </a:rPr>
              <a:t> </a:t>
            </a:r>
          </a:p>
          <a:p>
            <a:pPr marL="88481" marR="172305">
              <a:spcBef>
                <a:spcPts val="450"/>
              </a:spcBef>
            </a:pPr>
            <a:r>
              <a:rPr lang="es-MX" sz="1200" b="1" spc="-7" dirty="0">
                <a:solidFill>
                  <a:srgbClr val="120F73"/>
                </a:solidFill>
                <a:latin typeface="Calibri"/>
                <a:cs typeface="Calibri"/>
              </a:rPr>
              <a:t>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6231807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0"/>
            <a:ext cx="12192000" cy="1345776"/>
          </a:xfrm>
          <a:custGeom>
            <a:avLst/>
            <a:gdLst/>
            <a:ahLst/>
            <a:cxnLst/>
            <a:rect l="l" t="t" r="r" b="b"/>
            <a:pathLst>
              <a:path w="18288000" h="2018664">
                <a:moveTo>
                  <a:pt x="18287999" y="2018230"/>
                </a:moveTo>
                <a:lnTo>
                  <a:pt x="0" y="2018230"/>
                </a:lnTo>
                <a:lnTo>
                  <a:pt x="0" y="0"/>
                </a:lnTo>
                <a:lnTo>
                  <a:pt x="18287999" y="0"/>
                </a:lnTo>
                <a:lnTo>
                  <a:pt x="18287999" y="2018230"/>
                </a:lnTo>
                <a:close/>
              </a:path>
            </a:pathLst>
          </a:custGeom>
          <a:solidFill>
            <a:srgbClr val="AF4B0E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xfrm>
            <a:off x="101600" y="132573"/>
            <a:ext cx="8839200" cy="1119964"/>
          </a:xfrm>
          <a:prstGeom prst="rect">
            <a:avLst/>
          </a:prstGeom>
        </p:spPr>
        <p:txBody>
          <a:bodyPr vert="horz" wrap="square" lIns="0" tIns="11853" rIns="0" bIns="0" rtlCol="0" anchor="ctr">
            <a:spAutoFit/>
          </a:bodyPr>
          <a:lstStyle/>
          <a:p>
            <a:pPr marL="8467">
              <a:lnSpc>
                <a:spcPct val="100000"/>
              </a:lnSpc>
              <a:spcBef>
                <a:spcPts val="93"/>
              </a:spcBef>
            </a:pPr>
            <a:r>
              <a:rPr lang="es-MX" sz="2400" spc="183" dirty="0">
                <a:solidFill>
                  <a:srgbClr val="FFFFFF"/>
                </a:solidFill>
              </a:rPr>
              <a:t>CONVENIO CON EL GAD MUNICIPAL DE TULCÁN PARA LA CONSTRUCCIÓN DEL CENTRO DE CAPACITACIÓN DEL BARRIO SANTA CLARA</a:t>
            </a:r>
            <a:endParaRPr sz="2400" dirty="0"/>
          </a:p>
        </p:txBody>
      </p:sp>
      <p:grpSp>
        <p:nvGrpSpPr>
          <p:cNvPr id="6" name="object 6"/>
          <p:cNvGrpSpPr/>
          <p:nvPr/>
        </p:nvGrpSpPr>
        <p:grpSpPr>
          <a:xfrm>
            <a:off x="491837" y="678905"/>
            <a:ext cx="11429794" cy="2356555"/>
            <a:chOff x="914708" y="350449"/>
            <a:chExt cx="17144691" cy="3534832"/>
          </a:xfrm>
        </p:grpSpPr>
        <p:sp>
          <p:nvSpPr>
            <p:cNvPr id="8" name="object 8"/>
            <p:cNvSpPr/>
            <p:nvPr/>
          </p:nvSpPr>
          <p:spPr>
            <a:xfrm>
              <a:off x="914708" y="2332071"/>
              <a:ext cx="3012440" cy="1553210"/>
            </a:xfrm>
            <a:custGeom>
              <a:avLst/>
              <a:gdLst/>
              <a:ahLst/>
              <a:cxnLst/>
              <a:rect l="l" t="t" r="r" b="b"/>
              <a:pathLst>
                <a:path w="3012440" h="1553210">
                  <a:moveTo>
                    <a:pt x="2790526" y="1552609"/>
                  </a:moveTo>
                  <a:lnTo>
                    <a:pt x="221614" y="1552609"/>
                  </a:lnTo>
                  <a:lnTo>
                    <a:pt x="176951" y="1548107"/>
                  </a:lnTo>
                  <a:lnTo>
                    <a:pt x="135352" y="1535194"/>
                  </a:lnTo>
                  <a:lnTo>
                    <a:pt x="97707" y="1514761"/>
                  </a:lnTo>
                  <a:lnTo>
                    <a:pt x="64909" y="1487701"/>
                  </a:lnTo>
                  <a:lnTo>
                    <a:pt x="37848" y="1454903"/>
                  </a:lnTo>
                  <a:lnTo>
                    <a:pt x="17415" y="1417259"/>
                  </a:lnTo>
                  <a:lnTo>
                    <a:pt x="4502" y="1375661"/>
                  </a:lnTo>
                  <a:lnTo>
                    <a:pt x="0" y="1330999"/>
                  </a:lnTo>
                  <a:lnTo>
                    <a:pt x="0" y="221614"/>
                  </a:lnTo>
                  <a:lnTo>
                    <a:pt x="4502" y="176951"/>
                  </a:lnTo>
                  <a:lnTo>
                    <a:pt x="17415" y="135352"/>
                  </a:lnTo>
                  <a:lnTo>
                    <a:pt x="37848" y="97707"/>
                  </a:lnTo>
                  <a:lnTo>
                    <a:pt x="64909" y="64909"/>
                  </a:lnTo>
                  <a:lnTo>
                    <a:pt x="97707" y="37848"/>
                  </a:lnTo>
                  <a:lnTo>
                    <a:pt x="135352" y="17415"/>
                  </a:lnTo>
                  <a:lnTo>
                    <a:pt x="176951" y="4502"/>
                  </a:lnTo>
                  <a:lnTo>
                    <a:pt x="221614" y="0"/>
                  </a:lnTo>
                  <a:lnTo>
                    <a:pt x="2790526" y="0"/>
                  </a:lnTo>
                  <a:lnTo>
                    <a:pt x="2835188" y="4502"/>
                  </a:lnTo>
                  <a:lnTo>
                    <a:pt x="2876786" y="17415"/>
                  </a:lnTo>
                  <a:lnTo>
                    <a:pt x="2914430" y="37848"/>
                  </a:lnTo>
                  <a:lnTo>
                    <a:pt x="2947228" y="64909"/>
                  </a:lnTo>
                  <a:lnTo>
                    <a:pt x="2974288" y="97707"/>
                  </a:lnTo>
                  <a:lnTo>
                    <a:pt x="2994721" y="135352"/>
                  </a:lnTo>
                  <a:lnTo>
                    <a:pt x="3007634" y="176951"/>
                  </a:lnTo>
                  <a:lnTo>
                    <a:pt x="3012136" y="221614"/>
                  </a:lnTo>
                  <a:lnTo>
                    <a:pt x="3012136" y="1330999"/>
                  </a:lnTo>
                  <a:lnTo>
                    <a:pt x="3007634" y="1375661"/>
                  </a:lnTo>
                  <a:lnTo>
                    <a:pt x="2994721" y="1417259"/>
                  </a:lnTo>
                  <a:lnTo>
                    <a:pt x="2974288" y="1454903"/>
                  </a:lnTo>
                  <a:lnTo>
                    <a:pt x="2947228" y="1487701"/>
                  </a:lnTo>
                  <a:lnTo>
                    <a:pt x="2914430" y="1514761"/>
                  </a:lnTo>
                  <a:lnTo>
                    <a:pt x="2876786" y="1535194"/>
                  </a:lnTo>
                  <a:lnTo>
                    <a:pt x="2835188" y="1548107"/>
                  </a:lnTo>
                  <a:lnTo>
                    <a:pt x="2790526" y="1552609"/>
                  </a:lnTo>
                  <a:close/>
                </a:path>
              </a:pathLst>
            </a:custGeom>
            <a:solidFill>
              <a:srgbClr val="D9D9ED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9" name="object 9"/>
            <p:cNvSpPr/>
            <p:nvPr/>
          </p:nvSpPr>
          <p:spPr>
            <a:xfrm>
              <a:off x="14325600" y="350449"/>
              <a:ext cx="3733799" cy="525851"/>
            </a:xfrm>
            <a:custGeom>
              <a:avLst/>
              <a:gdLst/>
              <a:ahLst/>
              <a:cxnLst/>
              <a:rect l="l" t="t" r="r" b="b"/>
              <a:pathLst>
                <a:path w="2320925" h="628015">
                  <a:moveTo>
                    <a:pt x="2163746" y="627939"/>
                  </a:moveTo>
                  <a:lnTo>
                    <a:pt x="156984" y="627939"/>
                  </a:lnTo>
                  <a:lnTo>
                    <a:pt x="107365" y="619936"/>
                  </a:lnTo>
                  <a:lnTo>
                    <a:pt x="64271" y="597650"/>
                  </a:lnTo>
                  <a:lnTo>
                    <a:pt x="30288" y="563667"/>
                  </a:lnTo>
                  <a:lnTo>
                    <a:pt x="8003" y="520574"/>
                  </a:lnTo>
                  <a:lnTo>
                    <a:pt x="0" y="470954"/>
                  </a:lnTo>
                  <a:lnTo>
                    <a:pt x="0" y="156984"/>
                  </a:lnTo>
                  <a:lnTo>
                    <a:pt x="8003" y="107365"/>
                  </a:lnTo>
                  <a:lnTo>
                    <a:pt x="30288" y="64271"/>
                  </a:lnTo>
                  <a:lnTo>
                    <a:pt x="64271" y="30288"/>
                  </a:lnTo>
                  <a:lnTo>
                    <a:pt x="107365" y="8003"/>
                  </a:lnTo>
                  <a:lnTo>
                    <a:pt x="156984" y="0"/>
                  </a:lnTo>
                  <a:lnTo>
                    <a:pt x="2163746" y="0"/>
                  </a:lnTo>
                  <a:lnTo>
                    <a:pt x="2213363" y="8003"/>
                  </a:lnTo>
                  <a:lnTo>
                    <a:pt x="2256457" y="30288"/>
                  </a:lnTo>
                  <a:lnTo>
                    <a:pt x="2290440" y="64271"/>
                  </a:lnTo>
                  <a:lnTo>
                    <a:pt x="2312727" y="107365"/>
                  </a:lnTo>
                  <a:lnTo>
                    <a:pt x="2320731" y="156984"/>
                  </a:lnTo>
                  <a:lnTo>
                    <a:pt x="2320731" y="470954"/>
                  </a:lnTo>
                  <a:lnTo>
                    <a:pt x="2312727" y="520574"/>
                  </a:lnTo>
                  <a:lnTo>
                    <a:pt x="2290440" y="563667"/>
                  </a:lnTo>
                  <a:lnTo>
                    <a:pt x="2256457" y="597650"/>
                  </a:lnTo>
                  <a:lnTo>
                    <a:pt x="2213363" y="619936"/>
                  </a:lnTo>
                  <a:lnTo>
                    <a:pt x="2163746" y="627939"/>
                  </a:lnTo>
                  <a:close/>
                </a:path>
              </a:pathLst>
            </a:custGeom>
            <a:solidFill>
              <a:srgbClr val="F0EC00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9778794" y="811112"/>
            <a:ext cx="2133601" cy="193216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lang="es-MX" sz="1200" b="1" spc="73" dirty="0">
                <a:latin typeface="Calibri"/>
                <a:cs typeface="Calibri"/>
              </a:rPr>
              <a:t>EN PROCESO DE EJECUCIÓN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54000" y="2159000"/>
            <a:ext cx="2740660" cy="3960016"/>
          </a:xfrm>
          <a:prstGeom prst="rect">
            <a:avLst/>
          </a:prstGeom>
        </p:spPr>
        <p:txBody>
          <a:bodyPr vert="horz" wrap="square" lIns="0" tIns="4657" rIns="0" bIns="0" rtlCol="0">
            <a:spAutoFit/>
          </a:bodyPr>
          <a:lstStyle/>
          <a:p>
            <a:pPr marL="511836" marR="507179" indent="-73663" algn="ctr">
              <a:lnSpc>
                <a:spcPct val="100600"/>
              </a:lnSpc>
              <a:spcBef>
                <a:spcPts val="37"/>
              </a:spcBef>
            </a:pPr>
            <a:r>
              <a:rPr sz="2900" b="1" spc="87" dirty="0">
                <a:solidFill>
                  <a:srgbClr val="120F73"/>
                </a:solidFill>
                <a:latin typeface="Tahoma"/>
                <a:cs typeface="Tahoma"/>
              </a:rPr>
              <a:t>MONTO</a:t>
            </a:r>
            <a:endParaRPr lang="es-MX" sz="2900" b="1" spc="87" dirty="0">
              <a:solidFill>
                <a:srgbClr val="120F73"/>
              </a:solidFill>
              <a:latin typeface="Tahoma"/>
              <a:cs typeface="Tahoma"/>
            </a:endParaRPr>
          </a:p>
          <a:p>
            <a:pPr marL="511836" marR="507179" indent="-73663" algn="ctr">
              <a:lnSpc>
                <a:spcPct val="100600"/>
              </a:lnSpc>
              <a:spcBef>
                <a:spcPts val="37"/>
              </a:spcBef>
            </a:pPr>
            <a:r>
              <a:rPr lang="es-MX" sz="2667" b="1" spc="87" dirty="0">
                <a:solidFill>
                  <a:srgbClr val="120F73"/>
                </a:solidFill>
                <a:latin typeface="Tahoma"/>
                <a:cs typeface="Tahoma"/>
              </a:rPr>
              <a:t>35000.00</a:t>
            </a:r>
            <a:endParaRPr sz="2667" dirty="0">
              <a:latin typeface="Tahoma"/>
              <a:cs typeface="Tahoma"/>
            </a:endParaRPr>
          </a:p>
          <a:p>
            <a:pPr>
              <a:spcBef>
                <a:spcPts val="1259"/>
              </a:spcBef>
            </a:pPr>
            <a:endParaRPr sz="2900" dirty="0">
              <a:latin typeface="Tahoma"/>
              <a:cs typeface="Tahoma"/>
            </a:endParaRPr>
          </a:p>
          <a:p>
            <a:pPr marL="8467" marR="3387" indent="-423" algn="ctr">
              <a:lnSpc>
                <a:spcPct val="116500"/>
              </a:lnSpc>
            </a:pPr>
            <a:r>
              <a:rPr lang="es-MX" sz="2800" spc="-57" dirty="0">
                <a:latin typeface="Trebuchet MS"/>
                <a:cs typeface="Trebuchet MS"/>
              </a:rPr>
              <a:t>Fortalece el desarrollo comunitario del barrio Santa Clara</a:t>
            </a:r>
            <a:endParaRPr sz="2800" dirty="0">
              <a:latin typeface="Trebuchet MS"/>
              <a:cs typeface="Trebuchet MS"/>
            </a:endParaRPr>
          </a:p>
        </p:txBody>
      </p:sp>
      <p:sp>
        <p:nvSpPr>
          <p:cNvPr id="13" name="object 7"/>
          <p:cNvSpPr/>
          <p:nvPr/>
        </p:nvSpPr>
        <p:spPr>
          <a:xfrm>
            <a:off x="10524707" y="153929"/>
            <a:ext cx="641773" cy="588433"/>
          </a:xfrm>
          <a:custGeom>
            <a:avLst/>
            <a:gdLst/>
            <a:ahLst/>
            <a:cxnLst/>
            <a:rect l="l" t="t" r="r" b="b"/>
            <a:pathLst>
              <a:path w="962659" h="882650">
                <a:moveTo>
                  <a:pt x="962456" y="512114"/>
                </a:moveTo>
                <a:lnTo>
                  <a:pt x="960361" y="465505"/>
                </a:lnTo>
                <a:lnTo>
                  <a:pt x="954201" y="420065"/>
                </a:lnTo>
                <a:lnTo>
                  <a:pt x="944156" y="375983"/>
                </a:lnTo>
                <a:lnTo>
                  <a:pt x="930414" y="333425"/>
                </a:lnTo>
                <a:lnTo>
                  <a:pt x="913142" y="292582"/>
                </a:lnTo>
                <a:lnTo>
                  <a:pt x="892530" y="253644"/>
                </a:lnTo>
                <a:lnTo>
                  <a:pt x="868756" y="216776"/>
                </a:lnTo>
                <a:lnTo>
                  <a:pt x="841997" y="182168"/>
                </a:lnTo>
                <a:lnTo>
                  <a:pt x="812444" y="149999"/>
                </a:lnTo>
                <a:lnTo>
                  <a:pt x="780275" y="120446"/>
                </a:lnTo>
                <a:lnTo>
                  <a:pt x="745667" y="93687"/>
                </a:lnTo>
                <a:lnTo>
                  <a:pt x="708799" y="69913"/>
                </a:lnTo>
                <a:lnTo>
                  <a:pt x="669861" y="49314"/>
                </a:lnTo>
                <a:lnTo>
                  <a:pt x="629018" y="32042"/>
                </a:lnTo>
                <a:lnTo>
                  <a:pt x="586473" y="18288"/>
                </a:lnTo>
                <a:lnTo>
                  <a:pt x="542378" y="8255"/>
                </a:lnTo>
                <a:lnTo>
                  <a:pt x="496938" y="2095"/>
                </a:lnTo>
                <a:lnTo>
                  <a:pt x="450329" y="0"/>
                </a:lnTo>
                <a:lnTo>
                  <a:pt x="401078" y="2336"/>
                </a:lnTo>
                <a:lnTo>
                  <a:pt x="353148" y="9207"/>
                </a:lnTo>
                <a:lnTo>
                  <a:pt x="306755" y="20396"/>
                </a:lnTo>
                <a:lnTo>
                  <a:pt x="262115" y="35699"/>
                </a:lnTo>
                <a:lnTo>
                  <a:pt x="219430" y="54889"/>
                </a:lnTo>
                <a:lnTo>
                  <a:pt x="178930" y="77749"/>
                </a:lnTo>
                <a:lnTo>
                  <a:pt x="140817" y="104089"/>
                </a:lnTo>
                <a:lnTo>
                  <a:pt x="105308" y="133667"/>
                </a:lnTo>
                <a:lnTo>
                  <a:pt x="72618" y="166281"/>
                </a:lnTo>
                <a:lnTo>
                  <a:pt x="42964" y="201726"/>
                </a:lnTo>
                <a:lnTo>
                  <a:pt x="16548" y="239776"/>
                </a:lnTo>
                <a:lnTo>
                  <a:pt x="0" y="268947"/>
                </a:lnTo>
                <a:lnTo>
                  <a:pt x="0" y="882027"/>
                </a:lnTo>
                <a:lnTo>
                  <a:pt x="517156" y="882027"/>
                </a:lnTo>
                <a:lnTo>
                  <a:pt x="804392" y="882027"/>
                </a:lnTo>
                <a:lnTo>
                  <a:pt x="838415" y="846277"/>
                </a:lnTo>
                <a:lnTo>
                  <a:pt x="869619" y="806221"/>
                </a:lnTo>
                <a:lnTo>
                  <a:pt x="896810" y="763143"/>
                </a:lnTo>
                <a:lnTo>
                  <a:pt x="919683" y="717308"/>
                </a:lnTo>
                <a:lnTo>
                  <a:pt x="937971" y="669010"/>
                </a:lnTo>
                <a:lnTo>
                  <a:pt x="951382" y="618515"/>
                </a:lnTo>
                <a:lnTo>
                  <a:pt x="959637" y="566127"/>
                </a:lnTo>
                <a:lnTo>
                  <a:pt x="962456" y="512114"/>
                </a:lnTo>
                <a:close/>
              </a:path>
            </a:pathLst>
          </a:custGeom>
          <a:solidFill>
            <a:srgbClr val="F4F11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4" name="object 8"/>
          <p:cNvSpPr/>
          <p:nvPr/>
        </p:nvSpPr>
        <p:spPr>
          <a:xfrm>
            <a:off x="10551785" y="252048"/>
            <a:ext cx="587617" cy="559065"/>
          </a:xfrm>
          <a:custGeom>
            <a:avLst/>
            <a:gdLst/>
            <a:ahLst/>
            <a:cxnLst/>
            <a:rect l="l" t="t" r="r" b="b"/>
            <a:pathLst>
              <a:path w="846455" h="835025">
                <a:moveTo>
                  <a:pt x="497455" y="834526"/>
                </a:moveTo>
                <a:lnTo>
                  <a:pt x="497455" y="787790"/>
                </a:lnTo>
                <a:lnTo>
                  <a:pt x="497455" y="757868"/>
                </a:lnTo>
                <a:lnTo>
                  <a:pt x="497455" y="746844"/>
                </a:lnTo>
                <a:lnTo>
                  <a:pt x="497455" y="745269"/>
                </a:lnTo>
                <a:lnTo>
                  <a:pt x="520863" y="738972"/>
                </a:lnTo>
                <a:lnTo>
                  <a:pt x="543552" y="731032"/>
                </a:lnTo>
                <a:lnTo>
                  <a:pt x="565454" y="721518"/>
                </a:lnTo>
                <a:lnTo>
                  <a:pt x="586503" y="710501"/>
                </a:lnTo>
                <a:lnTo>
                  <a:pt x="629074" y="753090"/>
                </a:lnTo>
                <a:lnTo>
                  <a:pt x="650935" y="774959"/>
                </a:lnTo>
                <a:lnTo>
                  <a:pt x="658990" y="783016"/>
                </a:lnTo>
                <a:lnTo>
                  <a:pt x="660140" y="784167"/>
                </a:lnTo>
                <a:lnTo>
                  <a:pt x="726419" y="717888"/>
                </a:lnTo>
                <a:lnTo>
                  <a:pt x="760455" y="683853"/>
                </a:lnTo>
                <a:lnTo>
                  <a:pt x="772994" y="671314"/>
                </a:lnTo>
                <a:lnTo>
                  <a:pt x="774785" y="669522"/>
                </a:lnTo>
                <a:lnTo>
                  <a:pt x="733563" y="628299"/>
                </a:lnTo>
                <a:lnTo>
                  <a:pt x="712395" y="607130"/>
                </a:lnTo>
                <a:lnTo>
                  <a:pt x="704596" y="599330"/>
                </a:lnTo>
                <a:lnTo>
                  <a:pt x="703482" y="598216"/>
                </a:lnTo>
                <a:lnTo>
                  <a:pt x="715359" y="577629"/>
                </a:lnTo>
                <a:lnTo>
                  <a:pt x="725773" y="556137"/>
                </a:lnTo>
                <a:lnTo>
                  <a:pt x="734651" y="533810"/>
                </a:lnTo>
                <a:lnTo>
                  <a:pt x="741915" y="510724"/>
                </a:lnTo>
                <a:lnTo>
                  <a:pt x="802124" y="510724"/>
                </a:lnTo>
                <a:lnTo>
                  <a:pt x="833041" y="510724"/>
                </a:lnTo>
                <a:lnTo>
                  <a:pt x="844432" y="510724"/>
                </a:lnTo>
                <a:lnTo>
                  <a:pt x="846059" y="510724"/>
                </a:lnTo>
                <a:lnTo>
                  <a:pt x="846059" y="416996"/>
                </a:lnTo>
                <a:lnTo>
                  <a:pt x="846059" y="368866"/>
                </a:lnTo>
                <a:lnTo>
                  <a:pt x="846059" y="351133"/>
                </a:lnTo>
                <a:lnTo>
                  <a:pt x="846059" y="348600"/>
                </a:lnTo>
                <a:lnTo>
                  <a:pt x="787790" y="348600"/>
                </a:lnTo>
                <a:lnTo>
                  <a:pt x="757868" y="348600"/>
                </a:lnTo>
                <a:lnTo>
                  <a:pt x="746844" y="348600"/>
                </a:lnTo>
                <a:lnTo>
                  <a:pt x="745269" y="348600"/>
                </a:lnTo>
                <a:lnTo>
                  <a:pt x="738972" y="325193"/>
                </a:lnTo>
                <a:lnTo>
                  <a:pt x="731032" y="302505"/>
                </a:lnTo>
                <a:lnTo>
                  <a:pt x="721518" y="280604"/>
                </a:lnTo>
                <a:lnTo>
                  <a:pt x="710501" y="259556"/>
                </a:lnTo>
                <a:lnTo>
                  <a:pt x="753091" y="216968"/>
                </a:lnTo>
                <a:lnTo>
                  <a:pt x="774962" y="195098"/>
                </a:lnTo>
                <a:lnTo>
                  <a:pt x="783020" y="187041"/>
                </a:lnTo>
                <a:lnTo>
                  <a:pt x="784171" y="185890"/>
                </a:lnTo>
                <a:lnTo>
                  <a:pt x="717908" y="119627"/>
                </a:lnTo>
                <a:lnTo>
                  <a:pt x="683881" y="85601"/>
                </a:lnTo>
                <a:lnTo>
                  <a:pt x="671345" y="73064"/>
                </a:lnTo>
                <a:lnTo>
                  <a:pt x="669554" y="71273"/>
                </a:lnTo>
                <a:lnTo>
                  <a:pt x="628312" y="112495"/>
                </a:lnTo>
                <a:lnTo>
                  <a:pt x="607134" y="133663"/>
                </a:lnTo>
                <a:lnTo>
                  <a:pt x="599331" y="141462"/>
                </a:lnTo>
                <a:lnTo>
                  <a:pt x="598216" y="142576"/>
                </a:lnTo>
                <a:lnTo>
                  <a:pt x="577629" y="130686"/>
                </a:lnTo>
                <a:lnTo>
                  <a:pt x="556137" y="120272"/>
                </a:lnTo>
                <a:lnTo>
                  <a:pt x="533810" y="111402"/>
                </a:lnTo>
                <a:lnTo>
                  <a:pt x="510724" y="104143"/>
                </a:lnTo>
                <a:lnTo>
                  <a:pt x="510724" y="43935"/>
                </a:lnTo>
                <a:lnTo>
                  <a:pt x="510724" y="13017"/>
                </a:lnTo>
                <a:lnTo>
                  <a:pt x="510724" y="1627"/>
                </a:lnTo>
                <a:lnTo>
                  <a:pt x="510724" y="0"/>
                </a:lnTo>
                <a:lnTo>
                  <a:pt x="416998" y="0"/>
                </a:lnTo>
                <a:lnTo>
                  <a:pt x="368868" y="0"/>
                </a:lnTo>
                <a:lnTo>
                  <a:pt x="351136" y="0"/>
                </a:lnTo>
                <a:lnTo>
                  <a:pt x="348603" y="0"/>
                </a:lnTo>
                <a:lnTo>
                  <a:pt x="348603" y="58269"/>
                </a:lnTo>
                <a:lnTo>
                  <a:pt x="348603" y="88191"/>
                </a:lnTo>
                <a:lnTo>
                  <a:pt x="348603" y="99214"/>
                </a:lnTo>
                <a:lnTo>
                  <a:pt x="348603" y="100789"/>
                </a:lnTo>
                <a:lnTo>
                  <a:pt x="325195" y="107086"/>
                </a:lnTo>
                <a:lnTo>
                  <a:pt x="302506" y="115027"/>
                </a:lnTo>
                <a:lnTo>
                  <a:pt x="280603" y="124540"/>
                </a:lnTo>
                <a:lnTo>
                  <a:pt x="259556" y="135557"/>
                </a:lnTo>
                <a:lnTo>
                  <a:pt x="216968" y="92967"/>
                </a:lnTo>
                <a:lnTo>
                  <a:pt x="195098" y="71097"/>
                </a:lnTo>
                <a:lnTo>
                  <a:pt x="187041" y="63039"/>
                </a:lnTo>
                <a:lnTo>
                  <a:pt x="185890" y="61888"/>
                </a:lnTo>
                <a:lnTo>
                  <a:pt x="119627" y="128152"/>
                </a:lnTo>
                <a:lnTo>
                  <a:pt x="85601" y="162180"/>
                </a:lnTo>
                <a:lnTo>
                  <a:pt x="73064" y="174717"/>
                </a:lnTo>
                <a:lnTo>
                  <a:pt x="71273" y="176507"/>
                </a:lnTo>
                <a:lnTo>
                  <a:pt x="112495" y="217729"/>
                </a:lnTo>
                <a:lnTo>
                  <a:pt x="133663" y="238897"/>
                </a:lnTo>
                <a:lnTo>
                  <a:pt x="141462" y="246696"/>
                </a:lnTo>
                <a:lnTo>
                  <a:pt x="142576" y="247810"/>
                </a:lnTo>
                <a:lnTo>
                  <a:pt x="130686" y="268416"/>
                </a:lnTo>
                <a:lnTo>
                  <a:pt x="120272" y="289918"/>
                </a:lnTo>
                <a:lnTo>
                  <a:pt x="111402" y="312248"/>
                </a:lnTo>
                <a:lnTo>
                  <a:pt x="104143" y="335335"/>
                </a:lnTo>
                <a:lnTo>
                  <a:pt x="43935" y="335335"/>
                </a:lnTo>
                <a:lnTo>
                  <a:pt x="13017" y="335335"/>
                </a:lnTo>
                <a:lnTo>
                  <a:pt x="1627" y="335335"/>
                </a:lnTo>
                <a:lnTo>
                  <a:pt x="0" y="335335"/>
                </a:lnTo>
                <a:lnTo>
                  <a:pt x="0" y="429061"/>
                </a:lnTo>
                <a:lnTo>
                  <a:pt x="0" y="477190"/>
                </a:lnTo>
                <a:lnTo>
                  <a:pt x="0" y="494922"/>
                </a:lnTo>
                <a:lnTo>
                  <a:pt x="0" y="497455"/>
                </a:lnTo>
                <a:lnTo>
                  <a:pt x="58269" y="497455"/>
                </a:lnTo>
                <a:lnTo>
                  <a:pt x="88191" y="497455"/>
                </a:lnTo>
                <a:lnTo>
                  <a:pt x="99214" y="497455"/>
                </a:lnTo>
                <a:lnTo>
                  <a:pt x="100789" y="497455"/>
                </a:lnTo>
                <a:lnTo>
                  <a:pt x="107086" y="520863"/>
                </a:lnTo>
                <a:lnTo>
                  <a:pt x="115027" y="543548"/>
                </a:lnTo>
                <a:lnTo>
                  <a:pt x="124540" y="565440"/>
                </a:lnTo>
                <a:lnTo>
                  <a:pt x="135557" y="586471"/>
                </a:lnTo>
                <a:lnTo>
                  <a:pt x="92967" y="629059"/>
                </a:lnTo>
                <a:lnTo>
                  <a:pt x="71097" y="650929"/>
                </a:lnTo>
                <a:lnTo>
                  <a:pt x="63039" y="658986"/>
                </a:lnTo>
                <a:lnTo>
                  <a:pt x="61888" y="660137"/>
                </a:lnTo>
                <a:lnTo>
                  <a:pt x="128151" y="726418"/>
                </a:lnTo>
                <a:lnTo>
                  <a:pt x="162177" y="760454"/>
                </a:lnTo>
                <a:lnTo>
                  <a:pt x="174713" y="772994"/>
                </a:lnTo>
                <a:lnTo>
                  <a:pt x="176504" y="774785"/>
                </a:lnTo>
                <a:lnTo>
                  <a:pt x="217728" y="733561"/>
                </a:lnTo>
                <a:lnTo>
                  <a:pt x="238897" y="712392"/>
                </a:lnTo>
                <a:lnTo>
                  <a:pt x="246696" y="704593"/>
                </a:lnTo>
                <a:lnTo>
                  <a:pt x="247810" y="703479"/>
                </a:lnTo>
                <a:lnTo>
                  <a:pt x="268416" y="715357"/>
                </a:lnTo>
                <a:lnTo>
                  <a:pt x="289918" y="725773"/>
                </a:lnTo>
                <a:lnTo>
                  <a:pt x="312248" y="734652"/>
                </a:lnTo>
                <a:lnTo>
                  <a:pt x="335335" y="741915"/>
                </a:lnTo>
                <a:lnTo>
                  <a:pt x="335335" y="802124"/>
                </a:lnTo>
                <a:lnTo>
                  <a:pt x="335335" y="833041"/>
                </a:lnTo>
                <a:lnTo>
                  <a:pt x="335335" y="834526"/>
                </a:lnTo>
              </a:path>
              <a:path w="846455" h="835025">
                <a:moveTo>
                  <a:pt x="423013" y="583643"/>
                </a:moveTo>
                <a:lnTo>
                  <a:pt x="372248" y="575456"/>
                </a:lnTo>
                <a:lnTo>
                  <a:pt x="328162" y="552657"/>
                </a:lnTo>
                <a:lnTo>
                  <a:pt x="293397" y="517889"/>
                </a:lnTo>
                <a:lnTo>
                  <a:pt x="270600" y="473794"/>
                </a:lnTo>
                <a:lnTo>
                  <a:pt x="262413" y="423013"/>
                </a:lnTo>
                <a:lnTo>
                  <a:pt x="270600" y="372248"/>
                </a:lnTo>
                <a:lnTo>
                  <a:pt x="293397" y="328162"/>
                </a:lnTo>
                <a:lnTo>
                  <a:pt x="328162" y="293397"/>
                </a:lnTo>
                <a:lnTo>
                  <a:pt x="372248" y="270600"/>
                </a:lnTo>
                <a:lnTo>
                  <a:pt x="423013" y="262413"/>
                </a:lnTo>
                <a:lnTo>
                  <a:pt x="473794" y="270600"/>
                </a:lnTo>
                <a:lnTo>
                  <a:pt x="517890" y="293397"/>
                </a:lnTo>
                <a:lnTo>
                  <a:pt x="552659" y="328162"/>
                </a:lnTo>
                <a:lnTo>
                  <a:pt x="575459" y="372248"/>
                </a:lnTo>
                <a:lnTo>
                  <a:pt x="583646" y="423013"/>
                </a:lnTo>
                <a:lnTo>
                  <a:pt x="575459" y="473794"/>
                </a:lnTo>
                <a:lnTo>
                  <a:pt x="552659" y="517889"/>
                </a:lnTo>
                <a:lnTo>
                  <a:pt x="517890" y="552657"/>
                </a:lnTo>
                <a:lnTo>
                  <a:pt x="473794" y="575456"/>
                </a:lnTo>
                <a:lnTo>
                  <a:pt x="423013" y="583643"/>
                </a:lnTo>
              </a:path>
            </a:pathLst>
          </a:custGeom>
          <a:ln w="48097">
            <a:solidFill>
              <a:srgbClr val="171717"/>
            </a:solidFill>
          </a:ln>
        </p:spPr>
        <p:txBody>
          <a:bodyPr wrap="square" lIns="0" tIns="0" rIns="0" bIns="0" rtlCol="0"/>
          <a:lstStyle/>
          <a:p>
            <a:endParaRPr sz="12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/>
          <p:nvPr/>
        </p:nvSpPr>
        <p:spPr>
          <a:xfrm>
            <a:off x="6135227" y="5627460"/>
            <a:ext cx="2129367" cy="760465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320055" marR="3387" indent="-312012">
              <a:lnSpc>
                <a:spcPts val="2753"/>
              </a:lnSpc>
              <a:spcBef>
                <a:spcPts val="330"/>
              </a:spcBef>
            </a:pPr>
            <a:r>
              <a:rPr sz="2467" b="1" spc="57" dirty="0">
                <a:solidFill>
                  <a:srgbClr val="FBFEFF"/>
                </a:solidFill>
                <a:latin typeface="Calibri"/>
                <a:cs typeface="Calibri"/>
              </a:rPr>
              <a:t>Administración </a:t>
            </a:r>
            <a:r>
              <a:rPr sz="2467" b="1" spc="47" dirty="0">
                <a:solidFill>
                  <a:srgbClr val="FBFEFF"/>
                </a:solidFill>
                <a:latin typeface="Calibri"/>
                <a:cs typeface="Calibri"/>
              </a:rPr>
              <a:t>2023</a:t>
            </a:r>
            <a:r>
              <a:rPr sz="2467" b="1" spc="-67" dirty="0">
                <a:solidFill>
                  <a:srgbClr val="FBFEFF"/>
                </a:solidFill>
                <a:latin typeface="Calibri"/>
                <a:cs typeface="Calibri"/>
              </a:rPr>
              <a:t> </a:t>
            </a:r>
            <a:r>
              <a:rPr sz="2467" b="1" spc="50" dirty="0">
                <a:solidFill>
                  <a:srgbClr val="FBFEFF"/>
                </a:solidFill>
                <a:latin typeface="Calibri"/>
                <a:cs typeface="Calibri"/>
              </a:rPr>
              <a:t>-</a:t>
            </a:r>
            <a:r>
              <a:rPr sz="2467" b="1" spc="-63" dirty="0">
                <a:solidFill>
                  <a:srgbClr val="FBFEFF"/>
                </a:solidFill>
                <a:latin typeface="Calibri"/>
                <a:cs typeface="Calibri"/>
              </a:rPr>
              <a:t> </a:t>
            </a:r>
            <a:r>
              <a:rPr sz="2467" b="1" spc="33" dirty="0">
                <a:solidFill>
                  <a:srgbClr val="FBFEFF"/>
                </a:solidFill>
                <a:latin typeface="Calibri"/>
                <a:cs typeface="Calibri"/>
              </a:rPr>
              <a:t>2027</a:t>
            </a:r>
            <a:endParaRPr sz="2467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1347216" y="0"/>
            <a:ext cx="10844953" cy="6737773"/>
            <a:chOff x="2020823" y="0"/>
            <a:chExt cx="16267430" cy="10106660"/>
          </a:xfrm>
        </p:grpSpPr>
        <p:sp>
          <p:nvSpPr>
            <p:cNvPr id="10" name="object 10"/>
            <p:cNvSpPr/>
            <p:nvPr/>
          </p:nvSpPr>
          <p:spPr>
            <a:xfrm>
              <a:off x="17564251" y="6562191"/>
              <a:ext cx="723900" cy="3544570"/>
            </a:xfrm>
            <a:custGeom>
              <a:avLst/>
              <a:gdLst/>
              <a:ahLst/>
              <a:cxnLst/>
              <a:rect l="l" t="t" r="r" b="b"/>
              <a:pathLst>
                <a:path w="723900" h="3544570">
                  <a:moveTo>
                    <a:pt x="723744" y="3544031"/>
                  </a:moveTo>
                  <a:lnTo>
                    <a:pt x="0" y="3544031"/>
                  </a:lnTo>
                  <a:lnTo>
                    <a:pt x="0" y="0"/>
                  </a:lnTo>
                  <a:lnTo>
                    <a:pt x="723744" y="0"/>
                  </a:lnTo>
                  <a:lnTo>
                    <a:pt x="723744" y="3544031"/>
                  </a:lnTo>
                  <a:close/>
                </a:path>
              </a:pathLst>
            </a:custGeom>
            <a:solidFill>
              <a:srgbClr val="379117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11" name="object 11"/>
            <p:cNvSpPr/>
            <p:nvPr/>
          </p:nvSpPr>
          <p:spPr>
            <a:xfrm>
              <a:off x="17564251" y="0"/>
              <a:ext cx="723900" cy="3644900"/>
            </a:xfrm>
            <a:custGeom>
              <a:avLst/>
              <a:gdLst/>
              <a:ahLst/>
              <a:cxnLst/>
              <a:rect l="l" t="t" r="r" b="b"/>
              <a:pathLst>
                <a:path w="723900" h="3644900">
                  <a:moveTo>
                    <a:pt x="723744" y="3644401"/>
                  </a:moveTo>
                  <a:lnTo>
                    <a:pt x="0" y="3644401"/>
                  </a:lnTo>
                  <a:lnTo>
                    <a:pt x="0" y="0"/>
                  </a:lnTo>
                  <a:lnTo>
                    <a:pt x="723744" y="0"/>
                  </a:lnTo>
                  <a:lnTo>
                    <a:pt x="723744" y="3644401"/>
                  </a:lnTo>
                  <a:close/>
                </a:path>
              </a:pathLst>
            </a:custGeom>
            <a:solidFill>
              <a:srgbClr val="FFC200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pic>
          <p:nvPicPr>
            <p:cNvPr id="12" name="object 12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020823" y="2380487"/>
              <a:ext cx="8153400" cy="3233928"/>
            </a:xfrm>
            <a:prstGeom prst="rect">
              <a:avLst/>
            </a:prstGeom>
          </p:spPr>
        </p:pic>
      </p:grpSp>
      <p:sp>
        <p:nvSpPr>
          <p:cNvPr id="13" name="object 13"/>
          <p:cNvSpPr/>
          <p:nvPr/>
        </p:nvSpPr>
        <p:spPr>
          <a:xfrm>
            <a:off x="0" y="0"/>
            <a:ext cx="926677" cy="6737773"/>
          </a:xfrm>
          <a:custGeom>
            <a:avLst/>
            <a:gdLst/>
            <a:ahLst/>
            <a:cxnLst/>
            <a:rect l="l" t="t" r="r" b="b"/>
            <a:pathLst>
              <a:path w="1390015" h="10106660">
                <a:moveTo>
                  <a:pt x="904061" y="10106222"/>
                </a:moveTo>
                <a:lnTo>
                  <a:pt x="180817" y="10106222"/>
                </a:lnTo>
                <a:lnTo>
                  <a:pt x="132804" y="10103844"/>
                </a:lnTo>
                <a:lnTo>
                  <a:pt x="85605" y="10096798"/>
                </a:lnTo>
                <a:lnTo>
                  <a:pt x="39537" y="10085217"/>
                </a:lnTo>
                <a:lnTo>
                  <a:pt x="0" y="10071054"/>
                </a:lnTo>
                <a:lnTo>
                  <a:pt x="0" y="0"/>
                </a:lnTo>
                <a:lnTo>
                  <a:pt x="1281957" y="0"/>
                </a:lnTo>
                <a:lnTo>
                  <a:pt x="1308219" y="35474"/>
                </a:lnTo>
                <a:lnTo>
                  <a:pt x="1332607" y="76235"/>
                </a:lnTo>
                <a:lnTo>
                  <a:pt x="1352857" y="119084"/>
                </a:lnTo>
                <a:lnTo>
                  <a:pt x="1368837" y="163702"/>
                </a:lnTo>
                <a:lnTo>
                  <a:pt x="1380415" y="209770"/>
                </a:lnTo>
                <a:lnTo>
                  <a:pt x="1387458" y="256969"/>
                </a:lnTo>
                <a:lnTo>
                  <a:pt x="1389833" y="304982"/>
                </a:lnTo>
                <a:lnTo>
                  <a:pt x="1389833" y="9620432"/>
                </a:lnTo>
                <a:lnTo>
                  <a:pt x="1387458" y="9668446"/>
                </a:lnTo>
                <a:lnTo>
                  <a:pt x="1380415" y="9715647"/>
                </a:lnTo>
                <a:lnTo>
                  <a:pt x="1368837" y="9761717"/>
                </a:lnTo>
                <a:lnTo>
                  <a:pt x="1352857" y="9806337"/>
                </a:lnTo>
                <a:lnTo>
                  <a:pt x="1332607" y="9849188"/>
                </a:lnTo>
                <a:lnTo>
                  <a:pt x="1308219" y="9889951"/>
                </a:lnTo>
                <a:lnTo>
                  <a:pt x="1279824" y="9928309"/>
                </a:lnTo>
                <a:lnTo>
                  <a:pt x="1247555" y="9963941"/>
                </a:lnTo>
                <a:lnTo>
                  <a:pt x="1211924" y="9996203"/>
                </a:lnTo>
                <a:lnTo>
                  <a:pt x="1173568" y="10024595"/>
                </a:lnTo>
                <a:lnTo>
                  <a:pt x="1132807" y="10048983"/>
                </a:lnTo>
                <a:lnTo>
                  <a:pt x="1089958" y="10069235"/>
                </a:lnTo>
                <a:lnTo>
                  <a:pt x="1045341" y="10085217"/>
                </a:lnTo>
                <a:lnTo>
                  <a:pt x="999273" y="10096798"/>
                </a:lnTo>
                <a:lnTo>
                  <a:pt x="952074" y="10103844"/>
                </a:lnTo>
                <a:lnTo>
                  <a:pt x="904061" y="10106222"/>
                </a:lnTo>
                <a:close/>
              </a:path>
            </a:pathLst>
          </a:custGeom>
          <a:solidFill>
            <a:srgbClr val="2D8A37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4" name="object 14" descr="$PPTXTitle"/>
          <p:cNvSpPr txBox="1">
            <a:spLocks noGrp="1"/>
          </p:cNvSpPr>
          <p:nvPr>
            <p:ph type="title"/>
          </p:nvPr>
        </p:nvSpPr>
        <p:spPr>
          <a:xfrm>
            <a:off x="2070981" y="272122"/>
            <a:ext cx="6225963" cy="784830"/>
          </a:xfrm>
          <a:prstGeom prst="rect">
            <a:avLst/>
          </a:prstGeom>
        </p:spPr>
        <p:txBody>
          <a:bodyPr vert="horz" wrap="square" lIns="0" tIns="40640" rIns="0" bIns="0" rtlCol="0" anchor="ctr">
            <a:spAutoFit/>
          </a:bodyPr>
          <a:lstStyle/>
          <a:p>
            <a:pPr marL="8467" marR="3387">
              <a:lnSpc>
                <a:spcPts val="2907"/>
              </a:lnSpc>
              <a:spcBef>
                <a:spcPts val="320"/>
              </a:spcBef>
            </a:pPr>
            <a:r>
              <a:rPr sz="2567" spc="67" dirty="0">
                <a:solidFill>
                  <a:srgbClr val="0D2F07"/>
                </a:solidFill>
              </a:rPr>
              <a:t>GOBIERNO</a:t>
            </a:r>
            <a:r>
              <a:rPr sz="2567" spc="-93" dirty="0">
                <a:solidFill>
                  <a:srgbClr val="0D2F07"/>
                </a:solidFill>
              </a:rPr>
              <a:t> </a:t>
            </a:r>
            <a:r>
              <a:rPr sz="2567" spc="-7" dirty="0">
                <a:solidFill>
                  <a:srgbClr val="0D2F07"/>
                </a:solidFill>
              </a:rPr>
              <a:t>AUTÓNOMO</a:t>
            </a:r>
            <a:r>
              <a:rPr sz="2567" spc="-90" dirty="0">
                <a:solidFill>
                  <a:srgbClr val="0D2F07"/>
                </a:solidFill>
              </a:rPr>
              <a:t> </a:t>
            </a:r>
            <a:r>
              <a:rPr sz="2567" spc="80" dirty="0">
                <a:solidFill>
                  <a:srgbClr val="0D2F07"/>
                </a:solidFill>
              </a:rPr>
              <a:t>DESCENTRALIZADO </a:t>
            </a:r>
            <a:r>
              <a:rPr sz="2567" spc="60" dirty="0">
                <a:solidFill>
                  <a:srgbClr val="0D2F07"/>
                </a:solidFill>
              </a:rPr>
              <a:t>PARROQUIAL</a:t>
            </a:r>
            <a:r>
              <a:rPr sz="2567" spc="-50" dirty="0">
                <a:solidFill>
                  <a:srgbClr val="0D2F07"/>
                </a:solidFill>
              </a:rPr>
              <a:t> </a:t>
            </a:r>
            <a:r>
              <a:rPr sz="2567" spc="87" dirty="0">
                <a:solidFill>
                  <a:srgbClr val="0D2F07"/>
                </a:solidFill>
              </a:rPr>
              <a:t>RURAL</a:t>
            </a:r>
            <a:r>
              <a:rPr sz="2567" spc="-47" dirty="0">
                <a:solidFill>
                  <a:srgbClr val="0D2F07"/>
                </a:solidFill>
              </a:rPr>
              <a:t> </a:t>
            </a:r>
            <a:r>
              <a:rPr sz="2567" spc="167" dirty="0">
                <a:solidFill>
                  <a:srgbClr val="0D2F07"/>
                </a:solidFill>
              </a:rPr>
              <a:t>JULIO</a:t>
            </a:r>
            <a:r>
              <a:rPr sz="2567" spc="-50" dirty="0">
                <a:solidFill>
                  <a:srgbClr val="0D2F07"/>
                </a:solidFill>
              </a:rPr>
              <a:t> </a:t>
            </a:r>
            <a:r>
              <a:rPr sz="2567" spc="-7" dirty="0">
                <a:solidFill>
                  <a:srgbClr val="0D2F07"/>
                </a:solidFill>
              </a:rPr>
              <a:t>ANDRADE</a:t>
            </a:r>
            <a:endParaRPr sz="2567"/>
          </a:p>
        </p:txBody>
      </p:sp>
      <p:sp>
        <p:nvSpPr>
          <p:cNvPr id="15" name="object 15"/>
          <p:cNvSpPr txBox="1"/>
          <p:nvPr/>
        </p:nvSpPr>
        <p:spPr>
          <a:xfrm>
            <a:off x="1026610" y="3506200"/>
            <a:ext cx="4412403" cy="2717539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8467">
              <a:spcBef>
                <a:spcPts val="70"/>
              </a:spcBef>
            </a:pPr>
            <a:r>
              <a:rPr sz="17601" spc="-633" dirty="0">
                <a:solidFill>
                  <a:srgbClr val="2D8A37"/>
                </a:solidFill>
                <a:latin typeface="Trebuchet MS"/>
                <a:cs typeface="Trebuchet MS"/>
              </a:rPr>
              <a:t>202</a:t>
            </a:r>
            <a:r>
              <a:rPr lang="es-MX" sz="17601" spc="-633" dirty="0">
                <a:solidFill>
                  <a:srgbClr val="2D8A37"/>
                </a:solidFill>
                <a:latin typeface="Trebuchet MS"/>
                <a:cs typeface="Trebuchet MS"/>
              </a:rPr>
              <a:t>5</a:t>
            </a:r>
            <a:endParaRPr sz="17601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168" y="-21007"/>
            <a:ext cx="5065559" cy="688870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5"/>
          <a:stretch/>
        </p:blipFill>
        <p:spPr>
          <a:xfrm>
            <a:off x="4752881" y="32788"/>
            <a:ext cx="4400550" cy="68580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8067" y="-6927"/>
            <a:ext cx="3086100" cy="685800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22167" y="0"/>
            <a:ext cx="12192000" cy="1345776"/>
          </a:xfrm>
          <a:custGeom>
            <a:avLst/>
            <a:gdLst/>
            <a:ahLst/>
            <a:cxnLst/>
            <a:rect l="l" t="t" r="r" b="b"/>
            <a:pathLst>
              <a:path w="18288000" h="2018664">
                <a:moveTo>
                  <a:pt x="18287999" y="2018230"/>
                </a:moveTo>
                <a:lnTo>
                  <a:pt x="0" y="2018230"/>
                </a:lnTo>
                <a:lnTo>
                  <a:pt x="0" y="0"/>
                </a:lnTo>
                <a:lnTo>
                  <a:pt x="18287999" y="0"/>
                </a:lnTo>
                <a:lnTo>
                  <a:pt x="18287999" y="2018230"/>
                </a:lnTo>
                <a:close/>
              </a:path>
            </a:pathLst>
          </a:custGeom>
          <a:solidFill>
            <a:srgbClr val="AF4B0E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xfrm>
            <a:off x="406400" y="202963"/>
            <a:ext cx="7436119" cy="914652"/>
          </a:xfrm>
          <a:prstGeom prst="rect">
            <a:avLst/>
          </a:prstGeom>
        </p:spPr>
        <p:txBody>
          <a:bodyPr vert="horz" wrap="square" lIns="0" tIns="11853" rIns="0" bIns="0" rtlCol="0" anchor="ctr">
            <a:spAutoFit/>
          </a:bodyPr>
          <a:lstStyle/>
          <a:p>
            <a:pPr marL="8467">
              <a:lnSpc>
                <a:spcPct val="100000"/>
              </a:lnSpc>
              <a:spcBef>
                <a:spcPts val="93"/>
              </a:spcBef>
            </a:pPr>
            <a:r>
              <a:rPr lang="es-MX" sz="2933" spc="183" dirty="0">
                <a:solidFill>
                  <a:srgbClr val="FFFFFF"/>
                </a:solidFill>
              </a:rPr>
              <a:t>FORTALECIMIENTO A LAS COMUNIDADES Y ESPACIOS PÚBLICOS </a:t>
            </a:r>
            <a:endParaRPr sz="2933" dirty="0"/>
          </a:p>
        </p:txBody>
      </p:sp>
      <p:grpSp>
        <p:nvGrpSpPr>
          <p:cNvPr id="6" name="object 6"/>
          <p:cNvGrpSpPr/>
          <p:nvPr/>
        </p:nvGrpSpPr>
        <p:grpSpPr>
          <a:xfrm>
            <a:off x="265290" y="742411"/>
            <a:ext cx="10216870" cy="5668992"/>
            <a:chOff x="600495" y="1041265"/>
            <a:chExt cx="15325305" cy="8503488"/>
          </a:xfrm>
        </p:grpSpPr>
        <p:sp>
          <p:nvSpPr>
            <p:cNvPr id="8" name="object 8"/>
            <p:cNvSpPr/>
            <p:nvPr/>
          </p:nvSpPr>
          <p:spPr>
            <a:xfrm>
              <a:off x="600495" y="1932724"/>
              <a:ext cx="3733492" cy="7612029"/>
            </a:xfrm>
            <a:custGeom>
              <a:avLst/>
              <a:gdLst/>
              <a:ahLst/>
              <a:cxnLst/>
              <a:rect l="l" t="t" r="r" b="b"/>
              <a:pathLst>
                <a:path w="3012440" h="1553210">
                  <a:moveTo>
                    <a:pt x="2790526" y="1552609"/>
                  </a:moveTo>
                  <a:lnTo>
                    <a:pt x="221614" y="1552609"/>
                  </a:lnTo>
                  <a:lnTo>
                    <a:pt x="176951" y="1548107"/>
                  </a:lnTo>
                  <a:lnTo>
                    <a:pt x="135352" y="1535194"/>
                  </a:lnTo>
                  <a:lnTo>
                    <a:pt x="97707" y="1514761"/>
                  </a:lnTo>
                  <a:lnTo>
                    <a:pt x="64909" y="1487701"/>
                  </a:lnTo>
                  <a:lnTo>
                    <a:pt x="37848" y="1454903"/>
                  </a:lnTo>
                  <a:lnTo>
                    <a:pt x="17415" y="1417259"/>
                  </a:lnTo>
                  <a:lnTo>
                    <a:pt x="4502" y="1375661"/>
                  </a:lnTo>
                  <a:lnTo>
                    <a:pt x="0" y="1330999"/>
                  </a:lnTo>
                  <a:lnTo>
                    <a:pt x="0" y="221614"/>
                  </a:lnTo>
                  <a:lnTo>
                    <a:pt x="4502" y="176951"/>
                  </a:lnTo>
                  <a:lnTo>
                    <a:pt x="17415" y="135352"/>
                  </a:lnTo>
                  <a:lnTo>
                    <a:pt x="37848" y="97707"/>
                  </a:lnTo>
                  <a:lnTo>
                    <a:pt x="64909" y="64909"/>
                  </a:lnTo>
                  <a:lnTo>
                    <a:pt x="97707" y="37848"/>
                  </a:lnTo>
                  <a:lnTo>
                    <a:pt x="135352" y="17415"/>
                  </a:lnTo>
                  <a:lnTo>
                    <a:pt x="176951" y="4502"/>
                  </a:lnTo>
                  <a:lnTo>
                    <a:pt x="221614" y="0"/>
                  </a:lnTo>
                  <a:lnTo>
                    <a:pt x="2790526" y="0"/>
                  </a:lnTo>
                  <a:lnTo>
                    <a:pt x="2835188" y="4502"/>
                  </a:lnTo>
                  <a:lnTo>
                    <a:pt x="2876786" y="17415"/>
                  </a:lnTo>
                  <a:lnTo>
                    <a:pt x="2914430" y="37848"/>
                  </a:lnTo>
                  <a:lnTo>
                    <a:pt x="2947228" y="64909"/>
                  </a:lnTo>
                  <a:lnTo>
                    <a:pt x="2974288" y="97707"/>
                  </a:lnTo>
                  <a:lnTo>
                    <a:pt x="2994721" y="135352"/>
                  </a:lnTo>
                  <a:lnTo>
                    <a:pt x="3007634" y="176951"/>
                  </a:lnTo>
                  <a:lnTo>
                    <a:pt x="3012136" y="221614"/>
                  </a:lnTo>
                  <a:lnTo>
                    <a:pt x="3012136" y="1330999"/>
                  </a:lnTo>
                  <a:lnTo>
                    <a:pt x="3007634" y="1375661"/>
                  </a:lnTo>
                  <a:lnTo>
                    <a:pt x="2994721" y="1417259"/>
                  </a:lnTo>
                  <a:lnTo>
                    <a:pt x="2974288" y="1454903"/>
                  </a:lnTo>
                  <a:lnTo>
                    <a:pt x="2947228" y="1487701"/>
                  </a:lnTo>
                  <a:lnTo>
                    <a:pt x="2914430" y="1514761"/>
                  </a:lnTo>
                  <a:lnTo>
                    <a:pt x="2876786" y="1535194"/>
                  </a:lnTo>
                  <a:lnTo>
                    <a:pt x="2835188" y="1548107"/>
                  </a:lnTo>
                  <a:lnTo>
                    <a:pt x="2790526" y="1552609"/>
                  </a:lnTo>
                  <a:close/>
                </a:path>
              </a:pathLst>
            </a:custGeom>
            <a:solidFill>
              <a:srgbClr val="D9D9ED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9" name="object 9"/>
            <p:cNvSpPr/>
            <p:nvPr/>
          </p:nvSpPr>
          <p:spPr>
            <a:xfrm>
              <a:off x="14325600" y="1041265"/>
              <a:ext cx="1600200" cy="525851"/>
            </a:xfrm>
            <a:custGeom>
              <a:avLst/>
              <a:gdLst/>
              <a:ahLst/>
              <a:cxnLst/>
              <a:rect l="l" t="t" r="r" b="b"/>
              <a:pathLst>
                <a:path w="2320925" h="628015">
                  <a:moveTo>
                    <a:pt x="2163746" y="627939"/>
                  </a:moveTo>
                  <a:lnTo>
                    <a:pt x="156984" y="627939"/>
                  </a:lnTo>
                  <a:lnTo>
                    <a:pt x="107365" y="619936"/>
                  </a:lnTo>
                  <a:lnTo>
                    <a:pt x="64271" y="597650"/>
                  </a:lnTo>
                  <a:lnTo>
                    <a:pt x="30288" y="563667"/>
                  </a:lnTo>
                  <a:lnTo>
                    <a:pt x="8003" y="520574"/>
                  </a:lnTo>
                  <a:lnTo>
                    <a:pt x="0" y="470954"/>
                  </a:lnTo>
                  <a:lnTo>
                    <a:pt x="0" y="156984"/>
                  </a:lnTo>
                  <a:lnTo>
                    <a:pt x="8003" y="107365"/>
                  </a:lnTo>
                  <a:lnTo>
                    <a:pt x="30288" y="64271"/>
                  </a:lnTo>
                  <a:lnTo>
                    <a:pt x="64271" y="30288"/>
                  </a:lnTo>
                  <a:lnTo>
                    <a:pt x="107365" y="8003"/>
                  </a:lnTo>
                  <a:lnTo>
                    <a:pt x="156984" y="0"/>
                  </a:lnTo>
                  <a:lnTo>
                    <a:pt x="2163746" y="0"/>
                  </a:lnTo>
                  <a:lnTo>
                    <a:pt x="2213363" y="8003"/>
                  </a:lnTo>
                  <a:lnTo>
                    <a:pt x="2256457" y="30288"/>
                  </a:lnTo>
                  <a:lnTo>
                    <a:pt x="2290440" y="64271"/>
                  </a:lnTo>
                  <a:lnTo>
                    <a:pt x="2312727" y="107365"/>
                  </a:lnTo>
                  <a:lnTo>
                    <a:pt x="2320731" y="156984"/>
                  </a:lnTo>
                  <a:lnTo>
                    <a:pt x="2320731" y="470954"/>
                  </a:lnTo>
                  <a:lnTo>
                    <a:pt x="2312727" y="520574"/>
                  </a:lnTo>
                  <a:lnTo>
                    <a:pt x="2290440" y="563667"/>
                  </a:lnTo>
                  <a:lnTo>
                    <a:pt x="2256457" y="597650"/>
                  </a:lnTo>
                  <a:lnTo>
                    <a:pt x="2213363" y="619936"/>
                  </a:lnTo>
                  <a:lnTo>
                    <a:pt x="2163746" y="627939"/>
                  </a:lnTo>
                  <a:close/>
                </a:path>
              </a:pathLst>
            </a:custGeom>
            <a:solidFill>
              <a:srgbClr val="F0EC00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9652000" y="772852"/>
            <a:ext cx="2133601" cy="193216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lang="es-MX" sz="1200" b="1" spc="73" dirty="0">
                <a:latin typeface="Calibri"/>
                <a:cs typeface="Calibri"/>
              </a:rPr>
              <a:t>EJECUTADO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68253" y="1516579"/>
            <a:ext cx="2510524" cy="4297416"/>
          </a:xfrm>
          <a:prstGeom prst="rect">
            <a:avLst/>
          </a:prstGeom>
        </p:spPr>
        <p:txBody>
          <a:bodyPr vert="horz" wrap="square" lIns="0" tIns="4657" rIns="0" bIns="0" rtlCol="0">
            <a:spAutoFit/>
          </a:bodyPr>
          <a:lstStyle/>
          <a:p>
            <a:pPr marL="511836" marR="507179" indent="-73663" algn="ctr">
              <a:lnSpc>
                <a:spcPct val="100600"/>
              </a:lnSpc>
              <a:spcBef>
                <a:spcPts val="37"/>
              </a:spcBef>
            </a:pPr>
            <a:r>
              <a:rPr sz="2900" b="1" spc="87" dirty="0">
                <a:solidFill>
                  <a:srgbClr val="120F73"/>
                </a:solidFill>
                <a:latin typeface="Tahoma"/>
                <a:cs typeface="Tahoma"/>
              </a:rPr>
              <a:t>MONTO</a:t>
            </a:r>
            <a:endParaRPr lang="es-MX" sz="2900" b="1" spc="87" dirty="0">
              <a:solidFill>
                <a:srgbClr val="120F73"/>
              </a:solidFill>
              <a:latin typeface="Tahoma"/>
              <a:cs typeface="Tahoma"/>
            </a:endParaRPr>
          </a:p>
          <a:p>
            <a:pPr marL="511836" marR="507179" indent="-73663" algn="ctr">
              <a:lnSpc>
                <a:spcPct val="100600"/>
              </a:lnSpc>
              <a:spcBef>
                <a:spcPts val="37"/>
              </a:spcBef>
            </a:pPr>
            <a:r>
              <a:rPr lang="es-MX" sz="2667" b="1" spc="87" dirty="0">
                <a:solidFill>
                  <a:srgbClr val="120F73"/>
                </a:solidFill>
                <a:latin typeface="Tahoma"/>
                <a:cs typeface="Tahoma"/>
              </a:rPr>
              <a:t>7722.76</a:t>
            </a:r>
            <a:endParaRPr sz="2667" dirty="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2900" dirty="0">
              <a:latin typeface="Tahoma"/>
              <a:cs typeface="Tahoma"/>
            </a:endParaRPr>
          </a:p>
          <a:p>
            <a:pPr marL="8467" marR="3387" indent="-423" algn="ctr">
              <a:lnSpc>
                <a:spcPct val="116500"/>
              </a:lnSpc>
            </a:pPr>
            <a:r>
              <a:rPr lang="es-MX" sz="2800" spc="-57" dirty="0">
                <a:latin typeface="Trebuchet MS"/>
                <a:cs typeface="Trebuchet MS"/>
              </a:rPr>
              <a:t>Fortalece el desarrollo comunitario en la organización y participación ciudadana. </a:t>
            </a:r>
            <a:endParaRPr sz="2800" dirty="0">
              <a:latin typeface="Trebuchet MS"/>
              <a:cs typeface="Trebuchet MS"/>
            </a:endParaRPr>
          </a:p>
        </p:txBody>
      </p:sp>
      <p:sp>
        <p:nvSpPr>
          <p:cNvPr id="15" name="object 7"/>
          <p:cNvSpPr/>
          <p:nvPr/>
        </p:nvSpPr>
        <p:spPr>
          <a:xfrm>
            <a:off x="9762914" y="144280"/>
            <a:ext cx="641773" cy="588433"/>
          </a:xfrm>
          <a:custGeom>
            <a:avLst/>
            <a:gdLst/>
            <a:ahLst/>
            <a:cxnLst/>
            <a:rect l="l" t="t" r="r" b="b"/>
            <a:pathLst>
              <a:path w="962659" h="882650">
                <a:moveTo>
                  <a:pt x="962456" y="512114"/>
                </a:moveTo>
                <a:lnTo>
                  <a:pt x="960361" y="465505"/>
                </a:lnTo>
                <a:lnTo>
                  <a:pt x="954201" y="420065"/>
                </a:lnTo>
                <a:lnTo>
                  <a:pt x="944156" y="375983"/>
                </a:lnTo>
                <a:lnTo>
                  <a:pt x="930414" y="333425"/>
                </a:lnTo>
                <a:lnTo>
                  <a:pt x="913142" y="292582"/>
                </a:lnTo>
                <a:lnTo>
                  <a:pt x="892530" y="253644"/>
                </a:lnTo>
                <a:lnTo>
                  <a:pt x="868756" y="216776"/>
                </a:lnTo>
                <a:lnTo>
                  <a:pt x="841997" y="182168"/>
                </a:lnTo>
                <a:lnTo>
                  <a:pt x="812444" y="149999"/>
                </a:lnTo>
                <a:lnTo>
                  <a:pt x="780275" y="120446"/>
                </a:lnTo>
                <a:lnTo>
                  <a:pt x="745667" y="93687"/>
                </a:lnTo>
                <a:lnTo>
                  <a:pt x="708799" y="69913"/>
                </a:lnTo>
                <a:lnTo>
                  <a:pt x="669861" y="49314"/>
                </a:lnTo>
                <a:lnTo>
                  <a:pt x="629018" y="32042"/>
                </a:lnTo>
                <a:lnTo>
                  <a:pt x="586473" y="18288"/>
                </a:lnTo>
                <a:lnTo>
                  <a:pt x="542378" y="8255"/>
                </a:lnTo>
                <a:lnTo>
                  <a:pt x="496938" y="2095"/>
                </a:lnTo>
                <a:lnTo>
                  <a:pt x="450329" y="0"/>
                </a:lnTo>
                <a:lnTo>
                  <a:pt x="401078" y="2336"/>
                </a:lnTo>
                <a:lnTo>
                  <a:pt x="353148" y="9207"/>
                </a:lnTo>
                <a:lnTo>
                  <a:pt x="306755" y="20396"/>
                </a:lnTo>
                <a:lnTo>
                  <a:pt x="262115" y="35699"/>
                </a:lnTo>
                <a:lnTo>
                  <a:pt x="219430" y="54889"/>
                </a:lnTo>
                <a:lnTo>
                  <a:pt x="178930" y="77749"/>
                </a:lnTo>
                <a:lnTo>
                  <a:pt x="140817" y="104089"/>
                </a:lnTo>
                <a:lnTo>
                  <a:pt x="105308" y="133667"/>
                </a:lnTo>
                <a:lnTo>
                  <a:pt x="72618" y="166281"/>
                </a:lnTo>
                <a:lnTo>
                  <a:pt x="42964" y="201726"/>
                </a:lnTo>
                <a:lnTo>
                  <a:pt x="16548" y="239776"/>
                </a:lnTo>
                <a:lnTo>
                  <a:pt x="0" y="268947"/>
                </a:lnTo>
                <a:lnTo>
                  <a:pt x="0" y="882027"/>
                </a:lnTo>
                <a:lnTo>
                  <a:pt x="517156" y="882027"/>
                </a:lnTo>
                <a:lnTo>
                  <a:pt x="804392" y="882027"/>
                </a:lnTo>
                <a:lnTo>
                  <a:pt x="838415" y="846277"/>
                </a:lnTo>
                <a:lnTo>
                  <a:pt x="869619" y="806221"/>
                </a:lnTo>
                <a:lnTo>
                  <a:pt x="896810" y="763143"/>
                </a:lnTo>
                <a:lnTo>
                  <a:pt x="919683" y="717308"/>
                </a:lnTo>
                <a:lnTo>
                  <a:pt x="937971" y="669010"/>
                </a:lnTo>
                <a:lnTo>
                  <a:pt x="951382" y="618515"/>
                </a:lnTo>
                <a:lnTo>
                  <a:pt x="959637" y="566127"/>
                </a:lnTo>
                <a:lnTo>
                  <a:pt x="962456" y="512114"/>
                </a:lnTo>
                <a:close/>
              </a:path>
            </a:pathLst>
          </a:custGeom>
          <a:solidFill>
            <a:srgbClr val="F4F11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6" name="object 8"/>
          <p:cNvSpPr/>
          <p:nvPr/>
        </p:nvSpPr>
        <p:spPr>
          <a:xfrm>
            <a:off x="9761066" y="166809"/>
            <a:ext cx="587617" cy="559065"/>
          </a:xfrm>
          <a:custGeom>
            <a:avLst/>
            <a:gdLst/>
            <a:ahLst/>
            <a:cxnLst/>
            <a:rect l="l" t="t" r="r" b="b"/>
            <a:pathLst>
              <a:path w="846455" h="835025">
                <a:moveTo>
                  <a:pt x="497455" y="834526"/>
                </a:moveTo>
                <a:lnTo>
                  <a:pt x="497455" y="787790"/>
                </a:lnTo>
                <a:lnTo>
                  <a:pt x="497455" y="757868"/>
                </a:lnTo>
                <a:lnTo>
                  <a:pt x="497455" y="746844"/>
                </a:lnTo>
                <a:lnTo>
                  <a:pt x="497455" y="745269"/>
                </a:lnTo>
                <a:lnTo>
                  <a:pt x="520863" y="738972"/>
                </a:lnTo>
                <a:lnTo>
                  <a:pt x="543552" y="731032"/>
                </a:lnTo>
                <a:lnTo>
                  <a:pt x="565454" y="721518"/>
                </a:lnTo>
                <a:lnTo>
                  <a:pt x="586503" y="710501"/>
                </a:lnTo>
                <a:lnTo>
                  <a:pt x="629074" y="753090"/>
                </a:lnTo>
                <a:lnTo>
                  <a:pt x="650935" y="774959"/>
                </a:lnTo>
                <a:lnTo>
                  <a:pt x="658990" y="783016"/>
                </a:lnTo>
                <a:lnTo>
                  <a:pt x="660140" y="784167"/>
                </a:lnTo>
                <a:lnTo>
                  <a:pt x="726419" y="717888"/>
                </a:lnTo>
                <a:lnTo>
                  <a:pt x="760455" y="683853"/>
                </a:lnTo>
                <a:lnTo>
                  <a:pt x="772994" y="671314"/>
                </a:lnTo>
                <a:lnTo>
                  <a:pt x="774785" y="669522"/>
                </a:lnTo>
                <a:lnTo>
                  <a:pt x="733563" y="628299"/>
                </a:lnTo>
                <a:lnTo>
                  <a:pt x="712395" y="607130"/>
                </a:lnTo>
                <a:lnTo>
                  <a:pt x="704596" y="599330"/>
                </a:lnTo>
                <a:lnTo>
                  <a:pt x="703482" y="598216"/>
                </a:lnTo>
                <a:lnTo>
                  <a:pt x="715359" y="577629"/>
                </a:lnTo>
                <a:lnTo>
                  <a:pt x="725773" y="556137"/>
                </a:lnTo>
                <a:lnTo>
                  <a:pt x="734651" y="533810"/>
                </a:lnTo>
                <a:lnTo>
                  <a:pt x="741915" y="510724"/>
                </a:lnTo>
                <a:lnTo>
                  <a:pt x="802124" y="510724"/>
                </a:lnTo>
                <a:lnTo>
                  <a:pt x="833041" y="510724"/>
                </a:lnTo>
                <a:lnTo>
                  <a:pt x="844432" y="510724"/>
                </a:lnTo>
                <a:lnTo>
                  <a:pt x="846059" y="510724"/>
                </a:lnTo>
                <a:lnTo>
                  <a:pt x="846059" y="416996"/>
                </a:lnTo>
                <a:lnTo>
                  <a:pt x="846059" y="368866"/>
                </a:lnTo>
                <a:lnTo>
                  <a:pt x="846059" y="351133"/>
                </a:lnTo>
                <a:lnTo>
                  <a:pt x="846059" y="348600"/>
                </a:lnTo>
                <a:lnTo>
                  <a:pt x="787790" y="348600"/>
                </a:lnTo>
                <a:lnTo>
                  <a:pt x="757868" y="348600"/>
                </a:lnTo>
                <a:lnTo>
                  <a:pt x="746844" y="348600"/>
                </a:lnTo>
                <a:lnTo>
                  <a:pt x="745269" y="348600"/>
                </a:lnTo>
                <a:lnTo>
                  <a:pt x="738972" y="325193"/>
                </a:lnTo>
                <a:lnTo>
                  <a:pt x="731032" y="302505"/>
                </a:lnTo>
                <a:lnTo>
                  <a:pt x="721518" y="280604"/>
                </a:lnTo>
                <a:lnTo>
                  <a:pt x="710501" y="259556"/>
                </a:lnTo>
                <a:lnTo>
                  <a:pt x="753091" y="216968"/>
                </a:lnTo>
                <a:lnTo>
                  <a:pt x="774962" y="195098"/>
                </a:lnTo>
                <a:lnTo>
                  <a:pt x="783020" y="187041"/>
                </a:lnTo>
                <a:lnTo>
                  <a:pt x="784171" y="185890"/>
                </a:lnTo>
                <a:lnTo>
                  <a:pt x="717908" y="119627"/>
                </a:lnTo>
                <a:lnTo>
                  <a:pt x="683881" y="85601"/>
                </a:lnTo>
                <a:lnTo>
                  <a:pt x="671345" y="73064"/>
                </a:lnTo>
                <a:lnTo>
                  <a:pt x="669554" y="71273"/>
                </a:lnTo>
                <a:lnTo>
                  <a:pt x="628312" y="112495"/>
                </a:lnTo>
                <a:lnTo>
                  <a:pt x="607134" y="133663"/>
                </a:lnTo>
                <a:lnTo>
                  <a:pt x="599331" y="141462"/>
                </a:lnTo>
                <a:lnTo>
                  <a:pt x="598216" y="142576"/>
                </a:lnTo>
                <a:lnTo>
                  <a:pt x="577629" y="130686"/>
                </a:lnTo>
                <a:lnTo>
                  <a:pt x="556137" y="120272"/>
                </a:lnTo>
                <a:lnTo>
                  <a:pt x="533810" y="111402"/>
                </a:lnTo>
                <a:lnTo>
                  <a:pt x="510724" y="104143"/>
                </a:lnTo>
                <a:lnTo>
                  <a:pt x="510724" y="43935"/>
                </a:lnTo>
                <a:lnTo>
                  <a:pt x="510724" y="13017"/>
                </a:lnTo>
                <a:lnTo>
                  <a:pt x="510724" y="1627"/>
                </a:lnTo>
                <a:lnTo>
                  <a:pt x="510724" y="0"/>
                </a:lnTo>
                <a:lnTo>
                  <a:pt x="416998" y="0"/>
                </a:lnTo>
                <a:lnTo>
                  <a:pt x="368868" y="0"/>
                </a:lnTo>
                <a:lnTo>
                  <a:pt x="351136" y="0"/>
                </a:lnTo>
                <a:lnTo>
                  <a:pt x="348603" y="0"/>
                </a:lnTo>
                <a:lnTo>
                  <a:pt x="348603" y="58269"/>
                </a:lnTo>
                <a:lnTo>
                  <a:pt x="348603" y="88191"/>
                </a:lnTo>
                <a:lnTo>
                  <a:pt x="348603" y="99214"/>
                </a:lnTo>
                <a:lnTo>
                  <a:pt x="348603" y="100789"/>
                </a:lnTo>
                <a:lnTo>
                  <a:pt x="325195" y="107086"/>
                </a:lnTo>
                <a:lnTo>
                  <a:pt x="302506" y="115027"/>
                </a:lnTo>
                <a:lnTo>
                  <a:pt x="280603" y="124540"/>
                </a:lnTo>
                <a:lnTo>
                  <a:pt x="259556" y="135557"/>
                </a:lnTo>
                <a:lnTo>
                  <a:pt x="216968" y="92967"/>
                </a:lnTo>
                <a:lnTo>
                  <a:pt x="195098" y="71097"/>
                </a:lnTo>
                <a:lnTo>
                  <a:pt x="187041" y="63039"/>
                </a:lnTo>
                <a:lnTo>
                  <a:pt x="185890" y="61888"/>
                </a:lnTo>
                <a:lnTo>
                  <a:pt x="119627" y="128152"/>
                </a:lnTo>
                <a:lnTo>
                  <a:pt x="85601" y="162180"/>
                </a:lnTo>
                <a:lnTo>
                  <a:pt x="73064" y="174717"/>
                </a:lnTo>
                <a:lnTo>
                  <a:pt x="71273" y="176507"/>
                </a:lnTo>
                <a:lnTo>
                  <a:pt x="112495" y="217729"/>
                </a:lnTo>
                <a:lnTo>
                  <a:pt x="133663" y="238897"/>
                </a:lnTo>
                <a:lnTo>
                  <a:pt x="141462" y="246696"/>
                </a:lnTo>
                <a:lnTo>
                  <a:pt x="142576" y="247810"/>
                </a:lnTo>
                <a:lnTo>
                  <a:pt x="130686" y="268416"/>
                </a:lnTo>
                <a:lnTo>
                  <a:pt x="120272" y="289918"/>
                </a:lnTo>
                <a:lnTo>
                  <a:pt x="111402" y="312248"/>
                </a:lnTo>
                <a:lnTo>
                  <a:pt x="104143" y="335335"/>
                </a:lnTo>
                <a:lnTo>
                  <a:pt x="43935" y="335335"/>
                </a:lnTo>
                <a:lnTo>
                  <a:pt x="13017" y="335335"/>
                </a:lnTo>
                <a:lnTo>
                  <a:pt x="1627" y="335335"/>
                </a:lnTo>
                <a:lnTo>
                  <a:pt x="0" y="335335"/>
                </a:lnTo>
                <a:lnTo>
                  <a:pt x="0" y="429061"/>
                </a:lnTo>
                <a:lnTo>
                  <a:pt x="0" y="477190"/>
                </a:lnTo>
                <a:lnTo>
                  <a:pt x="0" y="494922"/>
                </a:lnTo>
                <a:lnTo>
                  <a:pt x="0" y="497455"/>
                </a:lnTo>
                <a:lnTo>
                  <a:pt x="58269" y="497455"/>
                </a:lnTo>
                <a:lnTo>
                  <a:pt x="88191" y="497455"/>
                </a:lnTo>
                <a:lnTo>
                  <a:pt x="99214" y="497455"/>
                </a:lnTo>
                <a:lnTo>
                  <a:pt x="100789" y="497455"/>
                </a:lnTo>
                <a:lnTo>
                  <a:pt x="107086" y="520863"/>
                </a:lnTo>
                <a:lnTo>
                  <a:pt x="115027" y="543548"/>
                </a:lnTo>
                <a:lnTo>
                  <a:pt x="124540" y="565440"/>
                </a:lnTo>
                <a:lnTo>
                  <a:pt x="135557" y="586471"/>
                </a:lnTo>
                <a:lnTo>
                  <a:pt x="92967" y="629059"/>
                </a:lnTo>
                <a:lnTo>
                  <a:pt x="71097" y="650929"/>
                </a:lnTo>
                <a:lnTo>
                  <a:pt x="63039" y="658986"/>
                </a:lnTo>
                <a:lnTo>
                  <a:pt x="61888" y="660137"/>
                </a:lnTo>
                <a:lnTo>
                  <a:pt x="128151" y="726418"/>
                </a:lnTo>
                <a:lnTo>
                  <a:pt x="162177" y="760454"/>
                </a:lnTo>
                <a:lnTo>
                  <a:pt x="174713" y="772994"/>
                </a:lnTo>
                <a:lnTo>
                  <a:pt x="176504" y="774785"/>
                </a:lnTo>
                <a:lnTo>
                  <a:pt x="217728" y="733561"/>
                </a:lnTo>
                <a:lnTo>
                  <a:pt x="238897" y="712392"/>
                </a:lnTo>
                <a:lnTo>
                  <a:pt x="246696" y="704593"/>
                </a:lnTo>
                <a:lnTo>
                  <a:pt x="247810" y="703479"/>
                </a:lnTo>
                <a:lnTo>
                  <a:pt x="268416" y="715357"/>
                </a:lnTo>
                <a:lnTo>
                  <a:pt x="289918" y="725773"/>
                </a:lnTo>
                <a:lnTo>
                  <a:pt x="312248" y="734652"/>
                </a:lnTo>
                <a:lnTo>
                  <a:pt x="335335" y="741915"/>
                </a:lnTo>
                <a:lnTo>
                  <a:pt x="335335" y="802124"/>
                </a:lnTo>
                <a:lnTo>
                  <a:pt x="335335" y="833041"/>
                </a:lnTo>
                <a:lnTo>
                  <a:pt x="335335" y="834526"/>
                </a:lnTo>
              </a:path>
              <a:path w="846455" h="835025">
                <a:moveTo>
                  <a:pt x="423013" y="583643"/>
                </a:moveTo>
                <a:lnTo>
                  <a:pt x="372248" y="575456"/>
                </a:lnTo>
                <a:lnTo>
                  <a:pt x="328162" y="552657"/>
                </a:lnTo>
                <a:lnTo>
                  <a:pt x="293397" y="517889"/>
                </a:lnTo>
                <a:lnTo>
                  <a:pt x="270600" y="473794"/>
                </a:lnTo>
                <a:lnTo>
                  <a:pt x="262413" y="423013"/>
                </a:lnTo>
                <a:lnTo>
                  <a:pt x="270600" y="372248"/>
                </a:lnTo>
                <a:lnTo>
                  <a:pt x="293397" y="328162"/>
                </a:lnTo>
                <a:lnTo>
                  <a:pt x="328162" y="293397"/>
                </a:lnTo>
                <a:lnTo>
                  <a:pt x="372248" y="270600"/>
                </a:lnTo>
                <a:lnTo>
                  <a:pt x="423013" y="262413"/>
                </a:lnTo>
                <a:lnTo>
                  <a:pt x="473794" y="270600"/>
                </a:lnTo>
                <a:lnTo>
                  <a:pt x="517890" y="293397"/>
                </a:lnTo>
                <a:lnTo>
                  <a:pt x="552659" y="328162"/>
                </a:lnTo>
                <a:lnTo>
                  <a:pt x="575459" y="372248"/>
                </a:lnTo>
                <a:lnTo>
                  <a:pt x="583646" y="423013"/>
                </a:lnTo>
                <a:lnTo>
                  <a:pt x="575459" y="473794"/>
                </a:lnTo>
                <a:lnTo>
                  <a:pt x="552659" y="517889"/>
                </a:lnTo>
                <a:lnTo>
                  <a:pt x="517890" y="552657"/>
                </a:lnTo>
                <a:lnTo>
                  <a:pt x="473794" y="575456"/>
                </a:lnTo>
                <a:lnTo>
                  <a:pt x="423013" y="583643"/>
                </a:lnTo>
              </a:path>
            </a:pathLst>
          </a:custGeom>
          <a:ln w="48097">
            <a:solidFill>
              <a:srgbClr val="171717"/>
            </a:solidFill>
          </a:ln>
        </p:spPr>
        <p:txBody>
          <a:bodyPr wrap="square" lIns="0" tIns="0" rIns="0" bIns="0" rtlCol="0"/>
          <a:lstStyle/>
          <a:p>
            <a:endParaRPr sz="1200"/>
          </a:p>
        </p:txBody>
      </p:sp>
    </p:spTree>
    <p:extLst>
      <p:ext uri="{BB962C8B-B14F-4D97-AF65-F5344CB8AC3E}">
        <p14:creationId xmlns:p14="http://schemas.microsoft.com/office/powerpoint/2010/main" val="14481123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22167" y="0"/>
            <a:ext cx="12192000" cy="1345776"/>
          </a:xfrm>
          <a:custGeom>
            <a:avLst/>
            <a:gdLst/>
            <a:ahLst/>
            <a:cxnLst/>
            <a:rect l="l" t="t" r="r" b="b"/>
            <a:pathLst>
              <a:path w="18288000" h="2018664">
                <a:moveTo>
                  <a:pt x="18287999" y="2018230"/>
                </a:moveTo>
                <a:lnTo>
                  <a:pt x="0" y="2018230"/>
                </a:lnTo>
                <a:lnTo>
                  <a:pt x="0" y="0"/>
                </a:lnTo>
                <a:lnTo>
                  <a:pt x="18287999" y="0"/>
                </a:lnTo>
                <a:lnTo>
                  <a:pt x="18287999" y="2018230"/>
                </a:lnTo>
                <a:close/>
              </a:path>
            </a:pathLst>
          </a:custGeom>
          <a:solidFill>
            <a:srgbClr val="AF4B0E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xfrm>
            <a:off x="406400" y="202963"/>
            <a:ext cx="7436119" cy="914652"/>
          </a:xfrm>
          <a:prstGeom prst="rect">
            <a:avLst/>
          </a:prstGeom>
        </p:spPr>
        <p:txBody>
          <a:bodyPr vert="horz" wrap="square" lIns="0" tIns="11853" rIns="0" bIns="0" rtlCol="0" anchor="ctr">
            <a:spAutoFit/>
          </a:bodyPr>
          <a:lstStyle/>
          <a:p>
            <a:pPr marL="8467">
              <a:lnSpc>
                <a:spcPct val="100000"/>
              </a:lnSpc>
              <a:spcBef>
                <a:spcPts val="93"/>
              </a:spcBef>
            </a:pPr>
            <a:r>
              <a:rPr lang="es-MX" sz="2933" spc="183" dirty="0">
                <a:solidFill>
                  <a:srgbClr val="FFFFFF"/>
                </a:solidFill>
              </a:rPr>
              <a:t>FORTALECIMIENTO A LAS COMUNIDADES Y ESPACIOS PÚBLICOS </a:t>
            </a:r>
            <a:endParaRPr sz="2933" dirty="0"/>
          </a:p>
        </p:txBody>
      </p:sp>
      <p:sp>
        <p:nvSpPr>
          <p:cNvPr id="9" name="object 9"/>
          <p:cNvSpPr/>
          <p:nvPr/>
        </p:nvSpPr>
        <p:spPr>
          <a:xfrm>
            <a:off x="9415360" y="742411"/>
            <a:ext cx="1066800" cy="350567"/>
          </a:xfrm>
          <a:custGeom>
            <a:avLst/>
            <a:gdLst/>
            <a:ahLst/>
            <a:cxnLst/>
            <a:rect l="l" t="t" r="r" b="b"/>
            <a:pathLst>
              <a:path w="2320925" h="628015">
                <a:moveTo>
                  <a:pt x="2163746" y="627939"/>
                </a:moveTo>
                <a:lnTo>
                  <a:pt x="156984" y="627939"/>
                </a:lnTo>
                <a:lnTo>
                  <a:pt x="107365" y="619936"/>
                </a:lnTo>
                <a:lnTo>
                  <a:pt x="64271" y="597650"/>
                </a:lnTo>
                <a:lnTo>
                  <a:pt x="30288" y="563667"/>
                </a:lnTo>
                <a:lnTo>
                  <a:pt x="8003" y="520574"/>
                </a:lnTo>
                <a:lnTo>
                  <a:pt x="0" y="470954"/>
                </a:lnTo>
                <a:lnTo>
                  <a:pt x="0" y="156984"/>
                </a:lnTo>
                <a:lnTo>
                  <a:pt x="8003" y="107365"/>
                </a:lnTo>
                <a:lnTo>
                  <a:pt x="30288" y="64271"/>
                </a:lnTo>
                <a:lnTo>
                  <a:pt x="64271" y="30288"/>
                </a:lnTo>
                <a:lnTo>
                  <a:pt x="107365" y="8003"/>
                </a:lnTo>
                <a:lnTo>
                  <a:pt x="156984" y="0"/>
                </a:lnTo>
                <a:lnTo>
                  <a:pt x="2163746" y="0"/>
                </a:lnTo>
                <a:lnTo>
                  <a:pt x="2213363" y="8003"/>
                </a:lnTo>
                <a:lnTo>
                  <a:pt x="2256457" y="30288"/>
                </a:lnTo>
                <a:lnTo>
                  <a:pt x="2290440" y="64271"/>
                </a:lnTo>
                <a:lnTo>
                  <a:pt x="2312727" y="107365"/>
                </a:lnTo>
                <a:lnTo>
                  <a:pt x="2320731" y="156984"/>
                </a:lnTo>
                <a:lnTo>
                  <a:pt x="2320731" y="470954"/>
                </a:lnTo>
                <a:lnTo>
                  <a:pt x="2312727" y="520574"/>
                </a:lnTo>
                <a:lnTo>
                  <a:pt x="2290440" y="563667"/>
                </a:lnTo>
                <a:lnTo>
                  <a:pt x="2256457" y="597650"/>
                </a:lnTo>
                <a:lnTo>
                  <a:pt x="2213363" y="619936"/>
                </a:lnTo>
                <a:lnTo>
                  <a:pt x="2163746" y="627939"/>
                </a:lnTo>
                <a:close/>
              </a:path>
            </a:pathLst>
          </a:custGeom>
          <a:solidFill>
            <a:srgbClr val="F0EC0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0" name="object 10"/>
          <p:cNvSpPr txBox="1"/>
          <p:nvPr/>
        </p:nvSpPr>
        <p:spPr>
          <a:xfrm>
            <a:off x="9652000" y="772852"/>
            <a:ext cx="2133601" cy="193216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lang="es-MX" sz="1200" b="1" spc="73" dirty="0">
                <a:latin typeface="Calibri"/>
                <a:cs typeface="Calibri"/>
              </a:rPr>
              <a:t>EJECUTADO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5" name="object 7"/>
          <p:cNvSpPr/>
          <p:nvPr/>
        </p:nvSpPr>
        <p:spPr>
          <a:xfrm>
            <a:off x="9762914" y="144280"/>
            <a:ext cx="641773" cy="588433"/>
          </a:xfrm>
          <a:custGeom>
            <a:avLst/>
            <a:gdLst/>
            <a:ahLst/>
            <a:cxnLst/>
            <a:rect l="l" t="t" r="r" b="b"/>
            <a:pathLst>
              <a:path w="962659" h="882650">
                <a:moveTo>
                  <a:pt x="962456" y="512114"/>
                </a:moveTo>
                <a:lnTo>
                  <a:pt x="960361" y="465505"/>
                </a:lnTo>
                <a:lnTo>
                  <a:pt x="954201" y="420065"/>
                </a:lnTo>
                <a:lnTo>
                  <a:pt x="944156" y="375983"/>
                </a:lnTo>
                <a:lnTo>
                  <a:pt x="930414" y="333425"/>
                </a:lnTo>
                <a:lnTo>
                  <a:pt x="913142" y="292582"/>
                </a:lnTo>
                <a:lnTo>
                  <a:pt x="892530" y="253644"/>
                </a:lnTo>
                <a:lnTo>
                  <a:pt x="868756" y="216776"/>
                </a:lnTo>
                <a:lnTo>
                  <a:pt x="841997" y="182168"/>
                </a:lnTo>
                <a:lnTo>
                  <a:pt x="812444" y="149999"/>
                </a:lnTo>
                <a:lnTo>
                  <a:pt x="780275" y="120446"/>
                </a:lnTo>
                <a:lnTo>
                  <a:pt x="745667" y="93687"/>
                </a:lnTo>
                <a:lnTo>
                  <a:pt x="708799" y="69913"/>
                </a:lnTo>
                <a:lnTo>
                  <a:pt x="669861" y="49314"/>
                </a:lnTo>
                <a:lnTo>
                  <a:pt x="629018" y="32042"/>
                </a:lnTo>
                <a:lnTo>
                  <a:pt x="586473" y="18288"/>
                </a:lnTo>
                <a:lnTo>
                  <a:pt x="542378" y="8255"/>
                </a:lnTo>
                <a:lnTo>
                  <a:pt x="496938" y="2095"/>
                </a:lnTo>
                <a:lnTo>
                  <a:pt x="450329" y="0"/>
                </a:lnTo>
                <a:lnTo>
                  <a:pt x="401078" y="2336"/>
                </a:lnTo>
                <a:lnTo>
                  <a:pt x="353148" y="9207"/>
                </a:lnTo>
                <a:lnTo>
                  <a:pt x="306755" y="20396"/>
                </a:lnTo>
                <a:lnTo>
                  <a:pt x="262115" y="35699"/>
                </a:lnTo>
                <a:lnTo>
                  <a:pt x="219430" y="54889"/>
                </a:lnTo>
                <a:lnTo>
                  <a:pt x="178930" y="77749"/>
                </a:lnTo>
                <a:lnTo>
                  <a:pt x="140817" y="104089"/>
                </a:lnTo>
                <a:lnTo>
                  <a:pt x="105308" y="133667"/>
                </a:lnTo>
                <a:lnTo>
                  <a:pt x="72618" y="166281"/>
                </a:lnTo>
                <a:lnTo>
                  <a:pt x="42964" y="201726"/>
                </a:lnTo>
                <a:lnTo>
                  <a:pt x="16548" y="239776"/>
                </a:lnTo>
                <a:lnTo>
                  <a:pt x="0" y="268947"/>
                </a:lnTo>
                <a:lnTo>
                  <a:pt x="0" y="882027"/>
                </a:lnTo>
                <a:lnTo>
                  <a:pt x="517156" y="882027"/>
                </a:lnTo>
                <a:lnTo>
                  <a:pt x="804392" y="882027"/>
                </a:lnTo>
                <a:lnTo>
                  <a:pt x="838415" y="846277"/>
                </a:lnTo>
                <a:lnTo>
                  <a:pt x="869619" y="806221"/>
                </a:lnTo>
                <a:lnTo>
                  <a:pt x="896810" y="763143"/>
                </a:lnTo>
                <a:lnTo>
                  <a:pt x="919683" y="717308"/>
                </a:lnTo>
                <a:lnTo>
                  <a:pt x="937971" y="669010"/>
                </a:lnTo>
                <a:lnTo>
                  <a:pt x="951382" y="618515"/>
                </a:lnTo>
                <a:lnTo>
                  <a:pt x="959637" y="566127"/>
                </a:lnTo>
                <a:lnTo>
                  <a:pt x="962456" y="512114"/>
                </a:lnTo>
                <a:close/>
              </a:path>
            </a:pathLst>
          </a:custGeom>
          <a:solidFill>
            <a:srgbClr val="F4F11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6" name="object 8"/>
          <p:cNvSpPr/>
          <p:nvPr/>
        </p:nvSpPr>
        <p:spPr>
          <a:xfrm>
            <a:off x="9761066" y="166809"/>
            <a:ext cx="587617" cy="559065"/>
          </a:xfrm>
          <a:custGeom>
            <a:avLst/>
            <a:gdLst/>
            <a:ahLst/>
            <a:cxnLst/>
            <a:rect l="l" t="t" r="r" b="b"/>
            <a:pathLst>
              <a:path w="846455" h="835025">
                <a:moveTo>
                  <a:pt x="497455" y="834526"/>
                </a:moveTo>
                <a:lnTo>
                  <a:pt x="497455" y="787790"/>
                </a:lnTo>
                <a:lnTo>
                  <a:pt x="497455" y="757868"/>
                </a:lnTo>
                <a:lnTo>
                  <a:pt x="497455" y="746844"/>
                </a:lnTo>
                <a:lnTo>
                  <a:pt x="497455" y="745269"/>
                </a:lnTo>
                <a:lnTo>
                  <a:pt x="520863" y="738972"/>
                </a:lnTo>
                <a:lnTo>
                  <a:pt x="543552" y="731032"/>
                </a:lnTo>
                <a:lnTo>
                  <a:pt x="565454" y="721518"/>
                </a:lnTo>
                <a:lnTo>
                  <a:pt x="586503" y="710501"/>
                </a:lnTo>
                <a:lnTo>
                  <a:pt x="629074" y="753090"/>
                </a:lnTo>
                <a:lnTo>
                  <a:pt x="650935" y="774959"/>
                </a:lnTo>
                <a:lnTo>
                  <a:pt x="658990" y="783016"/>
                </a:lnTo>
                <a:lnTo>
                  <a:pt x="660140" y="784167"/>
                </a:lnTo>
                <a:lnTo>
                  <a:pt x="726419" y="717888"/>
                </a:lnTo>
                <a:lnTo>
                  <a:pt x="760455" y="683853"/>
                </a:lnTo>
                <a:lnTo>
                  <a:pt x="772994" y="671314"/>
                </a:lnTo>
                <a:lnTo>
                  <a:pt x="774785" y="669522"/>
                </a:lnTo>
                <a:lnTo>
                  <a:pt x="733563" y="628299"/>
                </a:lnTo>
                <a:lnTo>
                  <a:pt x="712395" y="607130"/>
                </a:lnTo>
                <a:lnTo>
                  <a:pt x="704596" y="599330"/>
                </a:lnTo>
                <a:lnTo>
                  <a:pt x="703482" y="598216"/>
                </a:lnTo>
                <a:lnTo>
                  <a:pt x="715359" y="577629"/>
                </a:lnTo>
                <a:lnTo>
                  <a:pt x="725773" y="556137"/>
                </a:lnTo>
                <a:lnTo>
                  <a:pt x="734651" y="533810"/>
                </a:lnTo>
                <a:lnTo>
                  <a:pt x="741915" y="510724"/>
                </a:lnTo>
                <a:lnTo>
                  <a:pt x="802124" y="510724"/>
                </a:lnTo>
                <a:lnTo>
                  <a:pt x="833041" y="510724"/>
                </a:lnTo>
                <a:lnTo>
                  <a:pt x="844432" y="510724"/>
                </a:lnTo>
                <a:lnTo>
                  <a:pt x="846059" y="510724"/>
                </a:lnTo>
                <a:lnTo>
                  <a:pt x="846059" y="416996"/>
                </a:lnTo>
                <a:lnTo>
                  <a:pt x="846059" y="368866"/>
                </a:lnTo>
                <a:lnTo>
                  <a:pt x="846059" y="351133"/>
                </a:lnTo>
                <a:lnTo>
                  <a:pt x="846059" y="348600"/>
                </a:lnTo>
                <a:lnTo>
                  <a:pt x="787790" y="348600"/>
                </a:lnTo>
                <a:lnTo>
                  <a:pt x="757868" y="348600"/>
                </a:lnTo>
                <a:lnTo>
                  <a:pt x="746844" y="348600"/>
                </a:lnTo>
                <a:lnTo>
                  <a:pt x="745269" y="348600"/>
                </a:lnTo>
                <a:lnTo>
                  <a:pt x="738972" y="325193"/>
                </a:lnTo>
                <a:lnTo>
                  <a:pt x="731032" y="302505"/>
                </a:lnTo>
                <a:lnTo>
                  <a:pt x="721518" y="280604"/>
                </a:lnTo>
                <a:lnTo>
                  <a:pt x="710501" y="259556"/>
                </a:lnTo>
                <a:lnTo>
                  <a:pt x="753091" y="216968"/>
                </a:lnTo>
                <a:lnTo>
                  <a:pt x="774962" y="195098"/>
                </a:lnTo>
                <a:lnTo>
                  <a:pt x="783020" y="187041"/>
                </a:lnTo>
                <a:lnTo>
                  <a:pt x="784171" y="185890"/>
                </a:lnTo>
                <a:lnTo>
                  <a:pt x="717908" y="119627"/>
                </a:lnTo>
                <a:lnTo>
                  <a:pt x="683881" y="85601"/>
                </a:lnTo>
                <a:lnTo>
                  <a:pt x="671345" y="73064"/>
                </a:lnTo>
                <a:lnTo>
                  <a:pt x="669554" y="71273"/>
                </a:lnTo>
                <a:lnTo>
                  <a:pt x="628312" y="112495"/>
                </a:lnTo>
                <a:lnTo>
                  <a:pt x="607134" y="133663"/>
                </a:lnTo>
                <a:lnTo>
                  <a:pt x="599331" y="141462"/>
                </a:lnTo>
                <a:lnTo>
                  <a:pt x="598216" y="142576"/>
                </a:lnTo>
                <a:lnTo>
                  <a:pt x="577629" y="130686"/>
                </a:lnTo>
                <a:lnTo>
                  <a:pt x="556137" y="120272"/>
                </a:lnTo>
                <a:lnTo>
                  <a:pt x="533810" y="111402"/>
                </a:lnTo>
                <a:lnTo>
                  <a:pt x="510724" y="104143"/>
                </a:lnTo>
                <a:lnTo>
                  <a:pt x="510724" y="43935"/>
                </a:lnTo>
                <a:lnTo>
                  <a:pt x="510724" y="13017"/>
                </a:lnTo>
                <a:lnTo>
                  <a:pt x="510724" y="1627"/>
                </a:lnTo>
                <a:lnTo>
                  <a:pt x="510724" y="0"/>
                </a:lnTo>
                <a:lnTo>
                  <a:pt x="416998" y="0"/>
                </a:lnTo>
                <a:lnTo>
                  <a:pt x="368868" y="0"/>
                </a:lnTo>
                <a:lnTo>
                  <a:pt x="351136" y="0"/>
                </a:lnTo>
                <a:lnTo>
                  <a:pt x="348603" y="0"/>
                </a:lnTo>
                <a:lnTo>
                  <a:pt x="348603" y="58269"/>
                </a:lnTo>
                <a:lnTo>
                  <a:pt x="348603" y="88191"/>
                </a:lnTo>
                <a:lnTo>
                  <a:pt x="348603" y="99214"/>
                </a:lnTo>
                <a:lnTo>
                  <a:pt x="348603" y="100789"/>
                </a:lnTo>
                <a:lnTo>
                  <a:pt x="325195" y="107086"/>
                </a:lnTo>
                <a:lnTo>
                  <a:pt x="302506" y="115027"/>
                </a:lnTo>
                <a:lnTo>
                  <a:pt x="280603" y="124540"/>
                </a:lnTo>
                <a:lnTo>
                  <a:pt x="259556" y="135557"/>
                </a:lnTo>
                <a:lnTo>
                  <a:pt x="216968" y="92967"/>
                </a:lnTo>
                <a:lnTo>
                  <a:pt x="195098" y="71097"/>
                </a:lnTo>
                <a:lnTo>
                  <a:pt x="187041" y="63039"/>
                </a:lnTo>
                <a:lnTo>
                  <a:pt x="185890" y="61888"/>
                </a:lnTo>
                <a:lnTo>
                  <a:pt x="119627" y="128152"/>
                </a:lnTo>
                <a:lnTo>
                  <a:pt x="85601" y="162180"/>
                </a:lnTo>
                <a:lnTo>
                  <a:pt x="73064" y="174717"/>
                </a:lnTo>
                <a:lnTo>
                  <a:pt x="71273" y="176507"/>
                </a:lnTo>
                <a:lnTo>
                  <a:pt x="112495" y="217729"/>
                </a:lnTo>
                <a:lnTo>
                  <a:pt x="133663" y="238897"/>
                </a:lnTo>
                <a:lnTo>
                  <a:pt x="141462" y="246696"/>
                </a:lnTo>
                <a:lnTo>
                  <a:pt x="142576" y="247810"/>
                </a:lnTo>
                <a:lnTo>
                  <a:pt x="130686" y="268416"/>
                </a:lnTo>
                <a:lnTo>
                  <a:pt x="120272" y="289918"/>
                </a:lnTo>
                <a:lnTo>
                  <a:pt x="111402" y="312248"/>
                </a:lnTo>
                <a:lnTo>
                  <a:pt x="104143" y="335335"/>
                </a:lnTo>
                <a:lnTo>
                  <a:pt x="43935" y="335335"/>
                </a:lnTo>
                <a:lnTo>
                  <a:pt x="13017" y="335335"/>
                </a:lnTo>
                <a:lnTo>
                  <a:pt x="1627" y="335335"/>
                </a:lnTo>
                <a:lnTo>
                  <a:pt x="0" y="335335"/>
                </a:lnTo>
                <a:lnTo>
                  <a:pt x="0" y="429061"/>
                </a:lnTo>
                <a:lnTo>
                  <a:pt x="0" y="477190"/>
                </a:lnTo>
                <a:lnTo>
                  <a:pt x="0" y="494922"/>
                </a:lnTo>
                <a:lnTo>
                  <a:pt x="0" y="497455"/>
                </a:lnTo>
                <a:lnTo>
                  <a:pt x="58269" y="497455"/>
                </a:lnTo>
                <a:lnTo>
                  <a:pt x="88191" y="497455"/>
                </a:lnTo>
                <a:lnTo>
                  <a:pt x="99214" y="497455"/>
                </a:lnTo>
                <a:lnTo>
                  <a:pt x="100789" y="497455"/>
                </a:lnTo>
                <a:lnTo>
                  <a:pt x="107086" y="520863"/>
                </a:lnTo>
                <a:lnTo>
                  <a:pt x="115027" y="543548"/>
                </a:lnTo>
                <a:lnTo>
                  <a:pt x="124540" y="565440"/>
                </a:lnTo>
                <a:lnTo>
                  <a:pt x="135557" y="586471"/>
                </a:lnTo>
                <a:lnTo>
                  <a:pt x="92967" y="629059"/>
                </a:lnTo>
                <a:lnTo>
                  <a:pt x="71097" y="650929"/>
                </a:lnTo>
                <a:lnTo>
                  <a:pt x="63039" y="658986"/>
                </a:lnTo>
                <a:lnTo>
                  <a:pt x="61888" y="660137"/>
                </a:lnTo>
                <a:lnTo>
                  <a:pt x="128151" y="726418"/>
                </a:lnTo>
                <a:lnTo>
                  <a:pt x="162177" y="760454"/>
                </a:lnTo>
                <a:lnTo>
                  <a:pt x="174713" y="772994"/>
                </a:lnTo>
                <a:lnTo>
                  <a:pt x="176504" y="774785"/>
                </a:lnTo>
                <a:lnTo>
                  <a:pt x="217728" y="733561"/>
                </a:lnTo>
                <a:lnTo>
                  <a:pt x="238897" y="712392"/>
                </a:lnTo>
                <a:lnTo>
                  <a:pt x="246696" y="704593"/>
                </a:lnTo>
                <a:lnTo>
                  <a:pt x="247810" y="703479"/>
                </a:lnTo>
                <a:lnTo>
                  <a:pt x="268416" y="715357"/>
                </a:lnTo>
                <a:lnTo>
                  <a:pt x="289918" y="725773"/>
                </a:lnTo>
                <a:lnTo>
                  <a:pt x="312248" y="734652"/>
                </a:lnTo>
                <a:lnTo>
                  <a:pt x="335335" y="741915"/>
                </a:lnTo>
                <a:lnTo>
                  <a:pt x="335335" y="802124"/>
                </a:lnTo>
                <a:lnTo>
                  <a:pt x="335335" y="833041"/>
                </a:lnTo>
                <a:lnTo>
                  <a:pt x="335335" y="834526"/>
                </a:lnTo>
              </a:path>
              <a:path w="846455" h="835025">
                <a:moveTo>
                  <a:pt x="423013" y="583643"/>
                </a:moveTo>
                <a:lnTo>
                  <a:pt x="372248" y="575456"/>
                </a:lnTo>
                <a:lnTo>
                  <a:pt x="328162" y="552657"/>
                </a:lnTo>
                <a:lnTo>
                  <a:pt x="293397" y="517889"/>
                </a:lnTo>
                <a:lnTo>
                  <a:pt x="270600" y="473794"/>
                </a:lnTo>
                <a:lnTo>
                  <a:pt x="262413" y="423013"/>
                </a:lnTo>
                <a:lnTo>
                  <a:pt x="270600" y="372248"/>
                </a:lnTo>
                <a:lnTo>
                  <a:pt x="293397" y="328162"/>
                </a:lnTo>
                <a:lnTo>
                  <a:pt x="328162" y="293397"/>
                </a:lnTo>
                <a:lnTo>
                  <a:pt x="372248" y="270600"/>
                </a:lnTo>
                <a:lnTo>
                  <a:pt x="423013" y="262413"/>
                </a:lnTo>
                <a:lnTo>
                  <a:pt x="473794" y="270600"/>
                </a:lnTo>
                <a:lnTo>
                  <a:pt x="517890" y="293397"/>
                </a:lnTo>
                <a:lnTo>
                  <a:pt x="552659" y="328162"/>
                </a:lnTo>
                <a:lnTo>
                  <a:pt x="575459" y="372248"/>
                </a:lnTo>
                <a:lnTo>
                  <a:pt x="583646" y="423013"/>
                </a:lnTo>
                <a:lnTo>
                  <a:pt x="575459" y="473794"/>
                </a:lnTo>
                <a:lnTo>
                  <a:pt x="552659" y="517889"/>
                </a:lnTo>
                <a:lnTo>
                  <a:pt x="517890" y="552657"/>
                </a:lnTo>
                <a:lnTo>
                  <a:pt x="473794" y="575456"/>
                </a:lnTo>
                <a:lnTo>
                  <a:pt x="423013" y="583643"/>
                </a:lnTo>
              </a:path>
            </a:pathLst>
          </a:custGeom>
          <a:ln w="48097">
            <a:solidFill>
              <a:srgbClr val="171717"/>
            </a:solidFill>
          </a:ln>
        </p:spPr>
        <p:txBody>
          <a:bodyPr wrap="square" lIns="0" tIns="0" rIns="0" bIns="0" rtlCol="0"/>
          <a:lstStyle/>
          <a:p>
            <a:endParaRPr sz="1200"/>
          </a:p>
        </p:txBody>
      </p:sp>
    </p:spTree>
    <p:extLst>
      <p:ext uri="{BB962C8B-B14F-4D97-AF65-F5344CB8AC3E}">
        <p14:creationId xmlns:p14="http://schemas.microsoft.com/office/powerpoint/2010/main" val="25241417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5775445" cy="685799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1506200" y="4495312"/>
            <a:ext cx="685800" cy="2363047"/>
          </a:xfrm>
          <a:custGeom>
            <a:avLst/>
            <a:gdLst/>
            <a:ahLst/>
            <a:cxnLst/>
            <a:rect l="l" t="t" r="r" b="b"/>
            <a:pathLst>
              <a:path w="1028700" h="3544570">
                <a:moveTo>
                  <a:pt x="1028700" y="3544194"/>
                </a:moveTo>
                <a:lnTo>
                  <a:pt x="0" y="3544194"/>
                </a:lnTo>
                <a:lnTo>
                  <a:pt x="0" y="0"/>
                </a:lnTo>
                <a:lnTo>
                  <a:pt x="1028700" y="0"/>
                </a:lnTo>
                <a:lnTo>
                  <a:pt x="1028700" y="3544194"/>
                </a:lnTo>
                <a:close/>
              </a:path>
            </a:pathLst>
          </a:custGeom>
          <a:solidFill>
            <a:srgbClr val="379117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4" name="object 4"/>
          <p:cNvSpPr/>
          <p:nvPr/>
        </p:nvSpPr>
        <p:spPr>
          <a:xfrm>
            <a:off x="11506200" y="1"/>
            <a:ext cx="685800" cy="2550583"/>
          </a:xfrm>
          <a:custGeom>
            <a:avLst/>
            <a:gdLst/>
            <a:ahLst/>
            <a:cxnLst/>
            <a:rect l="l" t="t" r="r" b="b"/>
            <a:pathLst>
              <a:path w="1028700" h="3825875">
                <a:moveTo>
                  <a:pt x="1028700" y="3825479"/>
                </a:moveTo>
                <a:lnTo>
                  <a:pt x="0" y="3825479"/>
                </a:lnTo>
                <a:lnTo>
                  <a:pt x="0" y="0"/>
                </a:lnTo>
                <a:lnTo>
                  <a:pt x="1028700" y="0"/>
                </a:lnTo>
                <a:lnTo>
                  <a:pt x="1028700" y="3825479"/>
                </a:lnTo>
                <a:close/>
              </a:path>
            </a:pathLst>
          </a:custGeom>
          <a:solidFill>
            <a:srgbClr val="FFC20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723477" cy="6858000"/>
          </a:xfrm>
          <a:custGeom>
            <a:avLst/>
            <a:gdLst/>
            <a:ahLst/>
            <a:cxnLst/>
            <a:rect l="l" t="t" r="r" b="b"/>
            <a:pathLst>
              <a:path w="1085215" h="10287000">
                <a:moveTo>
                  <a:pt x="599102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599102" y="0"/>
                </a:lnTo>
                <a:lnTo>
                  <a:pt x="647115" y="2377"/>
                </a:lnTo>
                <a:lnTo>
                  <a:pt x="694315" y="9420"/>
                </a:lnTo>
                <a:lnTo>
                  <a:pt x="740383" y="20997"/>
                </a:lnTo>
                <a:lnTo>
                  <a:pt x="785001" y="36977"/>
                </a:lnTo>
                <a:lnTo>
                  <a:pt x="827850" y="57227"/>
                </a:lnTo>
                <a:lnTo>
                  <a:pt x="868611" y="81615"/>
                </a:lnTo>
                <a:lnTo>
                  <a:pt x="906966" y="110010"/>
                </a:lnTo>
                <a:lnTo>
                  <a:pt x="942597" y="142280"/>
                </a:lnTo>
                <a:lnTo>
                  <a:pt x="974866" y="177911"/>
                </a:lnTo>
                <a:lnTo>
                  <a:pt x="1003261" y="216266"/>
                </a:lnTo>
                <a:lnTo>
                  <a:pt x="1027650" y="257028"/>
                </a:lnTo>
                <a:lnTo>
                  <a:pt x="1047900" y="299876"/>
                </a:lnTo>
                <a:lnTo>
                  <a:pt x="1063880" y="344494"/>
                </a:lnTo>
                <a:lnTo>
                  <a:pt x="1075457" y="390562"/>
                </a:lnTo>
                <a:lnTo>
                  <a:pt x="1082500" y="437761"/>
                </a:lnTo>
                <a:lnTo>
                  <a:pt x="1084877" y="485774"/>
                </a:lnTo>
                <a:lnTo>
                  <a:pt x="1084877" y="9801209"/>
                </a:lnTo>
                <a:lnTo>
                  <a:pt x="1082500" y="9849223"/>
                </a:lnTo>
                <a:lnTo>
                  <a:pt x="1075457" y="9896425"/>
                </a:lnTo>
                <a:lnTo>
                  <a:pt x="1063880" y="9942494"/>
                </a:lnTo>
                <a:lnTo>
                  <a:pt x="1047900" y="9987114"/>
                </a:lnTo>
                <a:lnTo>
                  <a:pt x="1027650" y="10029965"/>
                </a:lnTo>
                <a:lnTo>
                  <a:pt x="1003261" y="10070728"/>
                </a:lnTo>
                <a:lnTo>
                  <a:pt x="974866" y="10109086"/>
                </a:lnTo>
                <a:lnTo>
                  <a:pt x="942597" y="10144718"/>
                </a:lnTo>
                <a:lnTo>
                  <a:pt x="906966" y="10176989"/>
                </a:lnTo>
                <a:lnTo>
                  <a:pt x="868611" y="10205385"/>
                </a:lnTo>
                <a:lnTo>
                  <a:pt x="827850" y="10229773"/>
                </a:lnTo>
                <a:lnTo>
                  <a:pt x="785001" y="10250023"/>
                </a:lnTo>
                <a:lnTo>
                  <a:pt x="740383" y="10266002"/>
                </a:lnTo>
                <a:lnTo>
                  <a:pt x="694315" y="10277579"/>
                </a:lnTo>
                <a:lnTo>
                  <a:pt x="647115" y="10284622"/>
                </a:lnTo>
                <a:lnTo>
                  <a:pt x="599102" y="10286999"/>
                </a:lnTo>
                <a:close/>
              </a:path>
            </a:pathLst>
          </a:custGeom>
          <a:solidFill>
            <a:srgbClr val="2D8A37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6" name="object 6" descr="$PPTXTitle"/>
          <p:cNvSpPr txBox="1">
            <a:spLocks noGrp="1"/>
          </p:cNvSpPr>
          <p:nvPr>
            <p:ph type="ctrTitle"/>
          </p:nvPr>
        </p:nvSpPr>
        <p:spPr>
          <a:xfrm>
            <a:off x="95220" y="-2174748"/>
            <a:ext cx="7937561" cy="6152332"/>
          </a:xfrm>
          <a:prstGeom prst="rect">
            <a:avLst/>
          </a:prstGeom>
        </p:spPr>
        <p:txBody>
          <a:bodyPr vert="horz" wrap="square" lIns="0" tIns="910851" rIns="0" bIns="0" rtlCol="0" anchor="ctr">
            <a:spAutoFit/>
          </a:bodyPr>
          <a:lstStyle/>
          <a:p>
            <a:pPr marL="5815197">
              <a:lnSpc>
                <a:spcPct val="100000"/>
              </a:lnSpc>
              <a:spcBef>
                <a:spcPts val="80"/>
              </a:spcBef>
            </a:pPr>
            <a:r>
              <a:rPr sz="11334" b="0" spc="-433" dirty="0">
                <a:solidFill>
                  <a:srgbClr val="379117"/>
                </a:solidFill>
                <a:latin typeface="Trebuchet MS"/>
                <a:cs typeface="Trebuchet MS"/>
              </a:rPr>
              <a:t>SISTEMA</a:t>
            </a:r>
            <a:endParaRPr sz="11334">
              <a:latin typeface="Trebuchet MS"/>
              <a:cs typeface="Trebuchet MS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15888" y="2783840"/>
            <a:ext cx="5145023" cy="1139951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ubTitle" idx="4"/>
          </p:nvPr>
        </p:nvSpPr>
        <p:spPr>
          <a:xfrm>
            <a:off x="3431213" y="2668165"/>
            <a:ext cx="4164798" cy="2319011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949161">
              <a:lnSpc>
                <a:spcPct val="100000"/>
              </a:lnSpc>
              <a:spcBef>
                <a:spcPts val="83"/>
              </a:spcBef>
            </a:pPr>
            <a:r>
              <a:rPr sz="7500" spc="-217" dirty="0">
                <a:solidFill>
                  <a:srgbClr val="379117"/>
                </a:solidFill>
              </a:rPr>
              <a:t>PRODUCTIVO</a:t>
            </a:r>
            <a:endParaRPr sz="75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FDFAFA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grpSp>
        <p:nvGrpSpPr>
          <p:cNvPr id="3" name="object 3"/>
          <p:cNvGrpSpPr/>
          <p:nvPr/>
        </p:nvGrpSpPr>
        <p:grpSpPr>
          <a:xfrm>
            <a:off x="6444036" y="338"/>
            <a:ext cx="5748020" cy="6858000"/>
            <a:chOff x="9666054" y="507"/>
            <a:chExt cx="8622030" cy="10287000"/>
          </a:xfrm>
        </p:grpSpPr>
        <p:sp>
          <p:nvSpPr>
            <p:cNvPr id="4" name="object 4"/>
            <p:cNvSpPr/>
            <p:nvPr/>
          </p:nvSpPr>
          <p:spPr>
            <a:xfrm>
              <a:off x="9666054" y="4007418"/>
              <a:ext cx="2000250" cy="6280150"/>
            </a:xfrm>
            <a:custGeom>
              <a:avLst/>
              <a:gdLst/>
              <a:ahLst/>
              <a:cxnLst/>
              <a:rect l="l" t="t" r="r" b="b"/>
              <a:pathLst>
                <a:path w="2000250" h="6280150">
                  <a:moveTo>
                    <a:pt x="0" y="6279582"/>
                  </a:moveTo>
                  <a:lnTo>
                    <a:pt x="1437870" y="0"/>
                  </a:lnTo>
                  <a:lnTo>
                    <a:pt x="1999923" y="128687"/>
                  </a:lnTo>
                  <a:lnTo>
                    <a:pt x="591519" y="6279583"/>
                  </a:lnTo>
                  <a:lnTo>
                    <a:pt x="0" y="6279582"/>
                  </a:lnTo>
                  <a:close/>
                </a:path>
              </a:pathLst>
            </a:custGeom>
            <a:solidFill>
              <a:srgbClr val="F4F113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92898" y="507"/>
              <a:ext cx="8095101" cy="10286321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2" y="0"/>
            <a:ext cx="2287693" cy="6858000"/>
            <a:chOff x="2" y="0"/>
            <a:chExt cx="3431540" cy="10287000"/>
          </a:xfrm>
        </p:grpSpPr>
        <p:sp>
          <p:nvSpPr>
            <p:cNvPr id="7" name="object 7"/>
            <p:cNvSpPr/>
            <p:nvPr/>
          </p:nvSpPr>
          <p:spPr>
            <a:xfrm>
              <a:off x="2" y="0"/>
              <a:ext cx="3121660" cy="10287000"/>
            </a:xfrm>
            <a:custGeom>
              <a:avLst/>
              <a:gdLst/>
              <a:ahLst/>
              <a:cxnLst/>
              <a:rect l="l" t="t" r="r" b="b"/>
              <a:pathLst>
                <a:path w="3121660" h="10287000">
                  <a:moveTo>
                    <a:pt x="0" y="10286999"/>
                  </a:moveTo>
                  <a:lnTo>
                    <a:pt x="0" y="0"/>
                  </a:lnTo>
                  <a:lnTo>
                    <a:pt x="3121424" y="0"/>
                  </a:lnTo>
                  <a:lnTo>
                    <a:pt x="599658" y="10286999"/>
                  </a:lnTo>
                  <a:lnTo>
                    <a:pt x="0" y="10286999"/>
                  </a:lnTo>
                  <a:close/>
                </a:path>
              </a:pathLst>
            </a:custGeom>
            <a:solidFill>
              <a:srgbClr val="2D8A37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8" name="object 8"/>
            <p:cNvSpPr/>
            <p:nvPr/>
          </p:nvSpPr>
          <p:spPr>
            <a:xfrm>
              <a:off x="1437876" y="0"/>
              <a:ext cx="1993900" cy="7027545"/>
            </a:xfrm>
            <a:custGeom>
              <a:avLst/>
              <a:gdLst/>
              <a:ahLst/>
              <a:cxnLst/>
              <a:rect l="l" t="t" r="r" b="b"/>
              <a:pathLst>
                <a:path w="1993900" h="7027545">
                  <a:moveTo>
                    <a:pt x="384376" y="7027014"/>
                  </a:moveTo>
                  <a:lnTo>
                    <a:pt x="0" y="6938988"/>
                  </a:lnTo>
                  <a:lnTo>
                    <a:pt x="1588857" y="0"/>
                  </a:lnTo>
                  <a:lnTo>
                    <a:pt x="1993389" y="0"/>
                  </a:lnTo>
                  <a:lnTo>
                    <a:pt x="384376" y="7027014"/>
                  </a:lnTo>
                  <a:close/>
                </a:path>
              </a:pathLst>
            </a:custGeom>
            <a:solidFill>
              <a:srgbClr val="F4F113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056310" y="1096498"/>
            <a:ext cx="4546177" cy="4619256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8467" marR="3387">
              <a:lnSpc>
                <a:spcPct val="115999"/>
              </a:lnSpc>
              <a:spcBef>
                <a:spcPts val="63"/>
              </a:spcBef>
            </a:pPr>
            <a:r>
              <a:rPr sz="4367" b="1" spc="250" dirty="0">
                <a:latin typeface="Trebuchet MS"/>
                <a:cs typeface="Trebuchet MS"/>
              </a:rPr>
              <a:t>Acciones</a:t>
            </a:r>
            <a:r>
              <a:rPr sz="4367" b="1" spc="-289" dirty="0">
                <a:latin typeface="Trebuchet MS"/>
                <a:cs typeface="Trebuchet MS"/>
              </a:rPr>
              <a:t> </a:t>
            </a:r>
            <a:r>
              <a:rPr sz="4367" b="1" spc="150" dirty="0">
                <a:latin typeface="Trebuchet MS"/>
                <a:cs typeface="Trebuchet MS"/>
              </a:rPr>
              <a:t>para</a:t>
            </a:r>
            <a:r>
              <a:rPr sz="4367" b="1" spc="-287" dirty="0">
                <a:latin typeface="Trebuchet MS"/>
                <a:cs typeface="Trebuchet MS"/>
              </a:rPr>
              <a:t> </a:t>
            </a:r>
            <a:r>
              <a:rPr sz="4367" b="1" spc="-17" dirty="0">
                <a:latin typeface="Trebuchet MS"/>
                <a:cs typeface="Trebuchet MS"/>
              </a:rPr>
              <a:t>el </a:t>
            </a:r>
            <a:r>
              <a:rPr sz="4367" b="1" spc="57" dirty="0">
                <a:latin typeface="Trebuchet MS"/>
                <a:cs typeface="Trebuchet MS"/>
              </a:rPr>
              <a:t>mejoramiento </a:t>
            </a:r>
            <a:r>
              <a:rPr sz="4367" b="1" spc="160" dirty="0">
                <a:latin typeface="Trebuchet MS"/>
                <a:cs typeface="Trebuchet MS"/>
              </a:rPr>
              <a:t>de</a:t>
            </a:r>
            <a:r>
              <a:rPr sz="4367" b="1" spc="-300" dirty="0">
                <a:latin typeface="Trebuchet MS"/>
                <a:cs typeface="Trebuchet MS"/>
              </a:rPr>
              <a:t> </a:t>
            </a:r>
            <a:r>
              <a:rPr sz="4367" b="1" spc="217" dirty="0">
                <a:latin typeface="Trebuchet MS"/>
                <a:cs typeface="Trebuchet MS"/>
              </a:rPr>
              <a:t>los</a:t>
            </a:r>
            <a:r>
              <a:rPr sz="4367" b="1" spc="-300" dirty="0">
                <a:latin typeface="Trebuchet MS"/>
                <a:cs typeface="Trebuchet MS"/>
              </a:rPr>
              <a:t> </a:t>
            </a:r>
            <a:r>
              <a:rPr sz="4367" b="1" spc="247" dirty="0">
                <a:latin typeface="Trebuchet MS"/>
                <a:cs typeface="Trebuchet MS"/>
              </a:rPr>
              <a:t>espacios </a:t>
            </a:r>
            <a:r>
              <a:rPr sz="4367" b="1" spc="110" dirty="0">
                <a:latin typeface="Trebuchet MS"/>
                <a:cs typeface="Trebuchet MS"/>
              </a:rPr>
              <a:t>en</a:t>
            </a:r>
            <a:r>
              <a:rPr sz="4367" b="1" spc="-300" dirty="0">
                <a:latin typeface="Trebuchet MS"/>
                <a:cs typeface="Trebuchet MS"/>
              </a:rPr>
              <a:t> </a:t>
            </a:r>
            <a:r>
              <a:rPr sz="4367" b="1" spc="220" dirty="0">
                <a:latin typeface="Trebuchet MS"/>
                <a:cs typeface="Trebuchet MS"/>
              </a:rPr>
              <a:t>las</a:t>
            </a:r>
            <a:r>
              <a:rPr sz="4367" b="1" spc="-300" dirty="0">
                <a:latin typeface="Trebuchet MS"/>
                <a:cs typeface="Trebuchet MS"/>
              </a:rPr>
              <a:t> </a:t>
            </a:r>
            <a:r>
              <a:rPr sz="4367" b="1" spc="136" dirty="0">
                <a:latin typeface="Trebuchet MS"/>
                <a:cs typeface="Trebuchet MS"/>
              </a:rPr>
              <a:t>ferias</a:t>
            </a:r>
            <a:r>
              <a:rPr sz="4367" b="1" spc="-300" dirty="0">
                <a:latin typeface="Trebuchet MS"/>
                <a:cs typeface="Trebuchet MS"/>
              </a:rPr>
              <a:t> </a:t>
            </a:r>
            <a:r>
              <a:rPr sz="4367" b="1" spc="143" dirty="0">
                <a:latin typeface="Trebuchet MS"/>
                <a:cs typeface="Trebuchet MS"/>
              </a:rPr>
              <a:t>de </a:t>
            </a:r>
            <a:r>
              <a:rPr sz="4367" b="1" spc="50" dirty="0">
                <a:latin typeface="Trebuchet MS"/>
                <a:cs typeface="Trebuchet MS"/>
              </a:rPr>
              <a:t>la</a:t>
            </a:r>
            <a:r>
              <a:rPr sz="4367" b="1" spc="-303" dirty="0">
                <a:latin typeface="Trebuchet MS"/>
                <a:cs typeface="Trebuchet MS"/>
              </a:rPr>
              <a:t> </a:t>
            </a:r>
            <a:r>
              <a:rPr sz="4367" b="1" spc="103" dirty="0">
                <a:latin typeface="Trebuchet MS"/>
                <a:cs typeface="Trebuchet MS"/>
              </a:rPr>
              <a:t>parroquia </a:t>
            </a:r>
            <a:r>
              <a:rPr sz="4367" b="1" spc="50" dirty="0">
                <a:latin typeface="Trebuchet MS"/>
                <a:cs typeface="Trebuchet MS"/>
              </a:rPr>
              <a:t>Julio</a:t>
            </a:r>
            <a:r>
              <a:rPr sz="4367" b="1" spc="-300" dirty="0">
                <a:latin typeface="Trebuchet MS"/>
                <a:cs typeface="Trebuchet MS"/>
              </a:rPr>
              <a:t> </a:t>
            </a:r>
            <a:r>
              <a:rPr sz="4367" b="1" spc="187" dirty="0">
                <a:latin typeface="Trebuchet MS"/>
                <a:cs typeface="Trebuchet MS"/>
              </a:rPr>
              <a:t>Andrade</a:t>
            </a:r>
            <a:endParaRPr sz="4367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"/>
            <a:ext cx="12192000" cy="6858423"/>
            <a:chOff x="0" y="0"/>
            <a:chExt cx="18288000" cy="1028763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8247399"/>
              <a:ext cx="18288000" cy="2039620"/>
            </a:xfrm>
            <a:custGeom>
              <a:avLst/>
              <a:gdLst/>
              <a:ahLst/>
              <a:cxnLst/>
              <a:rect l="l" t="t" r="r" b="b"/>
              <a:pathLst>
                <a:path w="18288000" h="2039620">
                  <a:moveTo>
                    <a:pt x="18287999" y="2039611"/>
                  </a:moveTo>
                  <a:lnTo>
                    <a:pt x="0" y="2039611"/>
                  </a:lnTo>
                  <a:lnTo>
                    <a:pt x="0" y="0"/>
                  </a:lnTo>
                  <a:lnTo>
                    <a:pt x="18287999" y="0"/>
                  </a:lnTo>
                  <a:lnTo>
                    <a:pt x="18287999" y="2039611"/>
                  </a:lnTo>
                  <a:close/>
                </a:path>
              </a:pathLst>
            </a:custGeom>
            <a:solidFill>
              <a:srgbClr val="28679A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xfrm>
            <a:off x="2641804" y="5599979"/>
            <a:ext cx="6774603" cy="1087904"/>
          </a:xfrm>
          <a:prstGeom prst="rect">
            <a:avLst/>
          </a:prstGeom>
        </p:spPr>
        <p:txBody>
          <a:bodyPr vert="horz" wrap="square" lIns="0" tIns="10583" rIns="0" bIns="0" rtlCol="0" anchor="ctr">
            <a:spAutoFit/>
          </a:bodyPr>
          <a:lstStyle/>
          <a:p>
            <a:pPr marL="182042" algn="ctr">
              <a:lnSpc>
                <a:spcPts val="4157"/>
              </a:lnSpc>
              <a:spcBef>
                <a:spcPts val="83"/>
              </a:spcBef>
            </a:pPr>
            <a:r>
              <a:rPr sz="3567" dirty="0">
                <a:solidFill>
                  <a:srgbClr val="FEFFFA"/>
                </a:solidFill>
              </a:rPr>
              <a:t>CADA</a:t>
            </a:r>
            <a:r>
              <a:rPr sz="3567" spc="-107" dirty="0">
                <a:solidFill>
                  <a:srgbClr val="FEFFFA"/>
                </a:solidFill>
              </a:rPr>
              <a:t> </a:t>
            </a:r>
            <a:r>
              <a:rPr sz="3567" spc="-7" dirty="0">
                <a:solidFill>
                  <a:srgbClr val="FEFFFA"/>
                </a:solidFill>
              </a:rPr>
              <a:t>DOMINGO</a:t>
            </a:r>
            <a:endParaRPr sz="3567" dirty="0"/>
          </a:p>
          <a:p>
            <a:pPr algn="ctr">
              <a:lnSpc>
                <a:spcPts val="4157"/>
              </a:lnSpc>
              <a:tabLst>
                <a:tab pos="1698922" algn="l"/>
              </a:tabLst>
            </a:pPr>
            <a:r>
              <a:rPr sz="3567" spc="73" dirty="0">
                <a:solidFill>
                  <a:srgbClr val="FEFFFA"/>
                </a:solidFill>
              </a:rPr>
              <a:t>APROX.</a:t>
            </a:r>
            <a:r>
              <a:rPr sz="3567" dirty="0">
                <a:solidFill>
                  <a:srgbClr val="FEFFFA"/>
                </a:solidFill>
              </a:rPr>
              <a:t>	</a:t>
            </a:r>
            <a:r>
              <a:rPr sz="3567" spc="70" dirty="0">
                <a:solidFill>
                  <a:srgbClr val="FEFFFA"/>
                </a:solidFill>
              </a:rPr>
              <a:t>2</a:t>
            </a:r>
            <a:r>
              <a:rPr lang="es-MX" sz="3567" spc="70">
                <a:solidFill>
                  <a:srgbClr val="FEFFFA"/>
                </a:solidFill>
              </a:rPr>
              <a:t>8</a:t>
            </a:r>
            <a:r>
              <a:rPr sz="3567" spc="70">
                <a:solidFill>
                  <a:srgbClr val="FEFFFA"/>
                </a:solidFill>
              </a:rPr>
              <a:t>0</a:t>
            </a:r>
            <a:r>
              <a:rPr sz="3567" spc="-90">
                <a:solidFill>
                  <a:srgbClr val="FEFFFA"/>
                </a:solidFill>
              </a:rPr>
              <a:t> </a:t>
            </a:r>
            <a:r>
              <a:rPr sz="3567" spc="120" dirty="0">
                <a:solidFill>
                  <a:srgbClr val="FEFFFA"/>
                </a:solidFill>
              </a:rPr>
              <a:t>CABEZAS</a:t>
            </a:r>
            <a:r>
              <a:rPr sz="3567" spc="-87" dirty="0">
                <a:solidFill>
                  <a:srgbClr val="FEFFFA"/>
                </a:solidFill>
              </a:rPr>
              <a:t> </a:t>
            </a:r>
            <a:r>
              <a:rPr sz="3567" spc="113" dirty="0">
                <a:solidFill>
                  <a:srgbClr val="FEFFFA"/>
                </a:solidFill>
              </a:rPr>
              <a:t>DE</a:t>
            </a:r>
            <a:r>
              <a:rPr sz="3567" spc="-87" dirty="0">
                <a:solidFill>
                  <a:srgbClr val="FEFFFA"/>
                </a:solidFill>
              </a:rPr>
              <a:t> </a:t>
            </a:r>
            <a:r>
              <a:rPr sz="3567" spc="-7" dirty="0">
                <a:solidFill>
                  <a:srgbClr val="FEFFFA"/>
                </a:solidFill>
              </a:rPr>
              <a:t>GANADO</a:t>
            </a:r>
            <a:endParaRPr sz="3567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649850" y="985773"/>
            <a:ext cx="9542149" cy="5872236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377878" y="1677041"/>
            <a:ext cx="2201757" cy="1064683"/>
          </a:xfrm>
          <a:custGeom>
            <a:avLst/>
            <a:gdLst/>
            <a:ahLst/>
            <a:cxnLst/>
            <a:rect l="l" t="t" r="r" b="b"/>
            <a:pathLst>
              <a:path w="3302635" h="1597025">
                <a:moveTo>
                  <a:pt x="3075764" y="1596822"/>
                </a:moveTo>
                <a:lnTo>
                  <a:pt x="226297" y="1596822"/>
                </a:lnTo>
                <a:lnTo>
                  <a:pt x="180690" y="1592224"/>
                </a:lnTo>
                <a:lnTo>
                  <a:pt x="138212" y="1579038"/>
                </a:lnTo>
                <a:lnTo>
                  <a:pt x="99772" y="1558173"/>
                </a:lnTo>
                <a:lnTo>
                  <a:pt x="66280" y="1530540"/>
                </a:lnTo>
                <a:lnTo>
                  <a:pt x="38648" y="1497048"/>
                </a:lnTo>
                <a:lnTo>
                  <a:pt x="17783" y="1458608"/>
                </a:lnTo>
                <a:lnTo>
                  <a:pt x="4597" y="1416129"/>
                </a:lnTo>
                <a:lnTo>
                  <a:pt x="0" y="1370522"/>
                </a:lnTo>
                <a:lnTo>
                  <a:pt x="0" y="842803"/>
                </a:lnTo>
                <a:lnTo>
                  <a:pt x="9098" y="790511"/>
                </a:lnTo>
                <a:lnTo>
                  <a:pt x="34471" y="745513"/>
                </a:lnTo>
                <a:lnTo>
                  <a:pt x="73235" y="711367"/>
                </a:lnTo>
                <a:lnTo>
                  <a:pt x="171776" y="671895"/>
                </a:lnTo>
                <a:lnTo>
                  <a:pt x="210540" y="637748"/>
                </a:lnTo>
                <a:lnTo>
                  <a:pt x="235913" y="592750"/>
                </a:lnTo>
                <a:lnTo>
                  <a:pt x="245011" y="540460"/>
                </a:lnTo>
                <a:lnTo>
                  <a:pt x="245011" y="226297"/>
                </a:lnTo>
                <a:lnTo>
                  <a:pt x="249609" y="180690"/>
                </a:lnTo>
                <a:lnTo>
                  <a:pt x="262795" y="138212"/>
                </a:lnTo>
                <a:lnTo>
                  <a:pt x="283660" y="99772"/>
                </a:lnTo>
                <a:lnTo>
                  <a:pt x="311293" y="66280"/>
                </a:lnTo>
                <a:lnTo>
                  <a:pt x="344784" y="38647"/>
                </a:lnTo>
                <a:lnTo>
                  <a:pt x="383224" y="17783"/>
                </a:lnTo>
                <a:lnTo>
                  <a:pt x="425702" y="4597"/>
                </a:lnTo>
                <a:lnTo>
                  <a:pt x="471309" y="0"/>
                </a:lnTo>
                <a:lnTo>
                  <a:pt x="2830756" y="0"/>
                </a:lnTo>
                <a:lnTo>
                  <a:pt x="2876363" y="4597"/>
                </a:lnTo>
                <a:lnTo>
                  <a:pt x="2918842" y="17783"/>
                </a:lnTo>
                <a:lnTo>
                  <a:pt x="2957282" y="38647"/>
                </a:lnTo>
                <a:lnTo>
                  <a:pt x="2990774" y="66280"/>
                </a:lnTo>
                <a:lnTo>
                  <a:pt x="3018407" y="99772"/>
                </a:lnTo>
                <a:lnTo>
                  <a:pt x="3039272" y="138212"/>
                </a:lnTo>
                <a:lnTo>
                  <a:pt x="3052458" y="180690"/>
                </a:lnTo>
                <a:lnTo>
                  <a:pt x="3057056" y="226297"/>
                </a:lnTo>
                <a:lnTo>
                  <a:pt x="3057056" y="540460"/>
                </a:lnTo>
                <a:lnTo>
                  <a:pt x="3066154" y="592750"/>
                </a:lnTo>
                <a:lnTo>
                  <a:pt x="3091527" y="637748"/>
                </a:lnTo>
                <a:lnTo>
                  <a:pt x="3130288" y="671895"/>
                </a:lnTo>
                <a:lnTo>
                  <a:pt x="3228826" y="711367"/>
                </a:lnTo>
                <a:lnTo>
                  <a:pt x="3267591" y="745513"/>
                </a:lnTo>
                <a:lnTo>
                  <a:pt x="3292965" y="790511"/>
                </a:lnTo>
                <a:lnTo>
                  <a:pt x="3302063" y="842803"/>
                </a:lnTo>
                <a:lnTo>
                  <a:pt x="3302063" y="1370522"/>
                </a:lnTo>
                <a:lnTo>
                  <a:pt x="3297466" y="1416129"/>
                </a:lnTo>
                <a:lnTo>
                  <a:pt x="3284280" y="1458608"/>
                </a:lnTo>
                <a:lnTo>
                  <a:pt x="3263415" y="1497048"/>
                </a:lnTo>
                <a:lnTo>
                  <a:pt x="3235781" y="1530540"/>
                </a:lnTo>
                <a:lnTo>
                  <a:pt x="3202290" y="1558173"/>
                </a:lnTo>
                <a:lnTo>
                  <a:pt x="3163849" y="1579038"/>
                </a:lnTo>
                <a:lnTo>
                  <a:pt x="3121371" y="1592224"/>
                </a:lnTo>
                <a:lnTo>
                  <a:pt x="3075764" y="1596822"/>
                </a:lnTo>
                <a:close/>
              </a:path>
            </a:pathLst>
          </a:custGeom>
          <a:solidFill>
            <a:srgbClr val="D9D9ED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4" name="object 4"/>
          <p:cNvSpPr txBox="1"/>
          <p:nvPr/>
        </p:nvSpPr>
        <p:spPr>
          <a:xfrm>
            <a:off x="395231" y="1724009"/>
            <a:ext cx="2044700" cy="4635992"/>
          </a:xfrm>
          <a:prstGeom prst="rect">
            <a:avLst/>
          </a:prstGeom>
        </p:spPr>
        <p:txBody>
          <a:bodyPr vert="horz" wrap="square" lIns="0" tIns="14393" rIns="0" bIns="0" rtlCol="0">
            <a:spAutoFit/>
          </a:bodyPr>
          <a:lstStyle/>
          <a:p>
            <a:pPr marL="132510" marR="3387" indent="163415">
              <a:lnSpc>
                <a:spcPts val="3634"/>
              </a:lnSpc>
              <a:spcBef>
                <a:spcPts val="113"/>
              </a:spcBef>
            </a:pPr>
            <a:r>
              <a:rPr sz="2933" b="1" spc="110" dirty="0">
                <a:solidFill>
                  <a:srgbClr val="120F73"/>
                </a:solidFill>
                <a:latin typeface="Tahoma"/>
                <a:cs typeface="Tahoma"/>
              </a:rPr>
              <a:t>MONTO</a:t>
            </a:r>
            <a:endParaRPr lang="es-MX" sz="2933" b="1" spc="110" dirty="0">
              <a:solidFill>
                <a:srgbClr val="120F73"/>
              </a:solidFill>
              <a:latin typeface="Tahoma"/>
              <a:cs typeface="Tahoma"/>
            </a:endParaRPr>
          </a:p>
          <a:p>
            <a:pPr marL="132510" marR="3387" indent="163415">
              <a:lnSpc>
                <a:spcPts val="3634"/>
              </a:lnSpc>
              <a:spcBef>
                <a:spcPts val="113"/>
              </a:spcBef>
            </a:pPr>
            <a:r>
              <a:rPr lang="es-MX" sz="2667" b="1" spc="110" dirty="0">
                <a:solidFill>
                  <a:srgbClr val="120F73"/>
                </a:solidFill>
                <a:latin typeface="Tahoma"/>
                <a:cs typeface="Tahoma"/>
              </a:rPr>
              <a:t>11390.65</a:t>
            </a:r>
            <a:endParaRPr sz="2667" dirty="0">
              <a:latin typeface="Tahoma"/>
              <a:cs typeface="Tahoma"/>
            </a:endParaRPr>
          </a:p>
          <a:p>
            <a:pPr>
              <a:spcBef>
                <a:spcPts val="153"/>
              </a:spcBef>
            </a:pPr>
            <a:endParaRPr sz="2933" dirty="0">
              <a:latin typeface="Tahoma"/>
              <a:cs typeface="Tahoma"/>
            </a:endParaRPr>
          </a:p>
          <a:p>
            <a:pPr marL="8467" marR="128276" algn="ctr">
              <a:lnSpc>
                <a:spcPct val="118000"/>
              </a:lnSpc>
            </a:pPr>
            <a:r>
              <a:rPr sz="2233" spc="-50" dirty="0">
                <a:latin typeface="Trebuchet MS"/>
                <a:cs typeface="Trebuchet MS"/>
              </a:rPr>
              <a:t>GARANTIZAMOS </a:t>
            </a:r>
            <a:r>
              <a:rPr sz="2233" spc="-67" dirty="0">
                <a:latin typeface="Trebuchet MS"/>
                <a:cs typeface="Trebuchet MS"/>
              </a:rPr>
              <a:t>UN</a:t>
            </a:r>
            <a:r>
              <a:rPr sz="2233" spc="-100" dirty="0">
                <a:latin typeface="Trebuchet MS"/>
                <a:cs typeface="Trebuchet MS"/>
              </a:rPr>
              <a:t> </a:t>
            </a:r>
            <a:r>
              <a:rPr sz="2233" spc="-7" dirty="0">
                <a:latin typeface="Trebuchet MS"/>
                <a:cs typeface="Trebuchet MS"/>
              </a:rPr>
              <a:t>ESPACIO ORDENADO, </a:t>
            </a:r>
            <a:r>
              <a:rPr sz="2233" spc="-33" dirty="0">
                <a:latin typeface="Trebuchet MS"/>
                <a:cs typeface="Trebuchet MS"/>
              </a:rPr>
              <a:t>LIMPIO</a:t>
            </a:r>
            <a:r>
              <a:rPr sz="2233" spc="-136" dirty="0">
                <a:latin typeface="Trebuchet MS"/>
                <a:cs typeface="Trebuchet MS"/>
              </a:rPr>
              <a:t> </a:t>
            </a:r>
            <a:r>
              <a:rPr sz="2233" spc="-289" dirty="0">
                <a:latin typeface="Trebuchet MS"/>
                <a:cs typeface="Trebuchet MS"/>
              </a:rPr>
              <a:t>Y </a:t>
            </a:r>
            <a:r>
              <a:rPr sz="2233" spc="-57" dirty="0">
                <a:latin typeface="Trebuchet MS"/>
                <a:cs typeface="Trebuchet MS"/>
              </a:rPr>
              <a:t>FUNCIONAL</a:t>
            </a:r>
            <a:r>
              <a:rPr sz="2233" spc="-63" dirty="0">
                <a:latin typeface="Trebuchet MS"/>
                <a:cs typeface="Trebuchet MS"/>
              </a:rPr>
              <a:t> </a:t>
            </a:r>
            <a:r>
              <a:rPr sz="2233" spc="-17" dirty="0">
                <a:latin typeface="Trebuchet MS"/>
                <a:cs typeface="Trebuchet MS"/>
              </a:rPr>
              <a:t>AL </a:t>
            </a:r>
            <a:r>
              <a:rPr sz="2233" spc="-7" dirty="0">
                <a:latin typeface="Trebuchet MS"/>
                <a:cs typeface="Trebuchet MS"/>
              </a:rPr>
              <a:t>SERVICIO</a:t>
            </a:r>
            <a:r>
              <a:rPr sz="2233" spc="-143" dirty="0">
                <a:latin typeface="Trebuchet MS"/>
                <a:cs typeface="Trebuchet MS"/>
              </a:rPr>
              <a:t> </a:t>
            </a:r>
            <a:r>
              <a:rPr sz="2233" spc="-17" dirty="0">
                <a:latin typeface="Trebuchet MS"/>
                <a:cs typeface="Trebuchet MS"/>
              </a:rPr>
              <a:t>DE </a:t>
            </a:r>
            <a:r>
              <a:rPr sz="2233" spc="-7" dirty="0">
                <a:latin typeface="Trebuchet MS"/>
                <a:cs typeface="Trebuchet MS"/>
              </a:rPr>
              <a:t>NUESTROS GANADEROS</a:t>
            </a:r>
            <a:endParaRPr sz="2233" dirty="0">
              <a:latin typeface="Trebuchet MS"/>
              <a:cs typeface="Trebuchet MS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12192000" cy="1349587"/>
          </a:xfrm>
          <a:custGeom>
            <a:avLst/>
            <a:gdLst/>
            <a:ahLst/>
            <a:cxnLst/>
            <a:rect l="l" t="t" r="r" b="b"/>
            <a:pathLst>
              <a:path w="18288000" h="2024380">
                <a:moveTo>
                  <a:pt x="18287999" y="2023932"/>
                </a:moveTo>
                <a:lnTo>
                  <a:pt x="0" y="2023932"/>
                </a:lnTo>
                <a:lnTo>
                  <a:pt x="0" y="0"/>
                </a:lnTo>
                <a:lnTo>
                  <a:pt x="18287999" y="0"/>
                </a:lnTo>
                <a:lnTo>
                  <a:pt x="18287999" y="2023932"/>
                </a:lnTo>
                <a:close/>
              </a:path>
            </a:pathLst>
          </a:custGeom>
          <a:solidFill>
            <a:srgbClr val="28679A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553167" y="118926"/>
            <a:ext cx="6711950" cy="1077218"/>
          </a:xfrm>
          <a:prstGeom prst="rect">
            <a:avLst/>
          </a:prstGeom>
        </p:spPr>
        <p:txBody>
          <a:bodyPr vert="horz" wrap="square" lIns="0" tIns="50800" rIns="0" bIns="0" rtlCol="0" anchor="ctr">
            <a:spAutoFit/>
          </a:bodyPr>
          <a:lstStyle/>
          <a:p>
            <a:pPr marL="1585886" marR="3387" indent="-1577419">
              <a:lnSpc>
                <a:spcPts val="4034"/>
              </a:lnSpc>
              <a:spcBef>
                <a:spcPts val="400"/>
              </a:spcBef>
            </a:pPr>
            <a:r>
              <a:rPr sz="3567" spc="60" dirty="0">
                <a:solidFill>
                  <a:srgbClr val="FEFFFA"/>
                </a:solidFill>
              </a:rPr>
              <a:t>CUIDADOR</a:t>
            </a:r>
            <a:r>
              <a:rPr sz="3567" spc="-80" dirty="0">
                <a:solidFill>
                  <a:srgbClr val="FEFFFA"/>
                </a:solidFill>
              </a:rPr>
              <a:t> </a:t>
            </a:r>
            <a:r>
              <a:rPr sz="3567" dirty="0">
                <a:solidFill>
                  <a:srgbClr val="FEFFFA"/>
                </a:solidFill>
              </a:rPr>
              <a:t>Y</a:t>
            </a:r>
            <a:r>
              <a:rPr sz="3567" spc="-76" dirty="0">
                <a:solidFill>
                  <a:srgbClr val="FEFFFA"/>
                </a:solidFill>
              </a:rPr>
              <a:t> </a:t>
            </a:r>
            <a:r>
              <a:rPr sz="3567" spc="67" dirty="0">
                <a:solidFill>
                  <a:srgbClr val="FEFFFA"/>
                </a:solidFill>
              </a:rPr>
              <a:t>RECAUDACIÓN</a:t>
            </a:r>
            <a:r>
              <a:rPr sz="3567" spc="-76" dirty="0">
                <a:solidFill>
                  <a:srgbClr val="FEFFFA"/>
                </a:solidFill>
              </a:rPr>
              <a:t> </a:t>
            </a:r>
            <a:r>
              <a:rPr sz="3567" spc="113" dirty="0">
                <a:solidFill>
                  <a:srgbClr val="FEFFFA"/>
                </a:solidFill>
              </a:rPr>
              <a:t>DE</a:t>
            </a:r>
            <a:r>
              <a:rPr sz="3567" spc="-76" dirty="0">
                <a:solidFill>
                  <a:srgbClr val="FEFFFA"/>
                </a:solidFill>
              </a:rPr>
              <a:t> </a:t>
            </a:r>
            <a:r>
              <a:rPr sz="3567" spc="100" dirty="0">
                <a:solidFill>
                  <a:srgbClr val="FEFFFA"/>
                </a:solidFill>
              </a:rPr>
              <a:t>LA </a:t>
            </a:r>
            <a:r>
              <a:rPr sz="3567" spc="123" dirty="0">
                <a:solidFill>
                  <a:srgbClr val="FEFFFA"/>
                </a:solidFill>
              </a:rPr>
              <a:t>FERIA</a:t>
            </a:r>
            <a:r>
              <a:rPr sz="3567" spc="-83" dirty="0">
                <a:solidFill>
                  <a:srgbClr val="FEFFFA"/>
                </a:solidFill>
              </a:rPr>
              <a:t> </a:t>
            </a:r>
            <a:r>
              <a:rPr sz="3567" spc="-7" dirty="0">
                <a:solidFill>
                  <a:srgbClr val="FEFFFA"/>
                </a:solidFill>
              </a:rPr>
              <a:t>GANADERA</a:t>
            </a:r>
            <a:endParaRPr sz="3567"/>
          </a:p>
        </p:txBody>
      </p:sp>
      <p:grpSp>
        <p:nvGrpSpPr>
          <p:cNvPr id="7" name="object 7"/>
          <p:cNvGrpSpPr/>
          <p:nvPr/>
        </p:nvGrpSpPr>
        <p:grpSpPr>
          <a:xfrm>
            <a:off x="9329412" y="234060"/>
            <a:ext cx="2631017" cy="958003"/>
            <a:chOff x="13994117" y="351089"/>
            <a:chExt cx="3946525" cy="1437005"/>
          </a:xfrm>
        </p:grpSpPr>
        <p:pic>
          <p:nvPicPr>
            <p:cNvPr id="8" name="object 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578284" y="351089"/>
              <a:ext cx="1362074" cy="135254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3994117" y="1159695"/>
              <a:ext cx="2320290" cy="628015"/>
            </a:xfrm>
            <a:custGeom>
              <a:avLst/>
              <a:gdLst/>
              <a:ahLst/>
              <a:cxnLst/>
              <a:rect l="l" t="t" r="r" b="b"/>
              <a:pathLst>
                <a:path w="2320290" h="628014">
                  <a:moveTo>
                    <a:pt x="2163337" y="627820"/>
                  </a:moveTo>
                  <a:lnTo>
                    <a:pt x="156954" y="627820"/>
                  </a:lnTo>
                  <a:lnTo>
                    <a:pt x="107344" y="619819"/>
                  </a:lnTo>
                  <a:lnTo>
                    <a:pt x="64259" y="597537"/>
                  </a:lnTo>
                  <a:lnTo>
                    <a:pt x="30283" y="563561"/>
                  </a:lnTo>
                  <a:lnTo>
                    <a:pt x="8001" y="520475"/>
                  </a:lnTo>
                  <a:lnTo>
                    <a:pt x="0" y="470865"/>
                  </a:lnTo>
                  <a:lnTo>
                    <a:pt x="0" y="156955"/>
                  </a:lnTo>
                  <a:lnTo>
                    <a:pt x="8001" y="107345"/>
                  </a:lnTo>
                  <a:lnTo>
                    <a:pt x="30283" y="64259"/>
                  </a:lnTo>
                  <a:lnTo>
                    <a:pt x="64259" y="30283"/>
                  </a:lnTo>
                  <a:lnTo>
                    <a:pt x="107344" y="8001"/>
                  </a:lnTo>
                  <a:lnTo>
                    <a:pt x="156954" y="0"/>
                  </a:lnTo>
                  <a:lnTo>
                    <a:pt x="2163337" y="0"/>
                  </a:lnTo>
                  <a:lnTo>
                    <a:pt x="2212945" y="8001"/>
                  </a:lnTo>
                  <a:lnTo>
                    <a:pt x="2256030" y="30283"/>
                  </a:lnTo>
                  <a:lnTo>
                    <a:pt x="2290007" y="64259"/>
                  </a:lnTo>
                  <a:lnTo>
                    <a:pt x="2312290" y="107345"/>
                  </a:lnTo>
                  <a:lnTo>
                    <a:pt x="2320293" y="156955"/>
                  </a:lnTo>
                  <a:lnTo>
                    <a:pt x="2320293" y="470865"/>
                  </a:lnTo>
                  <a:lnTo>
                    <a:pt x="2312290" y="520475"/>
                  </a:lnTo>
                  <a:lnTo>
                    <a:pt x="2290007" y="563561"/>
                  </a:lnTo>
                  <a:lnTo>
                    <a:pt x="2256030" y="597537"/>
                  </a:lnTo>
                  <a:lnTo>
                    <a:pt x="2212945" y="619819"/>
                  </a:lnTo>
                  <a:lnTo>
                    <a:pt x="2163337" y="627820"/>
                  </a:lnTo>
                  <a:close/>
                </a:path>
              </a:pathLst>
            </a:custGeom>
            <a:solidFill>
              <a:srgbClr val="F0EC00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9422411" y="809097"/>
            <a:ext cx="1362709" cy="316326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2000" b="1" spc="73" dirty="0">
                <a:latin typeface="Calibri"/>
                <a:cs typeface="Calibri"/>
              </a:rPr>
              <a:t>EJECUTADO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1"/>
            <a:ext cx="3556000" cy="6857999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940800" y="1"/>
            <a:ext cx="3251199" cy="6857999"/>
          </a:xfrm>
          <a:prstGeom prst="rect">
            <a:avLst/>
          </a:prstGeom>
        </p:spPr>
      </p:pic>
      <p:pic>
        <p:nvPicPr>
          <p:cNvPr id="5" name="object 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556001" y="8776"/>
            <a:ext cx="5384799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3533" y="1752601"/>
            <a:ext cx="2652067" cy="945303"/>
          </a:xfrm>
          <a:custGeom>
            <a:avLst/>
            <a:gdLst/>
            <a:ahLst/>
            <a:cxnLst/>
            <a:rect l="l" t="t" r="r" b="b"/>
            <a:pathLst>
              <a:path w="2927350" h="1417954">
                <a:moveTo>
                  <a:pt x="2736643" y="1417483"/>
                </a:moveTo>
                <a:lnTo>
                  <a:pt x="190211" y="1417483"/>
                </a:lnTo>
                <a:lnTo>
                  <a:pt x="146597" y="1412459"/>
                </a:lnTo>
                <a:lnTo>
                  <a:pt x="106560" y="1398149"/>
                </a:lnTo>
                <a:lnTo>
                  <a:pt x="71243" y="1375694"/>
                </a:lnTo>
                <a:lnTo>
                  <a:pt x="41787" y="1346237"/>
                </a:lnTo>
                <a:lnTo>
                  <a:pt x="19333" y="1310919"/>
                </a:lnTo>
                <a:lnTo>
                  <a:pt x="5023" y="1270882"/>
                </a:lnTo>
                <a:lnTo>
                  <a:pt x="0" y="1227268"/>
                </a:lnTo>
                <a:lnTo>
                  <a:pt x="0" y="808511"/>
                </a:lnTo>
                <a:lnTo>
                  <a:pt x="6857" y="763192"/>
                </a:lnTo>
                <a:lnTo>
                  <a:pt x="26103" y="723161"/>
                </a:lnTo>
                <a:lnTo>
                  <a:pt x="55749" y="690601"/>
                </a:lnTo>
                <a:lnTo>
                  <a:pt x="93806" y="667698"/>
                </a:lnTo>
                <a:lnTo>
                  <a:pt x="182765" y="645573"/>
                </a:lnTo>
                <a:lnTo>
                  <a:pt x="220822" y="622669"/>
                </a:lnTo>
                <a:lnTo>
                  <a:pt x="250468" y="590110"/>
                </a:lnTo>
                <a:lnTo>
                  <a:pt x="269714" y="550079"/>
                </a:lnTo>
                <a:lnTo>
                  <a:pt x="276572" y="504760"/>
                </a:lnTo>
                <a:lnTo>
                  <a:pt x="276572" y="190210"/>
                </a:lnTo>
                <a:lnTo>
                  <a:pt x="281595" y="146596"/>
                </a:lnTo>
                <a:lnTo>
                  <a:pt x="295905" y="106560"/>
                </a:lnTo>
                <a:lnTo>
                  <a:pt x="318359" y="71243"/>
                </a:lnTo>
                <a:lnTo>
                  <a:pt x="347815" y="41787"/>
                </a:lnTo>
                <a:lnTo>
                  <a:pt x="383133" y="19333"/>
                </a:lnTo>
                <a:lnTo>
                  <a:pt x="423169" y="5023"/>
                </a:lnTo>
                <a:lnTo>
                  <a:pt x="466783" y="0"/>
                </a:lnTo>
                <a:lnTo>
                  <a:pt x="2460066" y="0"/>
                </a:lnTo>
                <a:lnTo>
                  <a:pt x="2503680" y="5023"/>
                </a:lnTo>
                <a:lnTo>
                  <a:pt x="2543717" y="19333"/>
                </a:lnTo>
                <a:lnTo>
                  <a:pt x="2579035" y="41787"/>
                </a:lnTo>
                <a:lnTo>
                  <a:pt x="2608492" y="71243"/>
                </a:lnTo>
                <a:lnTo>
                  <a:pt x="2630947" y="106560"/>
                </a:lnTo>
                <a:lnTo>
                  <a:pt x="2645257" y="146596"/>
                </a:lnTo>
                <a:lnTo>
                  <a:pt x="2650281" y="190210"/>
                </a:lnTo>
                <a:lnTo>
                  <a:pt x="2650281" y="504760"/>
                </a:lnTo>
                <a:lnTo>
                  <a:pt x="2657138" y="550079"/>
                </a:lnTo>
                <a:lnTo>
                  <a:pt x="2676384" y="590110"/>
                </a:lnTo>
                <a:lnTo>
                  <a:pt x="2706030" y="622669"/>
                </a:lnTo>
                <a:lnTo>
                  <a:pt x="2744086" y="645573"/>
                </a:lnTo>
                <a:lnTo>
                  <a:pt x="2833043" y="667698"/>
                </a:lnTo>
                <a:lnTo>
                  <a:pt x="2871100" y="690601"/>
                </a:lnTo>
                <a:lnTo>
                  <a:pt x="2900745" y="723161"/>
                </a:lnTo>
                <a:lnTo>
                  <a:pt x="2919991" y="763192"/>
                </a:lnTo>
                <a:lnTo>
                  <a:pt x="2926848" y="808511"/>
                </a:lnTo>
                <a:lnTo>
                  <a:pt x="2926848" y="1227268"/>
                </a:lnTo>
                <a:lnTo>
                  <a:pt x="2921825" y="1270882"/>
                </a:lnTo>
                <a:lnTo>
                  <a:pt x="2907516" y="1310919"/>
                </a:lnTo>
                <a:lnTo>
                  <a:pt x="2885064" y="1346237"/>
                </a:lnTo>
                <a:lnTo>
                  <a:pt x="2855609" y="1375694"/>
                </a:lnTo>
                <a:lnTo>
                  <a:pt x="2820292" y="1398149"/>
                </a:lnTo>
                <a:lnTo>
                  <a:pt x="2780257" y="1412459"/>
                </a:lnTo>
                <a:lnTo>
                  <a:pt x="2736643" y="1417483"/>
                </a:lnTo>
                <a:close/>
              </a:path>
            </a:pathLst>
          </a:custGeom>
          <a:solidFill>
            <a:srgbClr val="D9D9ED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" name="object 3"/>
          <p:cNvSpPr txBox="1"/>
          <p:nvPr/>
        </p:nvSpPr>
        <p:spPr>
          <a:xfrm>
            <a:off x="243533" y="1752600"/>
            <a:ext cx="3464867" cy="4144875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362815" marR="916562" indent="184159">
              <a:lnSpc>
                <a:spcPct val="114999"/>
              </a:lnSpc>
              <a:spcBef>
                <a:spcPts val="67"/>
              </a:spcBef>
            </a:pPr>
            <a:r>
              <a:rPr sz="2500" b="1" spc="73" dirty="0">
                <a:solidFill>
                  <a:srgbClr val="120F73"/>
                </a:solidFill>
                <a:latin typeface="Tahoma"/>
                <a:cs typeface="Tahoma"/>
              </a:rPr>
              <a:t>MONTO</a:t>
            </a:r>
            <a:endParaRPr lang="es-MX" sz="2500" b="1" spc="73" dirty="0">
              <a:solidFill>
                <a:srgbClr val="120F73"/>
              </a:solidFill>
              <a:latin typeface="Tahoma"/>
              <a:cs typeface="Tahoma"/>
            </a:endParaRPr>
          </a:p>
          <a:p>
            <a:pPr marL="362815" marR="916562" indent="184159">
              <a:lnSpc>
                <a:spcPct val="114999"/>
              </a:lnSpc>
              <a:spcBef>
                <a:spcPts val="67"/>
              </a:spcBef>
            </a:pPr>
            <a:r>
              <a:rPr lang="es-MX" sz="2500" b="1" spc="73" dirty="0">
                <a:solidFill>
                  <a:srgbClr val="120F73"/>
                </a:solidFill>
                <a:latin typeface="Tahoma"/>
                <a:cs typeface="Tahoma"/>
              </a:rPr>
              <a:t>77 081.44</a:t>
            </a:r>
            <a:endParaRPr sz="2500" dirty="0">
              <a:latin typeface="Tahoma"/>
              <a:cs typeface="Tahoma"/>
            </a:endParaRPr>
          </a:p>
          <a:p>
            <a:pPr marL="8044" marR="3387" algn="ctr">
              <a:lnSpc>
                <a:spcPct val="116199"/>
              </a:lnSpc>
            </a:pPr>
            <a:endParaRPr lang="es-MX" sz="3067" spc="-33" dirty="0">
              <a:latin typeface="Trebuchet MS"/>
              <a:cs typeface="Trebuchet MS"/>
            </a:endParaRPr>
          </a:p>
          <a:p>
            <a:pPr marL="8044" marR="3387" algn="ctr">
              <a:lnSpc>
                <a:spcPct val="116199"/>
              </a:lnSpc>
            </a:pPr>
            <a:r>
              <a:rPr sz="3067" spc="-33" dirty="0">
                <a:latin typeface="Trebuchet MS"/>
                <a:cs typeface="Trebuchet MS"/>
              </a:rPr>
              <a:t>ASEGURAMOS</a:t>
            </a:r>
            <a:r>
              <a:rPr sz="3067" spc="-190" dirty="0">
                <a:latin typeface="Trebuchet MS"/>
                <a:cs typeface="Trebuchet MS"/>
              </a:rPr>
              <a:t> </a:t>
            </a:r>
            <a:r>
              <a:rPr sz="3067" spc="-17" dirty="0">
                <a:latin typeface="Trebuchet MS"/>
                <a:cs typeface="Trebuchet MS"/>
              </a:rPr>
              <a:t>SU </a:t>
            </a:r>
            <a:r>
              <a:rPr sz="3067" spc="-7" dirty="0">
                <a:latin typeface="Trebuchet MS"/>
                <a:cs typeface="Trebuchet MS"/>
              </a:rPr>
              <a:t>ADECUADO </a:t>
            </a:r>
            <a:r>
              <a:rPr sz="3067" spc="-90" dirty="0">
                <a:latin typeface="Trebuchet MS"/>
                <a:cs typeface="Trebuchet MS"/>
              </a:rPr>
              <a:t>FUNCIONAMIENTO </a:t>
            </a:r>
            <a:r>
              <a:rPr sz="3067" spc="-370" dirty="0">
                <a:latin typeface="Trebuchet MS"/>
                <a:cs typeface="Trebuchet MS"/>
              </a:rPr>
              <a:t>Y</a:t>
            </a:r>
            <a:r>
              <a:rPr sz="3067" spc="20" dirty="0">
                <a:latin typeface="Trebuchet MS"/>
                <a:cs typeface="Trebuchet MS"/>
              </a:rPr>
              <a:t> </a:t>
            </a:r>
            <a:r>
              <a:rPr sz="3067" spc="-7" dirty="0">
                <a:latin typeface="Trebuchet MS"/>
                <a:cs typeface="Trebuchet MS"/>
              </a:rPr>
              <a:t>SERVICIO </a:t>
            </a:r>
            <a:r>
              <a:rPr sz="3067" spc="-60" dirty="0">
                <a:latin typeface="Trebuchet MS"/>
                <a:cs typeface="Trebuchet MS"/>
              </a:rPr>
              <a:t>CONTINUO</a:t>
            </a:r>
            <a:r>
              <a:rPr sz="3067" spc="-83" dirty="0">
                <a:latin typeface="Trebuchet MS"/>
                <a:cs typeface="Trebuchet MS"/>
              </a:rPr>
              <a:t> </a:t>
            </a:r>
            <a:r>
              <a:rPr sz="3067" dirty="0">
                <a:latin typeface="Trebuchet MS"/>
                <a:cs typeface="Trebuchet MS"/>
              </a:rPr>
              <a:t>A</a:t>
            </a:r>
            <a:r>
              <a:rPr sz="3067" spc="-80" dirty="0">
                <a:latin typeface="Trebuchet MS"/>
                <a:cs typeface="Trebuchet MS"/>
              </a:rPr>
              <a:t> </a:t>
            </a:r>
            <a:r>
              <a:rPr sz="3067" spc="-220" dirty="0">
                <a:latin typeface="Trebuchet MS"/>
                <a:cs typeface="Trebuchet MS"/>
              </a:rPr>
              <a:t>LA </a:t>
            </a:r>
            <a:r>
              <a:rPr sz="3067" spc="-17" dirty="0">
                <a:latin typeface="Trebuchet MS"/>
                <a:cs typeface="Trebuchet MS"/>
              </a:rPr>
              <a:t>CIUDADANÍA.</a:t>
            </a:r>
            <a:endParaRPr sz="3067" dirty="0">
              <a:latin typeface="Trebuchet MS"/>
              <a:cs typeface="Trebuchet M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12192000" cy="1349587"/>
          </a:xfrm>
          <a:custGeom>
            <a:avLst/>
            <a:gdLst/>
            <a:ahLst/>
            <a:cxnLst/>
            <a:rect l="l" t="t" r="r" b="b"/>
            <a:pathLst>
              <a:path w="18288000" h="2024380">
                <a:moveTo>
                  <a:pt x="18287999" y="2023932"/>
                </a:moveTo>
                <a:lnTo>
                  <a:pt x="0" y="2023932"/>
                </a:lnTo>
                <a:lnTo>
                  <a:pt x="0" y="0"/>
                </a:lnTo>
                <a:lnTo>
                  <a:pt x="18287999" y="0"/>
                </a:lnTo>
                <a:lnTo>
                  <a:pt x="18287999" y="2023932"/>
                </a:lnTo>
                <a:close/>
              </a:path>
            </a:pathLst>
          </a:custGeom>
          <a:solidFill>
            <a:srgbClr val="28679A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7" name="object 7" descr="$PPTXTitle"/>
          <p:cNvSpPr txBox="1">
            <a:spLocks noGrp="1"/>
          </p:cNvSpPr>
          <p:nvPr>
            <p:ph type="title"/>
          </p:nvPr>
        </p:nvSpPr>
        <p:spPr>
          <a:xfrm>
            <a:off x="1015492" y="282970"/>
            <a:ext cx="6675967" cy="701901"/>
          </a:xfrm>
          <a:prstGeom prst="rect">
            <a:avLst/>
          </a:prstGeom>
        </p:spPr>
        <p:txBody>
          <a:bodyPr vert="horz" wrap="square" lIns="0" tIns="9313" rIns="0" bIns="0" rtlCol="0" anchor="ctr">
            <a:spAutoFit/>
          </a:bodyPr>
          <a:lstStyle/>
          <a:p>
            <a:pPr marL="8467">
              <a:lnSpc>
                <a:spcPct val="100000"/>
              </a:lnSpc>
              <a:spcBef>
                <a:spcPts val="73"/>
              </a:spcBef>
            </a:pPr>
            <a:r>
              <a:rPr sz="4500" spc="169" dirty="0">
                <a:solidFill>
                  <a:srgbClr val="FEFFFA"/>
                </a:solidFill>
              </a:rPr>
              <a:t>CENTRO</a:t>
            </a:r>
            <a:r>
              <a:rPr sz="4500" spc="-107" dirty="0">
                <a:solidFill>
                  <a:srgbClr val="FEFFFA"/>
                </a:solidFill>
              </a:rPr>
              <a:t> </a:t>
            </a:r>
            <a:r>
              <a:rPr sz="4500" spc="143" dirty="0">
                <a:solidFill>
                  <a:srgbClr val="FEFFFA"/>
                </a:solidFill>
              </a:rPr>
              <a:t>DE</a:t>
            </a:r>
            <a:r>
              <a:rPr sz="4500" spc="-107" dirty="0">
                <a:solidFill>
                  <a:srgbClr val="FEFFFA"/>
                </a:solidFill>
              </a:rPr>
              <a:t> </a:t>
            </a:r>
            <a:r>
              <a:rPr sz="4500" spc="33" dirty="0">
                <a:solidFill>
                  <a:srgbClr val="FEFFFA"/>
                </a:solidFill>
              </a:rPr>
              <a:t>FAENAMIENTO</a:t>
            </a:r>
            <a:endParaRPr sz="4500"/>
          </a:p>
        </p:txBody>
      </p:sp>
      <p:grpSp>
        <p:nvGrpSpPr>
          <p:cNvPr id="8" name="object 8"/>
          <p:cNvGrpSpPr/>
          <p:nvPr/>
        </p:nvGrpSpPr>
        <p:grpSpPr>
          <a:xfrm>
            <a:off x="9359007" y="178582"/>
            <a:ext cx="2659803" cy="1016000"/>
            <a:chOff x="14038510" y="267873"/>
            <a:chExt cx="3989704" cy="152400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494648" y="267873"/>
              <a:ext cx="1533524" cy="152399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4038510" y="944017"/>
              <a:ext cx="2323465" cy="628650"/>
            </a:xfrm>
            <a:custGeom>
              <a:avLst/>
              <a:gdLst/>
              <a:ahLst/>
              <a:cxnLst/>
              <a:rect l="l" t="t" r="r" b="b"/>
              <a:pathLst>
                <a:path w="2323465" h="628650">
                  <a:moveTo>
                    <a:pt x="2166193" y="628649"/>
                  </a:moveTo>
                  <a:lnTo>
                    <a:pt x="157162" y="628649"/>
                  </a:lnTo>
                  <a:lnTo>
                    <a:pt x="107486" y="620637"/>
                  </a:lnTo>
                  <a:lnTo>
                    <a:pt x="64344" y="598326"/>
                  </a:lnTo>
                  <a:lnTo>
                    <a:pt x="30323" y="564305"/>
                  </a:lnTo>
                  <a:lnTo>
                    <a:pt x="8012" y="521162"/>
                  </a:lnTo>
                  <a:lnTo>
                    <a:pt x="0" y="471487"/>
                  </a:lnTo>
                  <a:lnTo>
                    <a:pt x="0" y="157162"/>
                  </a:lnTo>
                  <a:lnTo>
                    <a:pt x="8012" y="107486"/>
                  </a:lnTo>
                  <a:lnTo>
                    <a:pt x="30323" y="64344"/>
                  </a:lnTo>
                  <a:lnTo>
                    <a:pt x="64344" y="30323"/>
                  </a:lnTo>
                  <a:lnTo>
                    <a:pt x="107486" y="8012"/>
                  </a:lnTo>
                  <a:lnTo>
                    <a:pt x="157162" y="0"/>
                  </a:lnTo>
                  <a:lnTo>
                    <a:pt x="2166193" y="0"/>
                  </a:lnTo>
                  <a:lnTo>
                    <a:pt x="2215866" y="8012"/>
                  </a:lnTo>
                  <a:lnTo>
                    <a:pt x="2259008" y="30323"/>
                  </a:lnTo>
                  <a:lnTo>
                    <a:pt x="2293030" y="64344"/>
                  </a:lnTo>
                  <a:lnTo>
                    <a:pt x="2315343" y="107486"/>
                  </a:lnTo>
                  <a:lnTo>
                    <a:pt x="2323356" y="157162"/>
                  </a:lnTo>
                  <a:lnTo>
                    <a:pt x="2323356" y="471487"/>
                  </a:lnTo>
                  <a:lnTo>
                    <a:pt x="2315343" y="521162"/>
                  </a:lnTo>
                  <a:lnTo>
                    <a:pt x="2293030" y="564305"/>
                  </a:lnTo>
                  <a:lnTo>
                    <a:pt x="2259008" y="598326"/>
                  </a:lnTo>
                  <a:lnTo>
                    <a:pt x="2215866" y="620637"/>
                  </a:lnTo>
                  <a:lnTo>
                    <a:pt x="2166193" y="628649"/>
                  </a:lnTo>
                  <a:close/>
                </a:path>
              </a:pathLst>
            </a:custGeom>
            <a:solidFill>
              <a:srgbClr val="F0EC00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9452139" y="665392"/>
            <a:ext cx="1362709" cy="316326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2000" b="1" spc="73" dirty="0">
                <a:latin typeface="Calibri"/>
                <a:cs typeface="Calibri"/>
              </a:rPr>
              <a:t>EJECUTADO</a:t>
            </a:r>
            <a:endParaRPr sz="2000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"/>
            <a:ext cx="3879860" cy="6857999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740242" y="1"/>
            <a:ext cx="3451758" cy="6857999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0" y="0"/>
            <a:ext cx="12192000" cy="6858000"/>
            <a:chOff x="0" y="0"/>
            <a:chExt cx="18288000" cy="1028700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28618" y="0"/>
              <a:ext cx="6476999" cy="10286999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8538056"/>
              <a:ext cx="18288000" cy="1749425"/>
            </a:xfrm>
            <a:custGeom>
              <a:avLst/>
              <a:gdLst/>
              <a:ahLst/>
              <a:cxnLst/>
              <a:rect l="l" t="t" r="r" b="b"/>
              <a:pathLst>
                <a:path w="18288000" h="1749425">
                  <a:moveTo>
                    <a:pt x="18287999" y="1748939"/>
                  </a:moveTo>
                  <a:lnTo>
                    <a:pt x="0" y="1748939"/>
                  </a:lnTo>
                  <a:lnTo>
                    <a:pt x="0" y="0"/>
                  </a:lnTo>
                  <a:lnTo>
                    <a:pt x="18287999" y="0"/>
                  </a:lnTo>
                  <a:lnTo>
                    <a:pt x="18287999" y="1748939"/>
                  </a:lnTo>
                  <a:close/>
                </a:path>
              </a:pathLst>
            </a:custGeom>
            <a:solidFill>
              <a:srgbClr val="28679A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7" name="object 7" descr="$PPTXTitle"/>
          <p:cNvSpPr txBox="1">
            <a:spLocks noGrp="1"/>
          </p:cNvSpPr>
          <p:nvPr>
            <p:ph type="title"/>
          </p:nvPr>
        </p:nvSpPr>
        <p:spPr>
          <a:xfrm>
            <a:off x="321041" y="5847602"/>
            <a:ext cx="11200977" cy="626668"/>
          </a:xfrm>
          <a:prstGeom prst="rect">
            <a:avLst/>
          </a:prstGeom>
        </p:spPr>
        <p:txBody>
          <a:bodyPr vert="horz" wrap="square" lIns="0" tIns="11007" rIns="0" bIns="0" rtlCol="0" anchor="ctr">
            <a:spAutoFit/>
          </a:bodyPr>
          <a:lstStyle/>
          <a:p>
            <a:pPr marL="8467">
              <a:lnSpc>
                <a:spcPct val="100000"/>
              </a:lnSpc>
              <a:spcBef>
                <a:spcPts val="87"/>
              </a:spcBef>
            </a:pPr>
            <a:r>
              <a:rPr sz="4000" spc="167" dirty="0">
                <a:solidFill>
                  <a:srgbClr val="FEFFFA"/>
                </a:solidFill>
              </a:rPr>
              <a:t>PERSONAL</a:t>
            </a:r>
            <a:r>
              <a:rPr sz="4000" spc="-93" dirty="0">
                <a:solidFill>
                  <a:srgbClr val="FEFFFA"/>
                </a:solidFill>
              </a:rPr>
              <a:t> </a:t>
            </a:r>
            <a:r>
              <a:rPr sz="4000" spc="93" dirty="0">
                <a:solidFill>
                  <a:srgbClr val="FEFFFA"/>
                </a:solidFill>
              </a:rPr>
              <a:t>OPERATIVO</a:t>
            </a:r>
            <a:r>
              <a:rPr sz="4000" spc="-90" dirty="0">
                <a:solidFill>
                  <a:srgbClr val="FEFFFA"/>
                </a:solidFill>
              </a:rPr>
              <a:t> </a:t>
            </a:r>
            <a:r>
              <a:rPr sz="4000" spc="157" dirty="0">
                <a:solidFill>
                  <a:srgbClr val="FEFFFA"/>
                </a:solidFill>
              </a:rPr>
              <a:t>CENTRO</a:t>
            </a:r>
            <a:r>
              <a:rPr sz="4000" spc="-90" dirty="0">
                <a:solidFill>
                  <a:srgbClr val="FEFFFA"/>
                </a:solidFill>
              </a:rPr>
              <a:t> </a:t>
            </a:r>
            <a:r>
              <a:rPr sz="4000" spc="136" dirty="0">
                <a:solidFill>
                  <a:srgbClr val="FEFFFA"/>
                </a:solidFill>
              </a:rPr>
              <a:t>DE</a:t>
            </a:r>
            <a:r>
              <a:rPr sz="4000" spc="-93" dirty="0">
                <a:solidFill>
                  <a:srgbClr val="FEFFFA"/>
                </a:solidFill>
              </a:rPr>
              <a:t> </a:t>
            </a:r>
            <a:r>
              <a:rPr sz="4000" spc="37" dirty="0">
                <a:solidFill>
                  <a:srgbClr val="FEFFFA"/>
                </a:solidFill>
              </a:rPr>
              <a:t>FAENAMIENTO</a:t>
            </a:r>
            <a:endParaRPr sz="40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152400" y="5366043"/>
            <a:ext cx="12192000" cy="1499023"/>
          </a:xfrm>
          <a:custGeom>
            <a:avLst/>
            <a:gdLst/>
            <a:ahLst/>
            <a:cxnLst/>
            <a:rect l="l" t="t" r="r" b="b"/>
            <a:pathLst>
              <a:path w="18288000" h="2248534">
                <a:moveTo>
                  <a:pt x="18288000" y="2248314"/>
                </a:moveTo>
                <a:lnTo>
                  <a:pt x="0" y="2248314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2248314"/>
                </a:lnTo>
                <a:close/>
              </a:path>
            </a:pathLst>
          </a:custGeom>
          <a:solidFill>
            <a:srgbClr val="28679A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577751" y="5461570"/>
            <a:ext cx="11036723" cy="563402"/>
          </a:xfrm>
          <a:prstGeom prst="rect">
            <a:avLst/>
          </a:prstGeom>
        </p:spPr>
        <p:txBody>
          <a:bodyPr vert="horz" wrap="square" lIns="0" tIns="49953" rIns="0" bIns="0" rtlCol="0" anchor="ctr">
            <a:spAutoFit/>
          </a:bodyPr>
          <a:lstStyle/>
          <a:p>
            <a:pPr marL="8467" marR="3387" indent="91868">
              <a:lnSpc>
                <a:spcPts val="3994"/>
              </a:lnSpc>
              <a:spcBef>
                <a:spcPts val="393"/>
              </a:spcBef>
            </a:pPr>
            <a:r>
              <a:rPr sz="3534" spc="117" dirty="0">
                <a:solidFill>
                  <a:srgbClr val="FEFFFA"/>
                </a:solidFill>
              </a:rPr>
              <a:t>PERMISOS</a:t>
            </a:r>
            <a:r>
              <a:rPr sz="3534" spc="-80" dirty="0">
                <a:solidFill>
                  <a:srgbClr val="FEFFFA"/>
                </a:solidFill>
              </a:rPr>
              <a:t> </a:t>
            </a:r>
            <a:r>
              <a:rPr sz="3534" spc="70" dirty="0">
                <a:solidFill>
                  <a:srgbClr val="FEFFFA"/>
                </a:solidFill>
              </a:rPr>
              <a:t>AMBIENTALES</a:t>
            </a:r>
            <a:r>
              <a:rPr lang="es-MX" sz="3534" spc="70" dirty="0">
                <a:solidFill>
                  <a:srgbClr val="FEFFFA"/>
                </a:solidFill>
              </a:rPr>
              <a:t> (Análisis Agua)</a:t>
            </a:r>
            <a:endParaRPr sz="3534" dirty="0"/>
          </a:p>
        </p:txBody>
      </p:sp>
      <p:sp>
        <p:nvSpPr>
          <p:cNvPr id="7" name="object 8"/>
          <p:cNvSpPr/>
          <p:nvPr/>
        </p:nvSpPr>
        <p:spPr>
          <a:xfrm>
            <a:off x="508000" y="619608"/>
            <a:ext cx="2008293" cy="1035473"/>
          </a:xfrm>
          <a:custGeom>
            <a:avLst/>
            <a:gdLst/>
            <a:ahLst/>
            <a:cxnLst/>
            <a:rect l="l" t="t" r="r" b="b"/>
            <a:pathLst>
              <a:path w="3012440" h="1553210">
                <a:moveTo>
                  <a:pt x="2790526" y="1552609"/>
                </a:moveTo>
                <a:lnTo>
                  <a:pt x="221614" y="1552609"/>
                </a:lnTo>
                <a:lnTo>
                  <a:pt x="176951" y="1548107"/>
                </a:lnTo>
                <a:lnTo>
                  <a:pt x="135352" y="1535194"/>
                </a:lnTo>
                <a:lnTo>
                  <a:pt x="97707" y="1514761"/>
                </a:lnTo>
                <a:lnTo>
                  <a:pt x="64909" y="1487701"/>
                </a:lnTo>
                <a:lnTo>
                  <a:pt x="37848" y="1454903"/>
                </a:lnTo>
                <a:lnTo>
                  <a:pt x="17415" y="1417259"/>
                </a:lnTo>
                <a:lnTo>
                  <a:pt x="4502" y="1375661"/>
                </a:lnTo>
                <a:lnTo>
                  <a:pt x="0" y="1330999"/>
                </a:lnTo>
                <a:lnTo>
                  <a:pt x="0" y="221614"/>
                </a:lnTo>
                <a:lnTo>
                  <a:pt x="4502" y="176951"/>
                </a:lnTo>
                <a:lnTo>
                  <a:pt x="17415" y="135352"/>
                </a:lnTo>
                <a:lnTo>
                  <a:pt x="37848" y="97707"/>
                </a:lnTo>
                <a:lnTo>
                  <a:pt x="64909" y="64909"/>
                </a:lnTo>
                <a:lnTo>
                  <a:pt x="97707" y="37848"/>
                </a:lnTo>
                <a:lnTo>
                  <a:pt x="135352" y="17415"/>
                </a:lnTo>
                <a:lnTo>
                  <a:pt x="176951" y="4502"/>
                </a:lnTo>
                <a:lnTo>
                  <a:pt x="221614" y="0"/>
                </a:lnTo>
                <a:lnTo>
                  <a:pt x="2790526" y="0"/>
                </a:lnTo>
                <a:lnTo>
                  <a:pt x="2835188" y="4502"/>
                </a:lnTo>
                <a:lnTo>
                  <a:pt x="2876786" y="17415"/>
                </a:lnTo>
                <a:lnTo>
                  <a:pt x="2914430" y="37848"/>
                </a:lnTo>
                <a:lnTo>
                  <a:pt x="2947228" y="64909"/>
                </a:lnTo>
                <a:lnTo>
                  <a:pt x="2974288" y="97707"/>
                </a:lnTo>
                <a:lnTo>
                  <a:pt x="2994721" y="135352"/>
                </a:lnTo>
                <a:lnTo>
                  <a:pt x="3007634" y="176951"/>
                </a:lnTo>
                <a:lnTo>
                  <a:pt x="3012136" y="221614"/>
                </a:lnTo>
                <a:lnTo>
                  <a:pt x="3012136" y="1330999"/>
                </a:lnTo>
                <a:lnTo>
                  <a:pt x="3007634" y="1375661"/>
                </a:lnTo>
                <a:lnTo>
                  <a:pt x="2994721" y="1417259"/>
                </a:lnTo>
                <a:lnTo>
                  <a:pt x="2974288" y="1454903"/>
                </a:lnTo>
                <a:lnTo>
                  <a:pt x="2947228" y="1487701"/>
                </a:lnTo>
                <a:lnTo>
                  <a:pt x="2914430" y="1514761"/>
                </a:lnTo>
                <a:lnTo>
                  <a:pt x="2876786" y="1535194"/>
                </a:lnTo>
                <a:lnTo>
                  <a:pt x="2835188" y="1548107"/>
                </a:lnTo>
                <a:lnTo>
                  <a:pt x="2790526" y="1552609"/>
                </a:lnTo>
                <a:close/>
              </a:path>
            </a:pathLst>
          </a:custGeom>
          <a:solidFill>
            <a:srgbClr val="D9D9ED"/>
          </a:solidFill>
        </p:spPr>
        <p:txBody>
          <a:bodyPr wrap="square" lIns="0" tIns="0" rIns="0" bIns="0" rtlCol="0"/>
          <a:lstStyle/>
          <a:p>
            <a:pPr algn="ctr"/>
            <a:r>
              <a:rPr lang="es-MX" sz="2667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MONTO</a:t>
            </a:r>
          </a:p>
          <a:p>
            <a:pPr algn="ctr"/>
            <a:r>
              <a:rPr lang="es-MX" sz="2667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1308.00</a:t>
            </a:r>
            <a:endParaRPr sz="2667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18899" y="4495312"/>
            <a:ext cx="673100" cy="2363047"/>
          </a:xfrm>
          <a:custGeom>
            <a:avLst/>
            <a:gdLst/>
            <a:ahLst/>
            <a:cxnLst/>
            <a:rect l="l" t="t" r="r" b="b"/>
            <a:pathLst>
              <a:path w="1009650" h="3544570">
                <a:moveTo>
                  <a:pt x="1009649" y="3544031"/>
                </a:moveTo>
                <a:lnTo>
                  <a:pt x="0" y="3544031"/>
                </a:lnTo>
                <a:lnTo>
                  <a:pt x="0" y="0"/>
                </a:lnTo>
                <a:lnTo>
                  <a:pt x="1009649" y="0"/>
                </a:lnTo>
                <a:lnTo>
                  <a:pt x="1009649" y="3544031"/>
                </a:lnTo>
                <a:close/>
              </a:path>
            </a:pathLst>
          </a:custGeom>
          <a:solidFill>
            <a:srgbClr val="379117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" name="object 3"/>
          <p:cNvSpPr/>
          <p:nvPr/>
        </p:nvSpPr>
        <p:spPr>
          <a:xfrm>
            <a:off x="11518899" y="0"/>
            <a:ext cx="673100" cy="2550160"/>
          </a:xfrm>
          <a:custGeom>
            <a:avLst/>
            <a:gdLst/>
            <a:ahLst/>
            <a:cxnLst/>
            <a:rect l="l" t="t" r="r" b="b"/>
            <a:pathLst>
              <a:path w="1009650" h="3825240">
                <a:moveTo>
                  <a:pt x="1009649" y="3825178"/>
                </a:moveTo>
                <a:lnTo>
                  <a:pt x="0" y="3825178"/>
                </a:lnTo>
                <a:lnTo>
                  <a:pt x="0" y="0"/>
                </a:lnTo>
                <a:lnTo>
                  <a:pt x="1009649" y="0"/>
                </a:lnTo>
                <a:lnTo>
                  <a:pt x="1009649" y="3825178"/>
                </a:lnTo>
                <a:close/>
              </a:path>
            </a:pathLst>
          </a:custGeom>
          <a:solidFill>
            <a:srgbClr val="FFC20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736177" cy="6858000"/>
          </a:xfrm>
          <a:custGeom>
            <a:avLst/>
            <a:gdLst/>
            <a:ahLst/>
            <a:cxnLst/>
            <a:rect l="l" t="t" r="r" b="b"/>
            <a:pathLst>
              <a:path w="1104265" h="10287000">
                <a:moveTo>
                  <a:pt x="618152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618152" y="0"/>
                </a:lnTo>
                <a:lnTo>
                  <a:pt x="666165" y="2377"/>
                </a:lnTo>
                <a:lnTo>
                  <a:pt x="713365" y="9420"/>
                </a:lnTo>
                <a:lnTo>
                  <a:pt x="759433" y="20997"/>
                </a:lnTo>
                <a:lnTo>
                  <a:pt x="804051" y="36977"/>
                </a:lnTo>
                <a:lnTo>
                  <a:pt x="846900" y="57227"/>
                </a:lnTo>
                <a:lnTo>
                  <a:pt x="887661" y="81615"/>
                </a:lnTo>
                <a:lnTo>
                  <a:pt x="926016" y="110010"/>
                </a:lnTo>
                <a:lnTo>
                  <a:pt x="961647" y="142280"/>
                </a:lnTo>
                <a:lnTo>
                  <a:pt x="993916" y="177911"/>
                </a:lnTo>
                <a:lnTo>
                  <a:pt x="1022311" y="216266"/>
                </a:lnTo>
                <a:lnTo>
                  <a:pt x="1046700" y="257028"/>
                </a:lnTo>
                <a:lnTo>
                  <a:pt x="1066950" y="299876"/>
                </a:lnTo>
                <a:lnTo>
                  <a:pt x="1082930" y="344494"/>
                </a:lnTo>
                <a:lnTo>
                  <a:pt x="1094507" y="390562"/>
                </a:lnTo>
                <a:lnTo>
                  <a:pt x="1101550" y="437761"/>
                </a:lnTo>
                <a:lnTo>
                  <a:pt x="1103927" y="485774"/>
                </a:lnTo>
                <a:lnTo>
                  <a:pt x="1103927" y="9801209"/>
                </a:lnTo>
                <a:lnTo>
                  <a:pt x="1101550" y="9849223"/>
                </a:lnTo>
                <a:lnTo>
                  <a:pt x="1094507" y="9896425"/>
                </a:lnTo>
                <a:lnTo>
                  <a:pt x="1082930" y="9942494"/>
                </a:lnTo>
                <a:lnTo>
                  <a:pt x="1066950" y="9987114"/>
                </a:lnTo>
                <a:lnTo>
                  <a:pt x="1046700" y="10029965"/>
                </a:lnTo>
                <a:lnTo>
                  <a:pt x="1022311" y="10070728"/>
                </a:lnTo>
                <a:lnTo>
                  <a:pt x="993916" y="10109086"/>
                </a:lnTo>
                <a:lnTo>
                  <a:pt x="961647" y="10144718"/>
                </a:lnTo>
                <a:lnTo>
                  <a:pt x="926016" y="10176989"/>
                </a:lnTo>
                <a:lnTo>
                  <a:pt x="887661" y="10205385"/>
                </a:lnTo>
                <a:lnTo>
                  <a:pt x="846900" y="10229773"/>
                </a:lnTo>
                <a:lnTo>
                  <a:pt x="804051" y="10250023"/>
                </a:lnTo>
                <a:lnTo>
                  <a:pt x="759433" y="10266002"/>
                </a:lnTo>
                <a:lnTo>
                  <a:pt x="713365" y="10277579"/>
                </a:lnTo>
                <a:lnTo>
                  <a:pt x="666165" y="10284622"/>
                </a:lnTo>
                <a:lnTo>
                  <a:pt x="618152" y="10286999"/>
                </a:lnTo>
                <a:close/>
              </a:path>
            </a:pathLst>
          </a:custGeom>
          <a:solidFill>
            <a:srgbClr val="2D8A37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xfrm>
            <a:off x="1824583" y="663399"/>
            <a:ext cx="7160683" cy="524631"/>
          </a:xfrm>
          <a:prstGeom prst="rect">
            <a:avLst/>
          </a:prstGeom>
        </p:spPr>
        <p:txBody>
          <a:bodyPr vert="horz" wrap="square" lIns="0" tIns="11430" rIns="0" bIns="0" rtlCol="0" anchor="ctr">
            <a:spAutoFit/>
          </a:bodyPr>
          <a:lstStyle/>
          <a:p>
            <a:pPr marL="8467">
              <a:lnSpc>
                <a:spcPct val="100000"/>
              </a:lnSpc>
              <a:spcBef>
                <a:spcPts val="90"/>
              </a:spcBef>
              <a:tabLst>
                <a:tab pos="2301355" algn="l"/>
              </a:tabLst>
            </a:pPr>
            <a:r>
              <a:rPr sz="3334" dirty="0">
                <a:solidFill>
                  <a:srgbClr val="E61D0A"/>
                </a:solidFill>
                <a:latin typeface="Tahoma"/>
                <a:cs typeface="Tahoma"/>
              </a:rPr>
              <a:t>Art.</a:t>
            </a:r>
            <a:r>
              <a:rPr sz="3334" spc="-90" dirty="0">
                <a:solidFill>
                  <a:srgbClr val="E61D0A"/>
                </a:solidFill>
                <a:latin typeface="Tahoma"/>
                <a:cs typeface="Tahoma"/>
              </a:rPr>
              <a:t> </a:t>
            </a:r>
            <a:r>
              <a:rPr sz="3334" spc="-7" dirty="0">
                <a:solidFill>
                  <a:srgbClr val="E61D0A"/>
                </a:solidFill>
                <a:latin typeface="Tahoma"/>
                <a:cs typeface="Tahoma"/>
              </a:rPr>
              <a:t>266.-</a:t>
            </a:r>
            <a:r>
              <a:rPr sz="3334" dirty="0">
                <a:solidFill>
                  <a:srgbClr val="E61D0A"/>
                </a:solidFill>
                <a:latin typeface="Tahoma"/>
                <a:cs typeface="Tahoma"/>
              </a:rPr>
              <a:t>	</a:t>
            </a:r>
            <a:r>
              <a:rPr sz="3334" spc="63" dirty="0">
                <a:solidFill>
                  <a:srgbClr val="E61D0A"/>
                </a:solidFill>
                <a:latin typeface="Tahoma"/>
                <a:cs typeface="Tahoma"/>
              </a:rPr>
              <a:t>Rendición</a:t>
            </a:r>
            <a:r>
              <a:rPr sz="3334" spc="80" dirty="0">
                <a:solidFill>
                  <a:srgbClr val="E61D0A"/>
                </a:solidFill>
                <a:latin typeface="Tahoma"/>
                <a:cs typeface="Tahoma"/>
              </a:rPr>
              <a:t> </a:t>
            </a:r>
            <a:r>
              <a:rPr sz="3334" spc="136" dirty="0">
                <a:solidFill>
                  <a:srgbClr val="E61D0A"/>
                </a:solidFill>
                <a:latin typeface="Tahoma"/>
                <a:cs typeface="Tahoma"/>
              </a:rPr>
              <a:t>de</a:t>
            </a:r>
            <a:r>
              <a:rPr sz="3334" spc="80" dirty="0">
                <a:solidFill>
                  <a:srgbClr val="E61D0A"/>
                </a:solidFill>
                <a:latin typeface="Tahoma"/>
                <a:cs typeface="Tahoma"/>
              </a:rPr>
              <a:t> </a:t>
            </a:r>
            <a:r>
              <a:rPr sz="3334" spc="107" dirty="0">
                <a:solidFill>
                  <a:srgbClr val="E61D0A"/>
                </a:solidFill>
                <a:latin typeface="Tahoma"/>
                <a:cs typeface="Tahoma"/>
              </a:rPr>
              <a:t>Cuentas</a:t>
            </a:r>
            <a:endParaRPr sz="3334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88039" y="1527446"/>
            <a:ext cx="9616017" cy="4355702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3387" algn="just">
              <a:lnSpc>
                <a:spcPct val="115500"/>
              </a:lnSpc>
              <a:spcBef>
                <a:spcPts val="67"/>
              </a:spcBef>
            </a:pPr>
            <a:r>
              <a:rPr sz="3067" dirty="0">
                <a:latin typeface="Calibri"/>
                <a:cs typeface="Calibri"/>
              </a:rPr>
              <a:t>Al</a:t>
            </a:r>
            <a:r>
              <a:rPr sz="3067" spc="679" dirty="0">
                <a:latin typeface="Calibri"/>
                <a:cs typeface="Calibri"/>
              </a:rPr>
              <a:t> </a:t>
            </a:r>
            <a:r>
              <a:rPr sz="3067" spc="133" dirty="0">
                <a:latin typeface="Calibri"/>
                <a:cs typeface="Calibri"/>
              </a:rPr>
              <a:t>final</a:t>
            </a:r>
            <a:r>
              <a:rPr sz="3067" spc="679" dirty="0">
                <a:latin typeface="Calibri"/>
                <a:cs typeface="Calibri"/>
              </a:rPr>
              <a:t> </a:t>
            </a:r>
            <a:r>
              <a:rPr sz="3067" spc="163" dirty="0">
                <a:latin typeface="Calibri"/>
                <a:cs typeface="Calibri"/>
              </a:rPr>
              <a:t>del</a:t>
            </a:r>
            <a:r>
              <a:rPr sz="3067" spc="679" dirty="0">
                <a:latin typeface="Calibri"/>
                <a:cs typeface="Calibri"/>
              </a:rPr>
              <a:t> </a:t>
            </a:r>
            <a:r>
              <a:rPr sz="3067" spc="133" dirty="0">
                <a:latin typeface="Calibri"/>
                <a:cs typeface="Calibri"/>
              </a:rPr>
              <a:t>ejercicio</a:t>
            </a:r>
            <a:r>
              <a:rPr sz="3067" spc="679" dirty="0">
                <a:latin typeface="Calibri"/>
                <a:cs typeface="Calibri"/>
              </a:rPr>
              <a:t> </a:t>
            </a:r>
            <a:r>
              <a:rPr sz="3067" spc="173" dirty="0">
                <a:latin typeface="Calibri"/>
                <a:cs typeface="Calibri"/>
              </a:rPr>
              <a:t>fiscal</a:t>
            </a:r>
            <a:r>
              <a:rPr sz="3067" spc="679" dirty="0">
                <a:latin typeface="Calibri"/>
                <a:cs typeface="Calibri"/>
              </a:rPr>
              <a:t> </a:t>
            </a:r>
            <a:r>
              <a:rPr sz="3067" spc="157" dirty="0">
                <a:latin typeface="Calibri"/>
                <a:cs typeface="Calibri"/>
              </a:rPr>
              <a:t>el</a:t>
            </a:r>
            <a:r>
              <a:rPr sz="3067" spc="679" dirty="0">
                <a:latin typeface="Calibri"/>
                <a:cs typeface="Calibri"/>
              </a:rPr>
              <a:t> </a:t>
            </a:r>
            <a:r>
              <a:rPr sz="3067" spc="169" dirty="0">
                <a:latin typeface="Calibri"/>
                <a:cs typeface="Calibri"/>
              </a:rPr>
              <a:t>ejecutivo</a:t>
            </a:r>
            <a:r>
              <a:rPr sz="3067" spc="679" dirty="0">
                <a:latin typeface="Calibri"/>
                <a:cs typeface="Calibri"/>
              </a:rPr>
              <a:t> </a:t>
            </a:r>
            <a:r>
              <a:rPr sz="3067" spc="163" dirty="0">
                <a:latin typeface="Calibri"/>
                <a:cs typeface="Calibri"/>
              </a:rPr>
              <a:t>del</a:t>
            </a:r>
            <a:r>
              <a:rPr sz="3067" spc="683" dirty="0">
                <a:latin typeface="Calibri"/>
                <a:cs typeface="Calibri"/>
              </a:rPr>
              <a:t> </a:t>
            </a:r>
            <a:r>
              <a:rPr sz="3067" spc="147" dirty="0">
                <a:latin typeface="Calibri"/>
                <a:cs typeface="Calibri"/>
              </a:rPr>
              <a:t>gobierno </a:t>
            </a:r>
            <a:r>
              <a:rPr sz="3067" spc="180" dirty="0">
                <a:latin typeface="Calibri"/>
                <a:cs typeface="Calibri"/>
              </a:rPr>
              <a:t>autónomo</a:t>
            </a:r>
            <a:r>
              <a:rPr sz="3067" spc="420" dirty="0">
                <a:latin typeface="Calibri"/>
                <a:cs typeface="Calibri"/>
              </a:rPr>
              <a:t> </a:t>
            </a:r>
            <a:r>
              <a:rPr sz="3067" spc="197" dirty="0">
                <a:latin typeface="Calibri"/>
                <a:cs typeface="Calibri"/>
              </a:rPr>
              <a:t>descentralizado</a:t>
            </a:r>
            <a:r>
              <a:rPr sz="3067" spc="420" dirty="0">
                <a:latin typeface="Calibri"/>
                <a:cs typeface="Calibri"/>
              </a:rPr>
              <a:t> </a:t>
            </a:r>
            <a:r>
              <a:rPr sz="3067" spc="183" dirty="0">
                <a:latin typeface="Calibri"/>
                <a:cs typeface="Calibri"/>
              </a:rPr>
              <a:t>convocará</a:t>
            </a:r>
            <a:r>
              <a:rPr sz="3067" spc="423" dirty="0">
                <a:latin typeface="Calibri"/>
                <a:cs typeface="Calibri"/>
              </a:rPr>
              <a:t> </a:t>
            </a:r>
            <a:r>
              <a:rPr sz="3067" spc="306" dirty="0">
                <a:latin typeface="Calibri"/>
                <a:cs typeface="Calibri"/>
              </a:rPr>
              <a:t>a</a:t>
            </a:r>
            <a:r>
              <a:rPr sz="3067" spc="420" dirty="0">
                <a:latin typeface="Calibri"/>
                <a:cs typeface="Calibri"/>
              </a:rPr>
              <a:t> </a:t>
            </a:r>
            <a:r>
              <a:rPr sz="3067" spc="183" dirty="0">
                <a:latin typeface="Calibri"/>
                <a:cs typeface="Calibri"/>
              </a:rPr>
              <a:t>la</a:t>
            </a:r>
            <a:r>
              <a:rPr sz="3067" spc="423" dirty="0">
                <a:latin typeface="Calibri"/>
                <a:cs typeface="Calibri"/>
              </a:rPr>
              <a:t> </a:t>
            </a:r>
            <a:r>
              <a:rPr sz="3067" spc="217" dirty="0">
                <a:latin typeface="Calibri"/>
                <a:cs typeface="Calibri"/>
              </a:rPr>
              <a:t>asamblea </a:t>
            </a:r>
            <a:r>
              <a:rPr sz="3067" spc="110" dirty="0">
                <a:latin typeface="Calibri"/>
                <a:cs typeface="Calibri"/>
              </a:rPr>
              <a:t>territorial</a:t>
            </a:r>
            <a:r>
              <a:rPr sz="3067" spc="360" dirty="0">
                <a:latin typeface="Calibri"/>
                <a:cs typeface="Calibri"/>
              </a:rPr>
              <a:t>  </a:t>
            </a:r>
            <a:r>
              <a:rPr sz="3067" spc="160" dirty="0">
                <a:latin typeface="Calibri"/>
                <a:cs typeface="Calibri"/>
              </a:rPr>
              <a:t>o</a:t>
            </a:r>
            <a:r>
              <a:rPr sz="3067" spc="363" dirty="0">
                <a:latin typeface="Calibri"/>
                <a:cs typeface="Calibri"/>
              </a:rPr>
              <a:t>  </a:t>
            </a:r>
            <a:r>
              <a:rPr sz="3067" spc="183" dirty="0">
                <a:latin typeface="Calibri"/>
                <a:cs typeface="Calibri"/>
              </a:rPr>
              <a:t>al</a:t>
            </a:r>
            <a:r>
              <a:rPr sz="3067" spc="360" dirty="0">
                <a:latin typeface="Calibri"/>
                <a:cs typeface="Calibri"/>
              </a:rPr>
              <a:t>  </a:t>
            </a:r>
            <a:r>
              <a:rPr sz="3067" spc="169" dirty="0">
                <a:latin typeface="Calibri"/>
                <a:cs typeface="Calibri"/>
              </a:rPr>
              <a:t>organismo</a:t>
            </a:r>
            <a:r>
              <a:rPr sz="3067" spc="363" dirty="0">
                <a:latin typeface="Calibri"/>
                <a:cs typeface="Calibri"/>
              </a:rPr>
              <a:t>  </a:t>
            </a:r>
            <a:r>
              <a:rPr sz="3067" spc="190" dirty="0">
                <a:latin typeface="Calibri"/>
                <a:cs typeface="Calibri"/>
              </a:rPr>
              <a:t>que</a:t>
            </a:r>
            <a:r>
              <a:rPr sz="3067" spc="360" dirty="0">
                <a:latin typeface="Calibri"/>
                <a:cs typeface="Calibri"/>
              </a:rPr>
              <a:t>  </a:t>
            </a:r>
            <a:r>
              <a:rPr sz="3067" spc="213" dirty="0">
                <a:latin typeface="Calibri"/>
                <a:cs typeface="Calibri"/>
              </a:rPr>
              <a:t>en</a:t>
            </a:r>
            <a:r>
              <a:rPr sz="3067" spc="363" dirty="0">
                <a:latin typeface="Calibri"/>
                <a:cs typeface="Calibri"/>
              </a:rPr>
              <a:t>  </a:t>
            </a:r>
            <a:r>
              <a:rPr sz="3067" spc="253" dirty="0">
                <a:latin typeface="Calibri"/>
                <a:cs typeface="Calibri"/>
              </a:rPr>
              <a:t>cada</a:t>
            </a:r>
            <a:r>
              <a:rPr sz="3067" spc="360" dirty="0">
                <a:latin typeface="Calibri"/>
                <a:cs typeface="Calibri"/>
              </a:rPr>
              <a:t>  </a:t>
            </a:r>
            <a:r>
              <a:rPr sz="3067" spc="147" dirty="0">
                <a:latin typeface="Calibri"/>
                <a:cs typeface="Calibri"/>
              </a:rPr>
              <a:t>gobierno </a:t>
            </a:r>
            <a:r>
              <a:rPr sz="3067" spc="180" dirty="0">
                <a:latin typeface="Calibri"/>
                <a:cs typeface="Calibri"/>
              </a:rPr>
              <a:t>autónomo</a:t>
            </a:r>
            <a:r>
              <a:rPr sz="3067" spc="280" dirty="0">
                <a:latin typeface="Calibri"/>
                <a:cs typeface="Calibri"/>
              </a:rPr>
              <a:t>   </a:t>
            </a:r>
            <a:r>
              <a:rPr sz="3067" spc="197" dirty="0">
                <a:latin typeface="Calibri"/>
                <a:cs typeface="Calibri"/>
              </a:rPr>
              <a:t>descentralizado</a:t>
            </a:r>
            <a:r>
              <a:rPr sz="3067" spc="283" dirty="0">
                <a:latin typeface="Calibri"/>
                <a:cs typeface="Calibri"/>
              </a:rPr>
              <a:t>   </a:t>
            </a:r>
            <a:r>
              <a:rPr sz="3067" spc="287" dirty="0">
                <a:latin typeface="Calibri"/>
                <a:cs typeface="Calibri"/>
              </a:rPr>
              <a:t>se</a:t>
            </a:r>
            <a:r>
              <a:rPr sz="3067" spc="280" dirty="0">
                <a:latin typeface="Calibri"/>
                <a:cs typeface="Calibri"/>
              </a:rPr>
              <a:t>   </a:t>
            </a:r>
            <a:r>
              <a:rPr sz="3067" spc="243" dirty="0">
                <a:latin typeface="Calibri"/>
                <a:cs typeface="Calibri"/>
              </a:rPr>
              <a:t>establezca</a:t>
            </a:r>
            <a:r>
              <a:rPr sz="3067" spc="283" dirty="0">
                <a:latin typeface="Calibri"/>
                <a:cs typeface="Calibri"/>
              </a:rPr>
              <a:t>   </a:t>
            </a:r>
            <a:r>
              <a:rPr sz="3067" spc="147" dirty="0">
                <a:latin typeface="Calibri"/>
                <a:cs typeface="Calibri"/>
              </a:rPr>
              <a:t>como </a:t>
            </a:r>
            <a:r>
              <a:rPr sz="3067" spc="177" dirty="0">
                <a:latin typeface="Calibri"/>
                <a:cs typeface="Calibri"/>
              </a:rPr>
              <a:t>máxima</a:t>
            </a:r>
            <a:r>
              <a:rPr sz="3067" spc="377" dirty="0">
                <a:latin typeface="Calibri"/>
                <a:cs typeface="Calibri"/>
              </a:rPr>
              <a:t>  </a:t>
            </a:r>
            <a:r>
              <a:rPr sz="3067" spc="207" dirty="0">
                <a:latin typeface="Calibri"/>
                <a:cs typeface="Calibri"/>
              </a:rPr>
              <a:t>instancia</a:t>
            </a:r>
            <a:r>
              <a:rPr sz="3067" spc="377" dirty="0">
                <a:latin typeface="Calibri"/>
                <a:cs typeface="Calibri"/>
              </a:rPr>
              <a:t>  </a:t>
            </a:r>
            <a:r>
              <a:rPr sz="3067" spc="213" dirty="0">
                <a:latin typeface="Calibri"/>
                <a:cs typeface="Calibri"/>
              </a:rPr>
              <a:t>de</a:t>
            </a:r>
            <a:r>
              <a:rPr sz="3067" spc="380" dirty="0">
                <a:latin typeface="Calibri"/>
                <a:cs typeface="Calibri"/>
              </a:rPr>
              <a:t>  </a:t>
            </a:r>
            <a:r>
              <a:rPr sz="3067" spc="147" dirty="0">
                <a:latin typeface="Calibri"/>
                <a:cs typeface="Calibri"/>
              </a:rPr>
              <a:t>participación,</a:t>
            </a:r>
            <a:r>
              <a:rPr sz="3067" spc="377" dirty="0">
                <a:latin typeface="Calibri"/>
                <a:cs typeface="Calibri"/>
              </a:rPr>
              <a:t>  </a:t>
            </a:r>
            <a:r>
              <a:rPr sz="3067" spc="177" dirty="0">
                <a:latin typeface="Calibri"/>
                <a:cs typeface="Calibri"/>
              </a:rPr>
              <a:t>para</a:t>
            </a:r>
            <a:r>
              <a:rPr sz="3067" spc="380" dirty="0">
                <a:latin typeface="Calibri"/>
                <a:cs typeface="Calibri"/>
              </a:rPr>
              <a:t>  </a:t>
            </a:r>
            <a:r>
              <a:rPr sz="3067" spc="87" dirty="0">
                <a:latin typeface="Calibri"/>
                <a:cs typeface="Calibri"/>
              </a:rPr>
              <a:t>informar </a:t>
            </a:r>
            <a:r>
              <a:rPr sz="3067" spc="167" dirty="0">
                <a:latin typeface="Calibri"/>
                <a:cs typeface="Calibri"/>
              </a:rPr>
              <a:t>sobre</a:t>
            </a:r>
            <a:r>
              <a:rPr sz="3067" spc="220" dirty="0">
                <a:latin typeface="Calibri"/>
                <a:cs typeface="Calibri"/>
              </a:rPr>
              <a:t>  </a:t>
            </a:r>
            <a:r>
              <a:rPr sz="3067" spc="183" dirty="0">
                <a:latin typeface="Calibri"/>
                <a:cs typeface="Calibri"/>
              </a:rPr>
              <a:t>la</a:t>
            </a:r>
            <a:r>
              <a:rPr sz="3067" spc="223" dirty="0">
                <a:latin typeface="Calibri"/>
                <a:cs typeface="Calibri"/>
              </a:rPr>
              <a:t>  </a:t>
            </a:r>
            <a:r>
              <a:rPr sz="3067" spc="169" dirty="0">
                <a:latin typeface="Calibri"/>
                <a:cs typeface="Calibri"/>
              </a:rPr>
              <a:t>ejecución</a:t>
            </a:r>
            <a:r>
              <a:rPr sz="3067" spc="223" dirty="0">
                <a:latin typeface="Calibri"/>
                <a:cs typeface="Calibri"/>
              </a:rPr>
              <a:t>  </a:t>
            </a:r>
            <a:r>
              <a:rPr sz="3067" spc="183" dirty="0">
                <a:latin typeface="Calibri"/>
                <a:cs typeface="Calibri"/>
              </a:rPr>
              <a:t>presupuestaria</a:t>
            </a:r>
            <a:r>
              <a:rPr sz="3067" spc="223" dirty="0">
                <a:latin typeface="Calibri"/>
                <a:cs typeface="Calibri"/>
              </a:rPr>
              <a:t>  </a:t>
            </a:r>
            <a:r>
              <a:rPr sz="3067" spc="163" dirty="0">
                <a:latin typeface="Calibri"/>
                <a:cs typeface="Calibri"/>
              </a:rPr>
              <a:t>anual,</a:t>
            </a:r>
            <a:r>
              <a:rPr sz="3067" spc="223" dirty="0">
                <a:latin typeface="Calibri"/>
                <a:cs typeface="Calibri"/>
              </a:rPr>
              <a:t>  </a:t>
            </a:r>
            <a:r>
              <a:rPr sz="3067" spc="167" dirty="0">
                <a:latin typeface="Calibri"/>
                <a:cs typeface="Calibri"/>
              </a:rPr>
              <a:t>sobre</a:t>
            </a:r>
            <a:r>
              <a:rPr sz="3067" spc="223" dirty="0">
                <a:latin typeface="Calibri"/>
                <a:cs typeface="Calibri"/>
              </a:rPr>
              <a:t>  </a:t>
            </a:r>
            <a:r>
              <a:rPr sz="3067" spc="140" dirty="0">
                <a:latin typeface="Calibri"/>
                <a:cs typeface="Calibri"/>
              </a:rPr>
              <a:t>el </a:t>
            </a:r>
            <a:r>
              <a:rPr sz="3067" spc="143" dirty="0">
                <a:latin typeface="Calibri"/>
                <a:cs typeface="Calibri"/>
              </a:rPr>
              <a:t>cumplimiento</a:t>
            </a:r>
            <a:r>
              <a:rPr sz="3067" spc="577" dirty="0">
                <a:latin typeface="Calibri"/>
                <a:cs typeface="Calibri"/>
              </a:rPr>
              <a:t> </a:t>
            </a:r>
            <a:r>
              <a:rPr sz="3067" spc="213" dirty="0">
                <a:latin typeface="Calibri"/>
                <a:cs typeface="Calibri"/>
              </a:rPr>
              <a:t>de</a:t>
            </a:r>
            <a:r>
              <a:rPr sz="3067" spc="579" dirty="0">
                <a:latin typeface="Calibri"/>
                <a:cs typeface="Calibri"/>
              </a:rPr>
              <a:t> </a:t>
            </a:r>
            <a:r>
              <a:rPr sz="3067" spc="267" dirty="0">
                <a:latin typeface="Calibri"/>
                <a:cs typeface="Calibri"/>
              </a:rPr>
              <a:t>sus</a:t>
            </a:r>
            <a:r>
              <a:rPr sz="3067" spc="579" dirty="0">
                <a:latin typeface="Calibri"/>
                <a:cs typeface="Calibri"/>
              </a:rPr>
              <a:t> </a:t>
            </a:r>
            <a:r>
              <a:rPr sz="3067" spc="200" dirty="0">
                <a:latin typeface="Calibri"/>
                <a:cs typeface="Calibri"/>
              </a:rPr>
              <a:t>metas,</a:t>
            </a:r>
            <a:r>
              <a:rPr sz="3067" spc="577" dirty="0">
                <a:latin typeface="Calibri"/>
                <a:cs typeface="Calibri"/>
              </a:rPr>
              <a:t> </a:t>
            </a:r>
            <a:r>
              <a:rPr sz="3067" spc="136" dirty="0">
                <a:latin typeface="Calibri"/>
                <a:cs typeface="Calibri"/>
              </a:rPr>
              <a:t>y</a:t>
            </a:r>
            <a:r>
              <a:rPr sz="3067" spc="579" dirty="0">
                <a:latin typeface="Calibri"/>
                <a:cs typeface="Calibri"/>
              </a:rPr>
              <a:t> </a:t>
            </a:r>
            <a:r>
              <a:rPr sz="3067" spc="167" dirty="0">
                <a:latin typeface="Calibri"/>
                <a:cs typeface="Calibri"/>
              </a:rPr>
              <a:t>sobre</a:t>
            </a:r>
            <a:r>
              <a:rPr sz="3067" spc="579" dirty="0">
                <a:latin typeface="Calibri"/>
                <a:cs typeface="Calibri"/>
              </a:rPr>
              <a:t> </a:t>
            </a:r>
            <a:r>
              <a:rPr sz="3067" spc="227" dirty="0">
                <a:latin typeface="Calibri"/>
                <a:cs typeface="Calibri"/>
              </a:rPr>
              <a:t>las</a:t>
            </a:r>
            <a:r>
              <a:rPr sz="3067" spc="579" dirty="0">
                <a:latin typeface="Calibri"/>
                <a:cs typeface="Calibri"/>
              </a:rPr>
              <a:t> </a:t>
            </a:r>
            <a:r>
              <a:rPr sz="3067" spc="133" dirty="0">
                <a:latin typeface="Calibri"/>
                <a:cs typeface="Calibri"/>
              </a:rPr>
              <a:t>prioridades </a:t>
            </a:r>
            <a:r>
              <a:rPr sz="3067" spc="213" dirty="0">
                <a:latin typeface="Calibri"/>
                <a:cs typeface="Calibri"/>
              </a:rPr>
              <a:t>de</a:t>
            </a:r>
            <a:r>
              <a:rPr sz="3067" spc="333" dirty="0">
                <a:latin typeface="Calibri"/>
                <a:cs typeface="Calibri"/>
              </a:rPr>
              <a:t> </a:t>
            </a:r>
            <a:r>
              <a:rPr sz="3067" spc="169" dirty="0">
                <a:latin typeface="Calibri"/>
                <a:cs typeface="Calibri"/>
              </a:rPr>
              <a:t>ejecución</a:t>
            </a:r>
            <a:r>
              <a:rPr sz="3067" spc="333" dirty="0">
                <a:latin typeface="Calibri"/>
                <a:cs typeface="Calibri"/>
              </a:rPr>
              <a:t> </a:t>
            </a:r>
            <a:r>
              <a:rPr sz="3067" spc="163" dirty="0">
                <a:latin typeface="Calibri"/>
                <a:cs typeface="Calibri"/>
              </a:rPr>
              <a:t>del</a:t>
            </a:r>
            <a:r>
              <a:rPr sz="3067" spc="333" dirty="0">
                <a:latin typeface="Calibri"/>
                <a:cs typeface="Calibri"/>
              </a:rPr>
              <a:t> </a:t>
            </a:r>
            <a:r>
              <a:rPr sz="3067" spc="203" dirty="0">
                <a:latin typeface="Calibri"/>
                <a:cs typeface="Calibri"/>
              </a:rPr>
              <a:t>siguiente</a:t>
            </a:r>
            <a:r>
              <a:rPr sz="3067" spc="337" dirty="0">
                <a:latin typeface="Calibri"/>
                <a:cs typeface="Calibri"/>
              </a:rPr>
              <a:t> </a:t>
            </a:r>
            <a:r>
              <a:rPr sz="3067" spc="197" dirty="0">
                <a:latin typeface="Calibri"/>
                <a:cs typeface="Calibri"/>
              </a:rPr>
              <a:t>año</a:t>
            </a:r>
            <a:endParaRPr sz="3067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b="15747"/>
          <a:stretch/>
        </p:blipFill>
        <p:spPr>
          <a:xfrm>
            <a:off x="4565650" y="-10622"/>
            <a:ext cx="7626350" cy="8560158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0" y="5359115"/>
            <a:ext cx="12192000" cy="1499023"/>
          </a:xfrm>
          <a:custGeom>
            <a:avLst/>
            <a:gdLst/>
            <a:ahLst/>
            <a:cxnLst/>
            <a:rect l="l" t="t" r="r" b="b"/>
            <a:pathLst>
              <a:path w="18288000" h="2248534">
                <a:moveTo>
                  <a:pt x="18288000" y="2248314"/>
                </a:moveTo>
                <a:lnTo>
                  <a:pt x="0" y="2248314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2248314"/>
                </a:lnTo>
                <a:close/>
              </a:path>
            </a:pathLst>
          </a:custGeom>
          <a:solidFill>
            <a:srgbClr val="28679A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577751" y="5461569"/>
            <a:ext cx="11036723" cy="1076363"/>
          </a:xfrm>
          <a:prstGeom prst="rect">
            <a:avLst/>
          </a:prstGeom>
        </p:spPr>
        <p:txBody>
          <a:bodyPr vert="horz" wrap="square" lIns="0" tIns="49953" rIns="0" bIns="0" rtlCol="0" anchor="ctr">
            <a:spAutoFit/>
          </a:bodyPr>
          <a:lstStyle/>
          <a:p>
            <a:pPr marL="8467" marR="3387" indent="91868">
              <a:lnSpc>
                <a:spcPts val="3994"/>
              </a:lnSpc>
              <a:spcBef>
                <a:spcPts val="393"/>
              </a:spcBef>
            </a:pPr>
            <a:r>
              <a:rPr lang="es-MX" sz="3534" spc="123" dirty="0">
                <a:solidFill>
                  <a:srgbClr val="FEFFFA"/>
                </a:solidFill>
              </a:rPr>
              <a:t>MEJORAMIENTO DE LA DE PLANTA DE TRATAMIENTO DEL CENTRO DE FAENAMIENTO</a:t>
            </a:r>
            <a:endParaRPr sz="3534" dirty="0"/>
          </a:p>
        </p:txBody>
      </p:sp>
      <p:sp>
        <p:nvSpPr>
          <p:cNvPr id="7" name="object 10"/>
          <p:cNvSpPr/>
          <p:nvPr/>
        </p:nvSpPr>
        <p:spPr>
          <a:xfrm>
            <a:off x="9359007" y="629345"/>
            <a:ext cx="1548977" cy="419100"/>
          </a:xfrm>
          <a:custGeom>
            <a:avLst/>
            <a:gdLst/>
            <a:ahLst/>
            <a:cxnLst/>
            <a:rect l="l" t="t" r="r" b="b"/>
            <a:pathLst>
              <a:path w="2323465" h="628650">
                <a:moveTo>
                  <a:pt x="2166193" y="628649"/>
                </a:moveTo>
                <a:lnTo>
                  <a:pt x="157162" y="628649"/>
                </a:lnTo>
                <a:lnTo>
                  <a:pt x="107486" y="620637"/>
                </a:lnTo>
                <a:lnTo>
                  <a:pt x="64344" y="598326"/>
                </a:lnTo>
                <a:lnTo>
                  <a:pt x="30323" y="564305"/>
                </a:lnTo>
                <a:lnTo>
                  <a:pt x="8012" y="521162"/>
                </a:lnTo>
                <a:lnTo>
                  <a:pt x="0" y="471487"/>
                </a:lnTo>
                <a:lnTo>
                  <a:pt x="0" y="157162"/>
                </a:lnTo>
                <a:lnTo>
                  <a:pt x="8012" y="107486"/>
                </a:lnTo>
                <a:lnTo>
                  <a:pt x="30323" y="64344"/>
                </a:lnTo>
                <a:lnTo>
                  <a:pt x="64344" y="30323"/>
                </a:lnTo>
                <a:lnTo>
                  <a:pt x="107486" y="8012"/>
                </a:lnTo>
                <a:lnTo>
                  <a:pt x="157162" y="0"/>
                </a:lnTo>
                <a:lnTo>
                  <a:pt x="2166193" y="0"/>
                </a:lnTo>
                <a:lnTo>
                  <a:pt x="2215866" y="8012"/>
                </a:lnTo>
                <a:lnTo>
                  <a:pt x="2259008" y="30323"/>
                </a:lnTo>
                <a:lnTo>
                  <a:pt x="2293030" y="64344"/>
                </a:lnTo>
                <a:lnTo>
                  <a:pt x="2315343" y="107486"/>
                </a:lnTo>
                <a:lnTo>
                  <a:pt x="2323356" y="157162"/>
                </a:lnTo>
                <a:lnTo>
                  <a:pt x="2323356" y="471487"/>
                </a:lnTo>
                <a:lnTo>
                  <a:pt x="2315343" y="521162"/>
                </a:lnTo>
                <a:lnTo>
                  <a:pt x="2293030" y="564305"/>
                </a:lnTo>
                <a:lnTo>
                  <a:pt x="2259008" y="598326"/>
                </a:lnTo>
                <a:lnTo>
                  <a:pt x="2215866" y="620637"/>
                </a:lnTo>
                <a:lnTo>
                  <a:pt x="2166193" y="628649"/>
                </a:lnTo>
                <a:close/>
              </a:path>
            </a:pathLst>
          </a:custGeom>
          <a:solidFill>
            <a:srgbClr val="F0EC0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grpSp>
        <p:nvGrpSpPr>
          <p:cNvPr id="8" name="object 8"/>
          <p:cNvGrpSpPr/>
          <p:nvPr/>
        </p:nvGrpSpPr>
        <p:grpSpPr>
          <a:xfrm>
            <a:off x="9344229" y="121345"/>
            <a:ext cx="2659803" cy="1016000"/>
            <a:chOff x="14038510" y="267873"/>
            <a:chExt cx="3989704" cy="152400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494648" y="267873"/>
              <a:ext cx="1533524" cy="152399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4038510" y="944017"/>
              <a:ext cx="2323465" cy="628650"/>
            </a:xfrm>
            <a:custGeom>
              <a:avLst/>
              <a:gdLst/>
              <a:ahLst/>
              <a:cxnLst/>
              <a:rect l="l" t="t" r="r" b="b"/>
              <a:pathLst>
                <a:path w="2323465" h="628650">
                  <a:moveTo>
                    <a:pt x="2166193" y="628649"/>
                  </a:moveTo>
                  <a:lnTo>
                    <a:pt x="157162" y="628649"/>
                  </a:lnTo>
                  <a:lnTo>
                    <a:pt x="107486" y="620637"/>
                  </a:lnTo>
                  <a:lnTo>
                    <a:pt x="64344" y="598326"/>
                  </a:lnTo>
                  <a:lnTo>
                    <a:pt x="30323" y="564305"/>
                  </a:lnTo>
                  <a:lnTo>
                    <a:pt x="8012" y="521162"/>
                  </a:lnTo>
                  <a:lnTo>
                    <a:pt x="0" y="471487"/>
                  </a:lnTo>
                  <a:lnTo>
                    <a:pt x="0" y="157162"/>
                  </a:lnTo>
                  <a:lnTo>
                    <a:pt x="8012" y="107486"/>
                  </a:lnTo>
                  <a:lnTo>
                    <a:pt x="30323" y="64344"/>
                  </a:lnTo>
                  <a:lnTo>
                    <a:pt x="64344" y="30323"/>
                  </a:lnTo>
                  <a:lnTo>
                    <a:pt x="107486" y="8012"/>
                  </a:lnTo>
                  <a:lnTo>
                    <a:pt x="157162" y="0"/>
                  </a:lnTo>
                  <a:lnTo>
                    <a:pt x="2166193" y="0"/>
                  </a:lnTo>
                  <a:lnTo>
                    <a:pt x="2215866" y="8012"/>
                  </a:lnTo>
                  <a:lnTo>
                    <a:pt x="2259008" y="30323"/>
                  </a:lnTo>
                  <a:lnTo>
                    <a:pt x="2293030" y="64344"/>
                  </a:lnTo>
                  <a:lnTo>
                    <a:pt x="2315343" y="107486"/>
                  </a:lnTo>
                  <a:lnTo>
                    <a:pt x="2323356" y="157162"/>
                  </a:lnTo>
                  <a:lnTo>
                    <a:pt x="2323356" y="471487"/>
                  </a:lnTo>
                  <a:lnTo>
                    <a:pt x="2315343" y="521162"/>
                  </a:lnTo>
                  <a:lnTo>
                    <a:pt x="2293030" y="564305"/>
                  </a:lnTo>
                  <a:lnTo>
                    <a:pt x="2259008" y="598326"/>
                  </a:lnTo>
                  <a:lnTo>
                    <a:pt x="2215866" y="620637"/>
                  </a:lnTo>
                  <a:lnTo>
                    <a:pt x="2166193" y="628649"/>
                  </a:lnTo>
                  <a:close/>
                </a:path>
              </a:pathLst>
            </a:custGeom>
            <a:solidFill>
              <a:srgbClr val="F0EC00"/>
            </a:solidFill>
          </p:spPr>
          <p:txBody>
            <a:bodyPr wrap="square" lIns="0" tIns="0" rIns="0" bIns="0" rtlCol="0"/>
            <a:lstStyle/>
            <a:p>
              <a:r>
                <a:rPr lang="es-MX" sz="1867" b="1" dirty="0"/>
                <a:t>EJECUTADO</a:t>
              </a:r>
              <a:endParaRPr sz="1867" b="1" dirty="0"/>
            </a:p>
          </p:txBody>
        </p:sp>
      </p:grpSp>
      <p:sp>
        <p:nvSpPr>
          <p:cNvPr id="11" name="object 8"/>
          <p:cNvSpPr/>
          <p:nvPr/>
        </p:nvSpPr>
        <p:spPr>
          <a:xfrm>
            <a:off x="7390" y="3857132"/>
            <a:ext cx="2008293" cy="1035473"/>
          </a:xfrm>
          <a:custGeom>
            <a:avLst/>
            <a:gdLst/>
            <a:ahLst/>
            <a:cxnLst/>
            <a:rect l="l" t="t" r="r" b="b"/>
            <a:pathLst>
              <a:path w="3012440" h="1553210">
                <a:moveTo>
                  <a:pt x="2790526" y="1552609"/>
                </a:moveTo>
                <a:lnTo>
                  <a:pt x="221614" y="1552609"/>
                </a:lnTo>
                <a:lnTo>
                  <a:pt x="176951" y="1548107"/>
                </a:lnTo>
                <a:lnTo>
                  <a:pt x="135352" y="1535194"/>
                </a:lnTo>
                <a:lnTo>
                  <a:pt x="97707" y="1514761"/>
                </a:lnTo>
                <a:lnTo>
                  <a:pt x="64909" y="1487701"/>
                </a:lnTo>
                <a:lnTo>
                  <a:pt x="37848" y="1454903"/>
                </a:lnTo>
                <a:lnTo>
                  <a:pt x="17415" y="1417259"/>
                </a:lnTo>
                <a:lnTo>
                  <a:pt x="4502" y="1375661"/>
                </a:lnTo>
                <a:lnTo>
                  <a:pt x="0" y="1330999"/>
                </a:lnTo>
                <a:lnTo>
                  <a:pt x="0" y="221614"/>
                </a:lnTo>
                <a:lnTo>
                  <a:pt x="4502" y="176951"/>
                </a:lnTo>
                <a:lnTo>
                  <a:pt x="17415" y="135352"/>
                </a:lnTo>
                <a:lnTo>
                  <a:pt x="37848" y="97707"/>
                </a:lnTo>
                <a:lnTo>
                  <a:pt x="64909" y="64909"/>
                </a:lnTo>
                <a:lnTo>
                  <a:pt x="97707" y="37848"/>
                </a:lnTo>
                <a:lnTo>
                  <a:pt x="135352" y="17415"/>
                </a:lnTo>
                <a:lnTo>
                  <a:pt x="176951" y="4502"/>
                </a:lnTo>
                <a:lnTo>
                  <a:pt x="221614" y="0"/>
                </a:lnTo>
                <a:lnTo>
                  <a:pt x="2790526" y="0"/>
                </a:lnTo>
                <a:lnTo>
                  <a:pt x="2835188" y="4502"/>
                </a:lnTo>
                <a:lnTo>
                  <a:pt x="2876786" y="17415"/>
                </a:lnTo>
                <a:lnTo>
                  <a:pt x="2914430" y="37848"/>
                </a:lnTo>
                <a:lnTo>
                  <a:pt x="2947228" y="64909"/>
                </a:lnTo>
                <a:lnTo>
                  <a:pt x="2974288" y="97707"/>
                </a:lnTo>
                <a:lnTo>
                  <a:pt x="2994721" y="135352"/>
                </a:lnTo>
                <a:lnTo>
                  <a:pt x="3007634" y="176951"/>
                </a:lnTo>
                <a:lnTo>
                  <a:pt x="3012136" y="221614"/>
                </a:lnTo>
                <a:lnTo>
                  <a:pt x="3012136" y="1330999"/>
                </a:lnTo>
                <a:lnTo>
                  <a:pt x="3007634" y="1375661"/>
                </a:lnTo>
                <a:lnTo>
                  <a:pt x="2994721" y="1417259"/>
                </a:lnTo>
                <a:lnTo>
                  <a:pt x="2974288" y="1454903"/>
                </a:lnTo>
                <a:lnTo>
                  <a:pt x="2947228" y="1487701"/>
                </a:lnTo>
                <a:lnTo>
                  <a:pt x="2914430" y="1514761"/>
                </a:lnTo>
                <a:lnTo>
                  <a:pt x="2876786" y="1535194"/>
                </a:lnTo>
                <a:lnTo>
                  <a:pt x="2835188" y="1548107"/>
                </a:lnTo>
                <a:lnTo>
                  <a:pt x="2790526" y="1552609"/>
                </a:lnTo>
                <a:close/>
              </a:path>
            </a:pathLst>
          </a:custGeom>
          <a:solidFill>
            <a:srgbClr val="D9D9ED"/>
          </a:solidFill>
        </p:spPr>
        <p:txBody>
          <a:bodyPr wrap="square" lIns="0" tIns="0" rIns="0" bIns="0" rtlCol="0"/>
          <a:lstStyle/>
          <a:p>
            <a:pPr algn="ctr"/>
            <a:r>
              <a:rPr lang="es-MX" sz="2667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MONTO</a:t>
            </a:r>
          </a:p>
          <a:p>
            <a:pPr algn="ctr"/>
            <a:r>
              <a:rPr lang="es-MX" sz="2667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7132.50</a:t>
            </a:r>
            <a:endParaRPr sz="2667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30384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023682" y="1004126"/>
              <a:ext cx="13264316" cy="9282866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8288000" cy="2024380"/>
            </a:xfrm>
            <a:custGeom>
              <a:avLst/>
              <a:gdLst/>
              <a:ahLst/>
              <a:cxnLst/>
              <a:rect l="l" t="t" r="r" b="b"/>
              <a:pathLst>
                <a:path w="18288000" h="2024380">
                  <a:moveTo>
                    <a:pt x="18287999" y="2023932"/>
                  </a:moveTo>
                  <a:lnTo>
                    <a:pt x="0" y="2023932"/>
                  </a:lnTo>
                  <a:lnTo>
                    <a:pt x="0" y="0"/>
                  </a:lnTo>
                  <a:lnTo>
                    <a:pt x="18287999" y="0"/>
                  </a:lnTo>
                  <a:lnTo>
                    <a:pt x="18287999" y="2023932"/>
                  </a:lnTo>
                  <a:close/>
                </a:path>
              </a:pathLst>
            </a:custGeom>
            <a:solidFill>
              <a:srgbClr val="28679A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297387" y="2473217"/>
            <a:ext cx="2290657" cy="2699671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044" marR="3387" indent="-423" algn="ctr">
              <a:lnSpc>
                <a:spcPct val="116199"/>
              </a:lnSpc>
              <a:spcBef>
                <a:spcPts val="67"/>
              </a:spcBef>
            </a:pPr>
            <a:r>
              <a:rPr sz="3067" spc="-27" dirty="0">
                <a:latin typeface="Trebuchet MS"/>
                <a:cs typeface="Trebuchet MS"/>
              </a:rPr>
              <a:t>ESPACIO</a:t>
            </a:r>
            <a:r>
              <a:rPr sz="3067" spc="-197" dirty="0">
                <a:latin typeface="Trebuchet MS"/>
                <a:cs typeface="Trebuchet MS"/>
              </a:rPr>
              <a:t> </a:t>
            </a:r>
            <a:r>
              <a:rPr sz="3067" spc="-17" dirty="0">
                <a:latin typeface="Trebuchet MS"/>
                <a:cs typeface="Trebuchet MS"/>
              </a:rPr>
              <a:t>QUE </a:t>
            </a:r>
            <a:r>
              <a:rPr sz="3067" spc="-169" dirty="0">
                <a:latin typeface="Trebuchet MS"/>
                <a:cs typeface="Trebuchet MS"/>
              </a:rPr>
              <a:t>FORTALECE</a:t>
            </a:r>
            <a:r>
              <a:rPr sz="3067" spc="47" dirty="0">
                <a:latin typeface="Trebuchet MS"/>
                <a:cs typeface="Trebuchet MS"/>
              </a:rPr>
              <a:t> </a:t>
            </a:r>
            <a:r>
              <a:rPr sz="3067" spc="-287" dirty="0">
                <a:latin typeface="Trebuchet MS"/>
                <a:cs typeface="Trebuchet MS"/>
              </a:rPr>
              <a:t>EL </a:t>
            </a:r>
            <a:r>
              <a:rPr sz="3067" spc="-7" dirty="0">
                <a:latin typeface="Trebuchet MS"/>
                <a:cs typeface="Trebuchet MS"/>
              </a:rPr>
              <a:t>COMERCIO </a:t>
            </a:r>
            <a:r>
              <a:rPr sz="3067" spc="-107" dirty="0">
                <a:latin typeface="Trebuchet MS"/>
                <a:cs typeface="Trebuchet MS"/>
              </a:rPr>
              <a:t>LOCAL</a:t>
            </a:r>
            <a:r>
              <a:rPr sz="3067" spc="-123" dirty="0">
                <a:latin typeface="Trebuchet MS"/>
                <a:cs typeface="Trebuchet MS"/>
              </a:rPr>
              <a:t> </a:t>
            </a:r>
            <a:r>
              <a:rPr sz="3067" spc="-403" dirty="0">
                <a:latin typeface="Trebuchet MS"/>
                <a:cs typeface="Trebuchet MS"/>
              </a:rPr>
              <a:t>Y </a:t>
            </a:r>
            <a:r>
              <a:rPr sz="3067" spc="-7" dirty="0">
                <a:latin typeface="Trebuchet MS"/>
                <a:cs typeface="Trebuchet MS"/>
              </a:rPr>
              <a:t>REGIONAL</a:t>
            </a:r>
            <a:endParaRPr sz="3067">
              <a:latin typeface="Trebuchet MS"/>
              <a:cs typeface="Trebuchet MS"/>
            </a:endParaRPr>
          </a:p>
        </p:txBody>
      </p: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558800" y="-168598"/>
            <a:ext cx="7010400" cy="1707739"/>
          </a:xfrm>
          <a:prstGeom prst="rect">
            <a:avLst/>
          </a:prstGeom>
        </p:spPr>
        <p:txBody>
          <a:bodyPr vert="horz" wrap="square" lIns="0" tIns="197703" rIns="0" bIns="0" rtlCol="0" anchor="ctr">
            <a:spAutoFit/>
          </a:bodyPr>
          <a:lstStyle/>
          <a:p>
            <a:pPr marL="2337764">
              <a:lnSpc>
                <a:spcPct val="100000"/>
              </a:lnSpc>
              <a:spcBef>
                <a:spcPts val="73"/>
              </a:spcBef>
            </a:pPr>
            <a:r>
              <a:rPr sz="4900" dirty="0">
                <a:solidFill>
                  <a:srgbClr val="FEFFFA"/>
                </a:solidFill>
              </a:rPr>
              <a:t>MERCADO</a:t>
            </a:r>
            <a:r>
              <a:rPr sz="4900" spc="-90" dirty="0">
                <a:solidFill>
                  <a:srgbClr val="FEFFFA"/>
                </a:solidFill>
              </a:rPr>
              <a:t> </a:t>
            </a:r>
            <a:r>
              <a:rPr sz="4900" spc="140" dirty="0">
                <a:solidFill>
                  <a:srgbClr val="FEFFFA"/>
                </a:solidFill>
              </a:rPr>
              <a:t>DE</a:t>
            </a:r>
            <a:r>
              <a:rPr sz="4900" spc="-90" dirty="0">
                <a:solidFill>
                  <a:srgbClr val="FEFFFA"/>
                </a:solidFill>
              </a:rPr>
              <a:t> </a:t>
            </a:r>
            <a:r>
              <a:rPr sz="4900" spc="123" dirty="0">
                <a:solidFill>
                  <a:srgbClr val="FEFFFA"/>
                </a:solidFill>
              </a:rPr>
              <a:t>ABASTOS</a:t>
            </a:r>
            <a:endParaRPr sz="49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8288000" cy="1028700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8288000" cy="2024380"/>
            </a:xfrm>
            <a:custGeom>
              <a:avLst/>
              <a:gdLst/>
              <a:ahLst/>
              <a:cxnLst/>
              <a:rect l="l" t="t" r="r" b="b"/>
              <a:pathLst>
                <a:path w="18288000" h="2024380">
                  <a:moveTo>
                    <a:pt x="18287999" y="2023932"/>
                  </a:moveTo>
                  <a:lnTo>
                    <a:pt x="0" y="2023932"/>
                  </a:lnTo>
                  <a:lnTo>
                    <a:pt x="0" y="0"/>
                  </a:lnTo>
                  <a:lnTo>
                    <a:pt x="18287999" y="0"/>
                  </a:lnTo>
                  <a:lnTo>
                    <a:pt x="18287999" y="2023932"/>
                  </a:lnTo>
                  <a:close/>
                </a:path>
              </a:pathLst>
            </a:custGeom>
            <a:solidFill>
              <a:srgbClr val="28679A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497971" y="490746"/>
              <a:ext cx="1552574" cy="1552574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904128" y="2039047"/>
              <a:ext cx="12383871" cy="824794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307178" y="2490609"/>
              <a:ext cx="2908300" cy="1567180"/>
            </a:xfrm>
            <a:custGeom>
              <a:avLst/>
              <a:gdLst/>
              <a:ahLst/>
              <a:cxnLst/>
              <a:rect l="l" t="t" r="r" b="b"/>
              <a:pathLst>
                <a:path w="2908300" h="1567179">
                  <a:moveTo>
                    <a:pt x="2698386" y="1566674"/>
                  </a:moveTo>
                  <a:lnTo>
                    <a:pt x="209686" y="1566674"/>
                  </a:lnTo>
                  <a:lnTo>
                    <a:pt x="161607" y="1561136"/>
                  </a:lnTo>
                  <a:lnTo>
                    <a:pt x="117471" y="1545361"/>
                  </a:lnTo>
                  <a:lnTo>
                    <a:pt x="78538" y="1520608"/>
                  </a:lnTo>
                  <a:lnTo>
                    <a:pt x="46065" y="1488135"/>
                  </a:lnTo>
                  <a:lnTo>
                    <a:pt x="21312" y="1449202"/>
                  </a:lnTo>
                  <a:lnTo>
                    <a:pt x="5537" y="1405066"/>
                  </a:lnTo>
                  <a:lnTo>
                    <a:pt x="0" y="1356988"/>
                  </a:lnTo>
                  <a:lnTo>
                    <a:pt x="0" y="859639"/>
                  </a:lnTo>
                  <a:lnTo>
                    <a:pt x="7395" y="815299"/>
                  </a:lnTo>
                  <a:lnTo>
                    <a:pt x="28131" y="776674"/>
                  </a:lnTo>
                  <a:lnTo>
                    <a:pt x="60031" y="746604"/>
                  </a:lnTo>
                  <a:lnTo>
                    <a:pt x="141811" y="709251"/>
                  </a:lnTo>
                  <a:lnTo>
                    <a:pt x="173712" y="679181"/>
                  </a:lnTo>
                  <a:lnTo>
                    <a:pt x="194448" y="640556"/>
                  </a:lnTo>
                  <a:lnTo>
                    <a:pt x="201843" y="596216"/>
                  </a:lnTo>
                  <a:lnTo>
                    <a:pt x="201843" y="209686"/>
                  </a:lnTo>
                  <a:lnTo>
                    <a:pt x="207381" y="161607"/>
                  </a:lnTo>
                  <a:lnTo>
                    <a:pt x="223156" y="117471"/>
                  </a:lnTo>
                  <a:lnTo>
                    <a:pt x="247909" y="78538"/>
                  </a:lnTo>
                  <a:lnTo>
                    <a:pt x="280382" y="46065"/>
                  </a:lnTo>
                  <a:lnTo>
                    <a:pt x="319315" y="21312"/>
                  </a:lnTo>
                  <a:lnTo>
                    <a:pt x="363451" y="5537"/>
                  </a:lnTo>
                  <a:lnTo>
                    <a:pt x="411530" y="0"/>
                  </a:lnTo>
                  <a:lnTo>
                    <a:pt x="2496544" y="0"/>
                  </a:lnTo>
                  <a:lnTo>
                    <a:pt x="2537645" y="4066"/>
                  </a:lnTo>
                  <a:lnTo>
                    <a:pt x="2576791" y="15961"/>
                  </a:lnTo>
                  <a:lnTo>
                    <a:pt x="2612884" y="35229"/>
                  </a:lnTo>
                  <a:lnTo>
                    <a:pt x="2644824" y="61415"/>
                  </a:lnTo>
                  <a:lnTo>
                    <a:pt x="2671006" y="93352"/>
                  </a:lnTo>
                  <a:lnTo>
                    <a:pt x="2690272" y="129443"/>
                  </a:lnTo>
                  <a:lnTo>
                    <a:pt x="2702165" y="168587"/>
                  </a:lnTo>
                  <a:lnTo>
                    <a:pt x="2706230" y="209686"/>
                  </a:lnTo>
                  <a:lnTo>
                    <a:pt x="2706230" y="596216"/>
                  </a:lnTo>
                  <a:lnTo>
                    <a:pt x="2713627" y="640556"/>
                  </a:lnTo>
                  <a:lnTo>
                    <a:pt x="2734364" y="679181"/>
                  </a:lnTo>
                  <a:lnTo>
                    <a:pt x="2766265" y="709251"/>
                  </a:lnTo>
                  <a:lnTo>
                    <a:pt x="2848045" y="746604"/>
                  </a:lnTo>
                  <a:lnTo>
                    <a:pt x="2879949" y="776674"/>
                  </a:lnTo>
                  <a:lnTo>
                    <a:pt x="2900687" y="815299"/>
                  </a:lnTo>
                  <a:lnTo>
                    <a:pt x="2908084" y="859639"/>
                  </a:lnTo>
                  <a:lnTo>
                    <a:pt x="2908084" y="1356988"/>
                  </a:lnTo>
                  <a:lnTo>
                    <a:pt x="2904017" y="1398088"/>
                  </a:lnTo>
                  <a:lnTo>
                    <a:pt x="2892120" y="1437233"/>
                  </a:lnTo>
                  <a:lnTo>
                    <a:pt x="2872850" y="1473323"/>
                  </a:lnTo>
                  <a:lnTo>
                    <a:pt x="2846666" y="1505257"/>
                  </a:lnTo>
                  <a:lnTo>
                    <a:pt x="2814726" y="1531445"/>
                  </a:lnTo>
                  <a:lnTo>
                    <a:pt x="2778634" y="1550714"/>
                  </a:lnTo>
                  <a:lnTo>
                    <a:pt x="2739487" y="1562609"/>
                  </a:lnTo>
                  <a:lnTo>
                    <a:pt x="2698386" y="1566674"/>
                  </a:lnTo>
                  <a:close/>
                </a:path>
              </a:pathLst>
            </a:custGeom>
            <a:solidFill>
              <a:srgbClr val="D9D9ED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55971" y="1638866"/>
            <a:ext cx="2780453" cy="4660849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554594" marR="559251" indent="-423" algn="ctr">
              <a:lnSpc>
                <a:spcPct val="116500"/>
              </a:lnSpc>
              <a:spcBef>
                <a:spcPts val="67"/>
              </a:spcBef>
            </a:pPr>
            <a:r>
              <a:rPr sz="2733" b="1" spc="87" dirty="0">
                <a:solidFill>
                  <a:srgbClr val="120F73"/>
                </a:solidFill>
                <a:latin typeface="Tahoma"/>
                <a:cs typeface="Tahoma"/>
              </a:rPr>
              <a:t>MONTO</a:t>
            </a:r>
            <a:endParaRPr lang="es-MX" sz="2733" b="1" spc="87" dirty="0">
              <a:solidFill>
                <a:srgbClr val="120F73"/>
              </a:solidFill>
              <a:latin typeface="Tahoma"/>
              <a:cs typeface="Tahoma"/>
            </a:endParaRPr>
          </a:p>
          <a:p>
            <a:pPr marL="554594" marR="559251" indent="-423" algn="ctr">
              <a:lnSpc>
                <a:spcPct val="116500"/>
              </a:lnSpc>
              <a:spcBef>
                <a:spcPts val="67"/>
              </a:spcBef>
            </a:pPr>
            <a:r>
              <a:rPr lang="es-MX" sz="2733" b="1" spc="87" dirty="0">
                <a:solidFill>
                  <a:srgbClr val="120F73"/>
                </a:solidFill>
                <a:latin typeface="Tahoma"/>
                <a:cs typeface="Tahoma"/>
              </a:rPr>
              <a:t>9883.88</a:t>
            </a:r>
            <a:endParaRPr sz="2733" dirty="0">
              <a:latin typeface="Tahoma"/>
              <a:cs typeface="Tahoma"/>
            </a:endParaRPr>
          </a:p>
          <a:p>
            <a:pPr marL="8467" marR="3387" indent="93985" algn="ctr">
              <a:lnSpc>
                <a:spcPct val="117700"/>
              </a:lnSpc>
              <a:spcBef>
                <a:spcPts val="2430"/>
              </a:spcBef>
            </a:pPr>
            <a:r>
              <a:rPr sz="2667" spc="-50" dirty="0">
                <a:latin typeface="Trebuchet MS"/>
                <a:cs typeface="Trebuchet MS"/>
              </a:rPr>
              <a:t>GARANTIZAMOS</a:t>
            </a:r>
            <a:r>
              <a:rPr sz="2667" spc="-147" dirty="0">
                <a:latin typeface="Trebuchet MS"/>
                <a:cs typeface="Trebuchet MS"/>
              </a:rPr>
              <a:t> </a:t>
            </a:r>
            <a:r>
              <a:rPr sz="2667" spc="-240" dirty="0">
                <a:latin typeface="Trebuchet MS"/>
                <a:cs typeface="Trebuchet MS"/>
              </a:rPr>
              <a:t>EL </a:t>
            </a:r>
            <a:r>
              <a:rPr sz="2667" spc="-40" dirty="0">
                <a:latin typeface="Trebuchet MS"/>
                <a:cs typeface="Trebuchet MS"/>
              </a:rPr>
              <a:t>ORDEN,</a:t>
            </a:r>
            <a:r>
              <a:rPr sz="2667" spc="-136" dirty="0">
                <a:latin typeface="Trebuchet MS"/>
                <a:cs typeface="Trebuchet MS"/>
              </a:rPr>
              <a:t> </a:t>
            </a:r>
            <a:r>
              <a:rPr sz="2667" spc="-193" dirty="0">
                <a:latin typeface="Trebuchet MS"/>
                <a:cs typeface="Trebuchet MS"/>
              </a:rPr>
              <a:t>LA </a:t>
            </a:r>
            <a:r>
              <a:rPr sz="2667" spc="-117" dirty="0">
                <a:latin typeface="Trebuchet MS"/>
                <a:cs typeface="Trebuchet MS"/>
              </a:rPr>
              <a:t>LIMPIEZA</a:t>
            </a:r>
            <a:r>
              <a:rPr sz="2667" spc="-47" dirty="0">
                <a:latin typeface="Trebuchet MS"/>
                <a:cs typeface="Trebuchet MS"/>
              </a:rPr>
              <a:t> </a:t>
            </a:r>
            <a:r>
              <a:rPr sz="2667" spc="-306" dirty="0">
                <a:latin typeface="Trebuchet MS"/>
                <a:cs typeface="Trebuchet MS"/>
              </a:rPr>
              <a:t>Y</a:t>
            </a:r>
            <a:r>
              <a:rPr sz="2667" spc="23" dirty="0">
                <a:latin typeface="Trebuchet MS"/>
                <a:cs typeface="Trebuchet MS"/>
              </a:rPr>
              <a:t> </a:t>
            </a:r>
            <a:r>
              <a:rPr sz="2667" spc="-223" dirty="0">
                <a:latin typeface="Trebuchet MS"/>
                <a:cs typeface="Trebuchet MS"/>
              </a:rPr>
              <a:t>EL</a:t>
            </a:r>
            <a:r>
              <a:rPr sz="2667" spc="23" dirty="0">
                <a:latin typeface="Trebuchet MS"/>
                <a:cs typeface="Trebuchet MS"/>
              </a:rPr>
              <a:t> </a:t>
            </a:r>
            <a:r>
              <a:rPr sz="2667" spc="-87" dirty="0">
                <a:latin typeface="Trebuchet MS"/>
                <a:cs typeface="Trebuchet MS"/>
              </a:rPr>
              <a:t>BUEN </a:t>
            </a:r>
            <a:r>
              <a:rPr sz="2667" spc="-20" dirty="0">
                <a:latin typeface="Trebuchet MS"/>
                <a:cs typeface="Trebuchet MS"/>
              </a:rPr>
              <a:t>FUNCIONAMIENTO </a:t>
            </a:r>
            <a:r>
              <a:rPr sz="2667" spc="-113" dirty="0">
                <a:latin typeface="Trebuchet MS"/>
                <a:cs typeface="Trebuchet MS"/>
              </a:rPr>
              <a:t>DEL</a:t>
            </a:r>
            <a:r>
              <a:rPr sz="2667" spc="-87" dirty="0">
                <a:latin typeface="Trebuchet MS"/>
                <a:cs typeface="Trebuchet MS"/>
              </a:rPr>
              <a:t> </a:t>
            </a:r>
            <a:r>
              <a:rPr sz="2667" dirty="0">
                <a:latin typeface="Trebuchet MS"/>
                <a:cs typeface="Trebuchet MS"/>
              </a:rPr>
              <a:t>MERCADO</a:t>
            </a:r>
            <a:r>
              <a:rPr sz="2667" spc="-183" dirty="0">
                <a:latin typeface="Trebuchet MS"/>
                <a:cs typeface="Trebuchet MS"/>
              </a:rPr>
              <a:t> </a:t>
            </a:r>
            <a:r>
              <a:rPr sz="2667" spc="-17" dirty="0">
                <a:latin typeface="Trebuchet MS"/>
                <a:cs typeface="Trebuchet MS"/>
              </a:rPr>
              <a:t>DE </a:t>
            </a:r>
            <a:r>
              <a:rPr sz="2667" spc="-53" dirty="0">
                <a:latin typeface="Trebuchet MS"/>
                <a:cs typeface="Trebuchet MS"/>
              </a:rPr>
              <a:t>ABASTOS</a:t>
            </a:r>
            <a:r>
              <a:rPr sz="2667" spc="-107" dirty="0">
                <a:latin typeface="Trebuchet MS"/>
                <a:cs typeface="Trebuchet MS"/>
              </a:rPr>
              <a:t> </a:t>
            </a:r>
            <a:r>
              <a:rPr sz="2667" dirty="0">
                <a:latin typeface="Trebuchet MS"/>
                <a:cs typeface="Trebuchet MS"/>
              </a:rPr>
              <a:t>DE</a:t>
            </a:r>
            <a:r>
              <a:rPr sz="2667" spc="-103" dirty="0">
                <a:latin typeface="Trebuchet MS"/>
                <a:cs typeface="Trebuchet MS"/>
              </a:rPr>
              <a:t> </a:t>
            </a:r>
            <a:r>
              <a:rPr sz="2667" spc="-7" dirty="0">
                <a:latin typeface="Trebuchet MS"/>
                <a:cs typeface="Trebuchet MS"/>
              </a:rPr>
              <a:t>JULIO ANDRADE.</a:t>
            </a:r>
            <a:endParaRPr sz="2667" dirty="0">
              <a:latin typeface="Trebuchet MS"/>
              <a:cs typeface="Trebuchet MS"/>
            </a:endParaRPr>
          </a:p>
        </p:txBody>
      </p:sp>
      <p:sp>
        <p:nvSpPr>
          <p:cNvPr id="8" name="object 8" descr="$PPTXTitle"/>
          <p:cNvSpPr txBox="1">
            <a:spLocks noGrp="1"/>
          </p:cNvSpPr>
          <p:nvPr>
            <p:ph type="title"/>
          </p:nvPr>
        </p:nvSpPr>
        <p:spPr>
          <a:xfrm>
            <a:off x="1513259" y="260787"/>
            <a:ext cx="6301740" cy="763457"/>
          </a:xfrm>
          <a:prstGeom prst="rect">
            <a:avLst/>
          </a:prstGeom>
        </p:spPr>
        <p:txBody>
          <a:bodyPr vert="horz" wrap="square" lIns="0" tIns="9313" rIns="0" bIns="0" rtlCol="0" anchor="ctr">
            <a:spAutoFit/>
          </a:bodyPr>
          <a:lstStyle/>
          <a:p>
            <a:pPr marL="8467">
              <a:lnSpc>
                <a:spcPct val="100000"/>
              </a:lnSpc>
              <a:spcBef>
                <a:spcPts val="73"/>
              </a:spcBef>
            </a:pPr>
            <a:r>
              <a:rPr sz="4900" dirty="0">
                <a:solidFill>
                  <a:srgbClr val="FEFFFA"/>
                </a:solidFill>
              </a:rPr>
              <a:t>MERCADO</a:t>
            </a:r>
            <a:r>
              <a:rPr sz="4900" spc="-90" dirty="0">
                <a:solidFill>
                  <a:srgbClr val="FEFFFA"/>
                </a:solidFill>
              </a:rPr>
              <a:t> </a:t>
            </a:r>
            <a:r>
              <a:rPr sz="4900" spc="140" dirty="0">
                <a:solidFill>
                  <a:srgbClr val="FEFFFA"/>
                </a:solidFill>
              </a:rPr>
              <a:t>DE</a:t>
            </a:r>
            <a:r>
              <a:rPr sz="4900" spc="-90" dirty="0">
                <a:solidFill>
                  <a:srgbClr val="FEFFFA"/>
                </a:solidFill>
              </a:rPr>
              <a:t> </a:t>
            </a:r>
            <a:r>
              <a:rPr sz="4900" spc="123" dirty="0">
                <a:solidFill>
                  <a:srgbClr val="FEFFFA"/>
                </a:solidFill>
              </a:rPr>
              <a:t>ABASTOS</a:t>
            </a:r>
            <a:endParaRPr sz="4900"/>
          </a:p>
        </p:txBody>
      </p:sp>
      <p:sp>
        <p:nvSpPr>
          <p:cNvPr id="9" name="object 9"/>
          <p:cNvSpPr/>
          <p:nvPr/>
        </p:nvSpPr>
        <p:spPr>
          <a:xfrm>
            <a:off x="9397425" y="856648"/>
            <a:ext cx="1547283" cy="418677"/>
          </a:xfrm>
          <a:custGeom>
            <a:avLst/>
            <a:gdLst/>
            <a:ahLst/>
            <a:cxnLst/>
            <a:rect l="l" t="t" r="r" b="b"/>
            <a:pathLst>
              <a:path w="2320925" h="628014">
                <a:moveTo>
                  <a:pt x="2163746" y="627939"/>
                </a:moveTo>
                <a:lnTo>
                  <a:pt x="156984" y="627939"/>
                </a:lnTo>
                <a:lnTo>
                  <a:pt x="107365" y="619936"/>
                </a:lnTo>
                <a:lnTo>
                  <a:pt x="64271" y="597650"/>
                </a:lnTo>
                <a:lnTo>
                  <a:pt x="30288" y="563667"/>
                </a:lnTo>
                <a:lnTo>
                  <a:pt x="8003" y="520574"/>
                </a:lnTo>
                <a:lnTo>
                  <a:pt x="0" y="470954"/>
                </a:lnTo>
                <a:lnTo>
                  <a:pt x="0" y="156984"/>
                </a:lnTo>
                <a:lnTo>
                  <a:pt x="8003" y="107365"/>
                </a:lnTo>
                <a:lnTo>
                  <a:pt x="30288" y="64271"/>
                </a:lnTo>
                <a:lnTo>
                  <a:pt x="64271" y="30288"/>
                </a:lnTo>
                <a:lnTo>
                  <a:pt x="107365" y="8003"/>
                </a:lnTo>
                <a:lnTo>
                  <a:pt x="156984" y="0"/>
                </a:lnTo>
                <a:lnTo>
                  <a:pt x="2163746" y="0"/>
                </a:lnTo>
                <a:lnTo>
                  <a:pt x="2213363" y="8003"/>
                </a:lnTo>
                <a:lnTo>
                  <a:pt x="2256457" y="30288"/>
                </a:lnTo>
                <a:lnTo>
                  <a:pt x="2290440" y="64271"/>
                </a:lnTo>
                <a:lnTo>
                  <a:pt x="2312727" y="107365"/>
                </a:lnTo>
                <a:lnTo>
                  <a:pt x="2320731" y="156984"/>
                </a:lnTo>
                <a:lnTo>
                  <a:pt x="2320731" y="470954"/>
                </a:lnTo>
                <a:lnTo>
                  <a:pt x="2312727" y="520574"/>
                </a:lnTo>
                <a:lnTo>
                  <a:pt x="2290440" y="563667"/>
                </a:lnTo>
                <a:lnTo>
                  <a:pt x="2256457" y="597650"/>
                </a:lnTo>
                <a:lnTo>
                  <a:pt x="2213363" y="619936"/>
                </a:lnTo>
                <a:lnTo>
                  <a:pt x="2163746" y="627939"/>
                </a:lnTo>
                <a:close/>
              </a:path>
            </a:pathLst>
          </a:custGeom>
          <a:solidFill>
            <a:srgbClr val="F0EC0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0" name="object 10"/>
          <p:cNvSpPr txBox="1"/>
          <p:nvPr/>
        </p:nvSpPr>
        <p:spPr>
          <a:xfrm>
            <a:off x="9490443" y="892626"/>
            <a:ext cx="1362709" cy="316326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2000" b="1" spc="73" dirty="0">
                <a:latin typeface="Calibri"/>
                <a:cs typeface="Calibri"/>
              </a:rPr>
              <a:t>EJECUTADO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1645073"/>
          </a:xfrm>
          <a:custGeom>
            <a:avLst/>
            <a:gdLst/>
            <a:ahLst/>
            <a:cxnLst/>
            <a:rect l="l" t="t" r="r" b="b"/>
            <a:pathLst>
              <a:path w="18288000" h="2467610">
                <a:moveTo>
                  <a:pt x="18287999" y="2467185"/>
                </a:moveTo>
                <a:lnTo>
                  <a:pt x="0" y="2467185"/>
                </a:lnTo>
                <a:lnTo>
                  <a:pt x="0" y="0"/>
                </a:lnTo>
                <a:lnTo>
                  <a:pt x="18287999" y="0"/>
                </a:lnTo>
                <a:lnTo>
                  <a:pt x="18287999" y="2467185"/>
                </a:lnTo>
                <a:close/>
              </a:path>
            </a:pathLst>
          </a:custGeom>
          <a:solidFill>
            <a:srgbClr val="28679A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934535" y="158355"/>
            <a:ext cx="6957060" cy="1434581"/>
          </a:xfrm>
          <a:prstGeom prst="rect">
            <a:avLst/>
          </a:prstGeom>
        </p:spPr>
        <p:txBody>
          <a:bodyPr vert="horz" wrap="square" lIns="0" tIns="49107" rIns="0" bIns="0" rtlCol="0" anchor="ctr">
            <a:spAutoFit/>
          </a:bodyPr>
          <a:lstStyle/>
          <a:p>
            <a:pPr marL="8044" marR="3387" algn="ctr">
              <a:lnSpc>
                <a:spcPts val="3640"/>
              </a:lnSpc>
              <a:spcBef>
                <a:spcPts val="387"/>
              </a:spcBef>
            </a:pPr>
            <a:r>
              <a:rPr sz="3233" spc="130" dirty="0">
                <a:solidFill>
                  <a:srgbClr val="FEFFFA"/>
                </a:solidFill>
              </a:rPr>
              <a:t>SERVICIOS</a:t>
            </a:r>
            <a:r>
              <a:rPr sz="3233" spc="-80" dirty="0">
                <a:solidFill>
                  <a:srgbClr val="FEFFFA"/>
                </a:solidFill>
              </a:rPr>
              <a:t> </a:t>
            </a:r>
            <a:r>
              <a:rPr sz="3233" spc="123" dirty="0">
                <a:solidFill>
                  <a:srgbClr val="FEFFFA"/>
                </a:solidFill>
              </a:rPr>
              <a:t>BÁSICOS</a:t>
            </a:r>
            <a:r>
              <a:rPr sz="3233" spc="-73" dirty="0">
                <a:solidFill>
                  <a:srgbClr val="FEFFFA"/>
                </a:solidFill>
              </a:rPr>
              <a:t> </a:t>
            </a:r>
            <a:r>
              <a:rPr sz="3233" spc="110" dirty="0">
                <a:solidFill>
                  <a:srgbClr val="FEFFFA"/>
                </a:solidFill>
              </a:rPr>
              <a:t>FERIA</a:t>
            </a:r>
            <a:r>
              <a:rPr sz="3233" spc="-70" dirty="0">
                <a:solidFill>
                  <a:srgbClr val="FEFFFA"/>
                </a:solidFill>
              </a:rPr>
              <a:t> </a:t>
            </a:r>
            <a:r>
              <a:rPr sz="3233" spc="-7" dirty="0">
                <a:solidFill>
                  <a:srgbClr val="FEFFFA"/>
                </a:solidFill>
              </a:rPr>
              <a:t>GANADERA, </a:t>
            </a:r>
            <a:r>
              <a:rPr sz="3233" dirty="0">
                <a:solidFill>
                  <a:srgbClr val="FEFFFA"/>
                </a:solidFill>
              </a:rPr>
              <a:t>MERCADO</a:t>
            </a:r>
            <a:r>
              <a:rPr sz="3233" spc="-67" dirty="0">
                <a:solidFill>
                  <a:srgbClr val="FEFFFA"/>
                </a:solidFill>
              </a:rPr>
              <a:t> </a:t>
            </a:r>
            <a:r>
              <a:rPr sz="3233" spc="90" dirty="0">
                <a:solidFill>
                  <a:srgbClr val="FEFFFA"/>
                </a:solidFill>
              </a:rPr>
              <a:t>DE</a:t>
            </a:r>
            <a:r>
              <a:rPr sz="3233" spc="-63" dirty="0">
                <a:solidFill>
                  <a:srgbClr val="FEFFFA"/>
                </a:solidFill>
              </a:rPr>
              <a:t> </a:t>
            </a:r>
            <a:r>
              <a:rPr sz="3233" spc="97" dirty="0">
                <a:solidFill>
                  <a:srgbClr val="FEFFFA"/>
                </a:solidFill>
              </a:rPr>
              <a:t>ABASTOS</a:t>
            </a:r>
            <a:r>
              <a:rPr sz="3233" spc="-63" dirty="0">
                <a:solidFill>
                  <a:srgbClr val="FEFFFA"/>
                </a:solidFill>
              </a:rPr>
              <a:t> </a:t>
            </a:r>
            <a:r>
              <a:rPr sz="3233" dirty="0">
                <a:solidFill>
                  <a:srgbClr val="FEFFFA"/>
                </a:solidFill>
              </a:rPr>
              <a:t>Y</a:t>
            </a:r>
            <a:r>
              <a:rPr sz="3233" spc="-63" dirty="0">
                <a:solidFill>
                  <a:srgbClr val="FEFFFA"/>
                </a:solidFill>
              </a:rPr>
              <a:t> </a:t>
            </a:r>
            <a:r>
              <a:rPr sz="3233" spc="123" dirty="0">
                <a:solidFill>
                  <a:srgbClr val="FEFFFA"/>
                </a:solidFill>
              </a:rPr>
              <a:t>CENTRO</a:t>
            </a:r>
            <a:r>
              <a:rPr sz="3233" spc="-63" dirty="0">
                <a:solidFill>
                  <a:srgbClr val="FEFFFA"/>
                </a:solidFill>
              </a:rPr>
              <a:t> </a:t>
            </a:r>
            <a:r>
              <a:rPr sz="3233" spc="73" dirty="0">
                <a:solidFill>
                  <a:srgbClr val="FEFFFA"/>
                </a:solidFill>
              </a:rPr>
              <a:t>DE </a:t>
            </a:r>
            <a:r>
              <a:rPr sz="3233" spc="23" dirty="0">
                <a:solidFill>
                  <a:srgbClr val="FEFFFA"/>
                </a:solidFill>
              </a:rPr>
              <a:t>FAENAMIENTO</a:t>
            </a:r>
            <a:endParaRPr sz="3233" dirty="0"/>
          </a:p>
        </p:txBody>
      </p:sp>
      <p:grpSp>
        <p:nvGrpSpPr>
          <p:cNvPr id="4" name="object 4"/>
          <p:cNvGrpSpPr/>
          <p:nvPr/>
        </p:nvGrpSpPr>
        <p:grpSpPr>
          <a:xfrm>
            <a:off x="9460578" y="185812"/>
            <a:ext cx="2561167" cy="1060873"/>
            <a:chOff x="14190867" y="278718"/>
            <a:chExt cx="3841750" cy="1591310"/>
          </a:xfrm>
        </p:grpSpPr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489101" y="278718"/>
              <a:ext cx="1543049" cy="1533524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14190867" y="1241766"/>
              <a:ext cx="2320290" cy="628015"/>
            </a:xfrm>
            <a:custGeom>
              <a:avLst/>
              <a:gdLst/>
              <a:ahLst/>
              <a:cxnLst/>
              <a:rect l="l" t="t" r="r" b="b"/>
              <a:pathLst>
                <a:path w="2320290" h="628014">
                  <a:moveTo>
                    <a:pt x="2163337" y="627820"/>
                  </a:moveTo>
                  <a:lnTo>
                    <a:pt x="156954" y="627820"/>
                  </a:lnTo>
                  <a:lnTo>
                    <a:pt x="107344" y="619819"/>
                  </a:lnTo>
                  <a:lnTo>
                    <a:pt x="64259" y="597537"/>
                  </a:lnTo>
                  <a:lnTo>
                    <a:pt x="30283" y="563561"/>
                  </a:lnTo>
                  <a:lnTo>
                    <a:pt x="8001" y="520475"/>
                  </a:lnTo>
                  <a:lnTo>
                    <a:pt x="0" y="470865"/>
                  </a:lnTo>
                  <a:lnTo>
                    <a:pt x="0" y="156955"/>
                  </a:lnTo>
                  <a:lnTo>
                    <a:pt x="8001" y="107345"/>
                  </a:lnTo>
                  <a:lnTo>
                    <a:pt x="30283" y="64259"/>
                  </a:lnTo>
                  <a:lnTo>
                    <a:pt x="64259" y="30283"/>
                  </a:lnTo>
                  <a:lnTo>
                    <a:pt x="107344" y="8001"/>
                  </a:lnTo>
                  <a:lnTo>
                    <a:pt x="156954" y="0"/>
                  </a:lnTo>
                  <a:lnTo>
                    <a:pt x="2163337" y="0"/>
                  </a:lnTo>
                  <a:lnTo>
                    <a:pt x="2212945" y="8001"/>
                  </a:lnTo>
                  <a:lnTo>
                    <a:pt x="2256030" y="30283"/>
                  </a:lnTo>
                  <a:lnTo>
                    <a:pt x="2290007" y="64259"/>
                  </a:lnTo>
                  <a:lnTo>
                    <a:pt x="2312290" y="107345"/>
                  </a:lnTo>
                  <a:lnTo>
                    <a:pt x="2320293" y="156955"/>
                  </a:lnTo>
                  <a:lnTo>
                    <a:pt x="2320293" y="470865"/>
                  </a:lnTo>
                  <a:lnTo>
                    <a:pt x="2312290" y="520475"/>
                  </a:lnTo>
                  <a:lnTo>
                    <a:pt x="2290007" y="563561"/>
                  </a:lnTo>
                  <a:lnTo>
                    <a:pt x="2256030" y="597537"/>
                  </a:lnTo>
                  <a:lnTo>
                    <a:pt x="2212945" y="619819"/>
                  </a:lnTo>
                  <a:lnTo>
                    <a:pt x="2163337" y="627820"/>
                  </a:lnTo>
                  <a:close/>
                </a:path>
              </a:pathLst>
            </a:custGeom>
            <a:solidFill>
              <a:srgbClr val="F0EC00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475252" y="1961688"/>
            <a:ext cx="2622560" cy="461646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246210" y="1961689"/>
            <a:ext cx="2945790" cy="4616443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676015" y="1813156"/>
            <a:ext cx="2086610" cy="1026583"/>
          </a:xfrm>
          <a:custGeom>
            <a:avLst/>
            <a:gdLst/>
            <a:ahLst/>
            <a:cxnLst/>
            <a:rect l="l" t="t" r="r" b="b"/>
            <a:pathLst>
              <a:path w="3129915" h="1539875">
                <a:moveTo>
                  <a:pt x="2905122" y="1539321"/>
                </a:moveTo>
                <a:lnTo>
                  <a:pt x="224353" y="1539321"/>
                </a:lnTo>
                <a:lnTo>
                  <a:pt x="179138" y="1534763"/>
                </a:lnTo>
                <a:lnTo>
                  <a:pt x="137024" y="1521690"/>
                </a:lnTo>
                <a:lnTo>
                  <a:pt x="98914" y="1501004"/>
                </a:lnTo>
                <a:lnTo>
                  <a:pt x="65711" y="1473608"/>
                </a:lnTo>
                <a:lnTo>
                  <a:pt x="38315" y="1440404"/>
                </a:lnTo>
                <a:lnTo>
                  <a:pt x="17630" y="1402294"/>
                </a:lnTo>
                <a:lnTo>
                  <a:pt x="4558" y="1360180"/>
                </a:lnTo>
                <a:lnTo>
                  <a:pt x="0" y="1314964"/>
                </a:lnTo>
                <a:lnTo>
                  <a:pt x="0" y="770069"/>
                </a:lnTo>
                <a:lnTo>
                  <a:pt x="6251" y="729041"/>
                </a:lnTo>
                <a:lnTo>
                  <a:pt x="23961" y="692476"/>
                </a:lnTo>
                <a:lnTo>
                  <a:pt x="51566" y="662667"/>
                </a:lnTo>
                <a:lnTo>
                  <a:pt x="123436" y="621141"/>
                </a:lnTo>
                <a:lnTo>
                  <a:pt x="151040" y="591332"/>
                </a:lnTo>
                <a:lnTo>
                  <a:pt x="168750" y="554767"/>
                </a:lnTo>
                <a:lnTo>
                  <a:pt x="175001" y="513739"/>
                </a:lnTo>
                <a:lnTo>
                  <a:pt x="175001" y="224353"/>
                </a:lnTo>
                <a:lnTo>
                  <a:pt x="179559" y="179138"/>
                </a:lnTo>
                <a:lnTo>
                  <a:pt x="192632" y="137024"/>
                </a:lnTo>
                <a:lnTo>
                  <a:pt x="213317" y="98915"/>
                </a:lnTo>
                <a:lnTo>
                  <a:pt x="240713" y="65711"/>
                </a:lnTo>
                <a:lnTo>
                  <a:pt x="273916" y="38315"/>
                </a:lnTo>
                <a:lnTo>
                  <a:pt x="312026" y="17630"/>
                </a:lnTo>
                <a:lnTo>
                  <a:pt x="354140" y="4558"/>
                </a:lnTo>
                <a:lnTo>
                  <a:pt x="399355" y="0"/>
                </a:lnTo>
                <a:lnTo>
                  <a:pt x="2730114" y="0"/>
                </a:lnTo>
                <a:lnTo>
                  <a:pt x="2774091" y="4350"/>
                </a:lnTo>
                <a:lnTo>
                  <a:pt x="2815976" y="17077"/>
                </a:lnTo>
                <a:lnTo>
                  <a:pt x="2854592" y="37693"/>
                </a:lnTo>
                <a:lnTo>
                  <a:pt x="2888764" y="65711"/>
                </a:lnTo>
                <a:lnTo>
                  <a:pt x="2916778" y="99881"/>
                </a:lnTo>
                <a:lnTo>
                  <a:pt x="2937393" y="138496"/>
                </a:lnTo>
                <a:lnTo>
                  <a:pt x="2950120" y="180379"/>
                </a:lnTo>
                <a:lnTo>
                  <a:pt x="2954471" y="224353"/>
                </a:lnTo>
                <a:lnTo>
                  <a:pt x="2954471" y="513739"/>
                </a:lnTo>
                <a:lnTo>
                  <a:pt x="2960722" y="554767"/>
                </a:lnTo>
                <a:lnTo>
                  <a:pt x="2978432" y="591332"/>
                </a:lnTo>
                <a:lnTo>
                  <a:pt x="3006036" y="621141"/>
                </a:lnTo>
                <a:lnTo>
                  <a:pt x="3077909" y="662667"/>
                </a:lnTo>
                <a:lnTo>
                  <a:pt x="3105516" y="692476"/>
                </a:lnTo>
                <a:lnTo>
                  <a:pt x="3123227" y="729041"/>
                </a:lnTo>
                <a:lnTo>
                  <a:pt x="3129478" y="770069"/>
                </a:lnTo>
                <a:lnTo>
                  <a:pt x="3129478" y="1314964"/>
                </a:lnTo>
                <a:lnTo>
                  <a:pt x="3125127" y="1358935"/>
                </a:lnTo>
                <a:lnTo>
                  <a:pt x="3112399" y="1400816"/>
                </a:lnTo>
                <a:lnTo>
                  <a:pt x="3091781" y="1439431"/>
                </a:lnTo>
                <a:lnTo>
                  <a:pt x="3063761" y="1473603"/>
                </a:lnTo>
                <a:lnTo>
                  <a:pt x="3029589" y="1501623"/>
                </a:lnTo>
                <a:lnTo>
                  <a:pt x="2990974" y="1522241"/>
                </a:lnTo>
                <a:lnTo>
                  <a:pt x="2949093" y="1534970"/>
                </a:lnTo>
                <a:lnTo>
                  <a:pt x="2905122" y="1539321"/>
                </a:lnTo>
                <a:close/>
              </a:path>
            </a:pathLst>
          </a:custGeom>
          <a:solidFill>
            <a:srgbClr val="D9D9ED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1" name="object 11"/>
          <p:cNvSpPr txBox="1"/>
          <p:nvPr/>
        </p:nvSpPr>
        <p:spPr>
          <a:xfrm>
            <a:off x="181706" y="1876783"/>
            <a:ext cx="3134783" cy="4675084"/>
          </a:xfrm>
          <a:prstGeom prst="rect">
            <a:avLst/>
          </a:prstGeom>
        </p:spPr>
        <p:txBody>
          <a:bodyPr vert="horz" wrap="square" lIns="0" tIns="36407" rIns="0" bIns="0" rtlCol="0">
            <a:spAutoFit/>
          </a:bodyPr>
          <a:lstStyle/>
          <a:p>
            <a:pPr marL="583383" marR="609207" indent="-74510" algn="ctr">
              <a:lnSpc>
                <a:spcPts val="3374"/>
              </a:lnSpc>
              <a:spcBef>
                <a:spcPts val="287"/>
              </a:spcBef>
            </a:pPr>
            <a:r>
              <a:rPr sz="2900" b="1" spc="100" dirty="0">
                <a:solidFill>
                  <a:srgbClr val="120F73"/>
                </a:solidFill>
                <a:latin typeface="Tahoma"/>
                <a:cs typeface="Tahoma"/>
              </a:rPr>
              <a:t>MONTO</a:t>
            </a:r>
            <a:endParaRPr lang="es-MX" sz="2900" b="1" spc="100" dirty="0">
              <a:solidFill>
                <a:srgbClr val="120F73"/>
              </a:solidFill>
              <a:latin typeface="Tahoma"/>
              <a:cs typeface="Tahoma"/>
            </a:endParaRPr>
          </a:p>
          <a:p>
            <a:pPr marL="583383" marR="609207" indent="-74510" algn="ctr">
              <a:lnSpc>
                <a:spcPts val="3374"/>
              </a:lnSpc>
              <a:spcBef>
                <a:spcPts val="287"/>
              </a:spcBef>
            </a:pPr>
            <a:r>
              <a:rPr lang="es-MX" sz="2900" b="1" spc="100" dirty="0">
                <a:solidFill>
                  <a:srgbClr val="120F73"/>
                </a:solidFill>
                <a:latin typeface="Tahoma"/>
                <a:cs typeface="Tahoma"/>
              </a:rPr>
              <a:t>14 336.50</a:t>
            </a:r>
            <a:endParaRPr sz="2900" dirty="0">
              <a:latin typeface="Tahoma"/>
              <a:cs typeface="Tahoma"/>
            </a:endParaRPr>
          </a:p>
          <a:p>
            <a:pPr marL="8467" marR="3387" indent="-423" algn="ctr">
              <a:lnSpc>
                <a:spcPct val="116399"/>
              </a:lnSpc>
              <a:spcBef>
                <a:spcPts val="1277"/>
              </a:spcBef>
            </a:pPr>
            <a:endParaRPr lang="es-MX" sz="2133" spc="-13" dirty="0">
              <a:latin typeface="Trebuchet MS"/>
              <a:cs typeface="Trebuchet MS"/>
            </a:endParaRPr>
          </a:p>
          <a:p>
            <a:pPr marL="8467" marR="3387" indent="-423" algn="ctr">
              <a:lnSpc>
                <a:spcPct val="116399"/>
              </a:lnSpc>
              <a:spcBef>
                <a:spcPts val="1277"/>
              </a:spcBef>
            </a:pPr>
            <a:r>
              <a:rPr sz="2133" spc="-13" dirty="0">
                <a:latin typeface="Trebuchet MS"/>
                <a:cs typeface="Trebuchet MS"/>
              </a:rPr>
              <a:t>GARANTIZAMOS </a:t>
            </a:r>
            <a:r>
              <a:rPr sz="2133" spc="-23" dirty="0">
                <a:latin typeface="Trebuchet MS"/>
                <a:cs typeface="Trebuchet MS"/>
              </a:rPr>
              <a:t>SERVICIOS</a:t>
            </a:r>
            <a:r>
              <a:rPr sz="2133" spc="-130" dirty="0">
                <a:latin typeface="Trebuchet MS"/>
                <a:cs typeface="Trebuchet MS"/>
              </a:rPr>
              <a:t> </a:t>
            </a:r>
            <a:r>
              <a:rPr sz="2133" dirty="0">
                <a:latin typeface="Trebuchet MS"/>
                <a:cs typeface="Trebuchet MS"/>
              </a:rPr>
              <a:t>BÁSICOS</a:t>
            </a:r>
            <a:r>
              <a:rPr sz="2133" spc="-127" dirty="0">
                <a:latin typeface="Trebuchet MS"/>
                <a:cs typeface="Trebuchet MS"/>
              </a:rPr>
              <a:t> </a:t>
            </a:r>
            <a:r>
              <a:rPr sz="2133" spc="-20" dirty="0">
                <a:latin typeface="Trebuchet MS"/>
                <a:cs typeface="Trebuchet MS"/>
              </a:rPr>
              <a:t>EN</a:t>
            </a:r>
            <a:r>
              <a:rPr sz="2133" spc="-127" dirty="0">
                <a:latin typeface="Trebuchet MS"/>
                <a:cs typeface="Trebuchet MS"/>
              </a:rPr>
              <a:t> </a:t>
            </a:r>
            <a:r>
              <a:rPr sz="2133" spc="-87" dirty="0">
                <a:latin typeface="Trebuchet MS"/>
                <a:cs typeface="Trebuchet MS"/>
              </a:rPr>
              <a:t>LA </a:t>
            </a:r>
            <a:r>
              <a:rPr sz="2133" spc="-63" dirty="0">
                <a:latin typeface="Trebuchet MS"/>
                <a:cs typeface="Trebuchet MS"/>
              </a:rPr>
              <a:t>FERIA</a:t>
            </a:r>
            <a:r>
              <a:rPr sz="2133" spc="-100" dirty="0">
                <a:latin typeface="Trebuchet MS"/>
                <a:cs typeface="Trebuchet MS"/>
              </a:rPr>
              <a:t> </a:t>
            </a:r>
            <a:r>
              <a:rPr sz="2133" spc="-40" dirty="0">
                <a:latin typeface="Trebuchet MS"/>
                <a:cs typeface="Trebuchet MS"/>
              </a:rPr>
              <a:t>GANADERA,</a:t>
            </a:r>
            <a:r>
              <a:rPr sz="2133" spc="-100" dirty="0">
                <a:latin typeface="Trebuchet MS"/>
                <a:cs typeface="Trebuchet MS"/>
              </a:rPr>
              <a:t> </a:t>
            </a:r>
            <a:r>
              <a:rPr sz="2133" spc="-213" dirty="0">
                <a:latin typeface="Trebuchet MS"/>
                <a:cs typeface="Trebuchet MS"/>
              </a:rPr>
              <a:t>EL </a:t>
            </a:r>
            <a:r>
              <a:rPr sz="2133" spc="-23" dirty="0">
                <a:latin typeface="Trebuchet MS"/>
                <a:cs typeface="Trebuchet MS"/>
              </a:rPr>
              <a:t>MERCADO</a:t>
            </a:r>
            <a:r>
              <a:rPr sz="2133" spc="-123" dirty="0">
                <a:latin typeface="Trebuchet MS"/>
                <a:cs typeface="Trebuchet MS"/>
              </a:rPr>
              <a:t> </a:t>
            </a:r>
            <a:r>
              <a:rPr sz="2133" dirty="0">
                <a:latin typeface="Trebuchet MS"/>
                <a:cs typeface="Trebuchet MS"/>
              </a:rPr>
              <a:t>DE</a:t>
            </a:r>
            <a:r>
              <a:rPr sz="2133" spc="-110" dirty="0">
                <a:latin typeface="Trebuchet MS"/>
                <a:cs typeface="Trebuchet MS"/>
              </a:rPr>
              <a:t> </a:t>
            </a:r>
            <a:r>
              <a:rPr sz="2133" spc="-60" dirty="0">
                <a:latin typeface="Trebuchet MS"/>
                <a:cs typeface="Trebuchet MS"/>
              </a:rPr>
              <a:t>ABASTOS</a:t>
            </a:r>
            <a:r>
              <a:rPr sz="2133" spc="-100" dirty="0">
                <a:latin typeface="Trebuchet MS"/>
                <a:cs typeface="Trebuchet MS"/>
              </a:rPr>
              <a:t> </a:t>
            </a:r>
            <a:r>
              <a:rPr sz="2133" spc="-289" dirty="0">
                <a:latin typeface="Trebuchet MS"/>
                <a:cs typeface="Trebuchet MS"/>
              </a:rPr>
              <a:t>Y </a:t>
            </a:r>
            <a:r>
              <a:rPr sz="2133" spc="-197" dirty="0">
                <a:latin typeface="Trebuchet MS"/>
                <a:cs typeface="Trebuchet MS"/>
              </a:rPr>
              <a:t>EL</a:t>
            </a:r>
            <a:r>
              <a:rPr sz="2133" spc="10" dirty="0">
                <a:latin typeface="Trebuchet MS"/>
                <a:cs typeface="Trebuchet MS"/>
              </a:rPr>
              <a:t> </a:t>
            </a:r>
            <a:r>
              <a:rPr sz="2133" spc="-76" dirty="0">
                <a:latin typeface="Trebuchet MS"/>
                <a:cs typeface="Trebuchet MS"/>
              </a:rPr>
              <a:t>CENTRO</a:t>
            </a:r>
            <a:r>
              <a:rPr sz="2133" spc="-70" dirty="0">
                <a:latin typeface="Trebuchet MS"/>
                <a:cs typeface="Trebuchet MS"/>
              </a:rPr>
              <a:t> </a:t>
            </a:r>
            <a:r>
              <a:rPr sz="2133" spc="-17" dirty="0">
                <a:latin typeface="Trebuchet MS"/>
                <a:cs typeface="Trebuchet MS"/>
              </a:rPr>
              <a:t>DE </a:t>
            </a:r>
            <a:r>
              <a:rPr sz="2133" spc="-87" dirty="0">
                <a:latin typeface="Trebuchet MS"/>
                <a:cs typeface="Trebuchet MS"/>
              </a:rPr>
              <a:t>FAENAMIENTO</a:t>
            </a:r>
            <a:r>
              <a:rPr sz="2133" spc="-27" dirty="0">
                <a:latin typeface="Trebuchet MS"/>
                <a:cs typeface="Trebuchet MS"/>
              </a:rPr>
              <a:t> </a:t>
            </a:r>
            <a:r>
              <a:rPr sz="2133" spc="-13" dirty="0">
                <a:latin typeface="Trebuchet MS"/>
                <a:cs typeface="Trebuchet MS"/>
              </a:rPr>
              <a:t>PARA </a:t>
            </a:r>
            <a:r>
              <a:rPr sz="2133" spc="-60" dirty="0">
                <a:latin typeface="Trebuchet MS"/>
                <a:cs typeface="Trebuchet MS"/>
              </a:rPr>
              <a:t>ASEGURAR </a:t>
            </a:r>
            <a:r>
              <a:rPr sz="2133" spc="-17" dirty="0">
                <a:latin typeface="Trebuchet MS"/>
                <a:cs typeface="Trebuchet MS"/>
              </a:rPr>
              <a:t>SU </a:t>
            </a:r>
            <a:r>
              <a:rPr sz="2133" spc="-23" dirty="0">
                <a:latin typeface="Trebuchet MS"/>
                <a:cs typeface="Trebuchet MS"/>
              </a:rPr>
              <a:t>FUNCIONAMIENTO ADECUADO</a:t>
            </a:r>
            <a:r>
              <a:rPr sz="2133" spc="-127" dirty="0">
                <a:latin typeface="Trebuchet MS"/>
                <a:cs typeface="Trebuchet MS"/>
              </a:rPr>
              <a:t> </a:t>
            </a:r>
            <a:r>
              <a:rPr sz="2133" spc="-257" dirty="0">
                <a:latin typeface="Trebuchet MS"/>
                <a:cs typeface="Trebuchet MS"/>
              </a:rPr>
              <a:t>Y</a:t>
            </a:r>
            <a:r>
              <a:rPr sz="2133" spc="10" dirty="0">
                <a:latin typeface="Trebuchet MS"/>
                <a:cs typeface="Trebuchet MS"/>
              </a:rPr>
              <a:t> </a:t>
            </a:r>
            <a:r>
              <a:rPr sz="2133" spc="-7" dirty="0">
                <a:latin typeface="Trebuchet MS"/>
                <a:cs typeface="Trebuchet MS"/>
              </a:rPr>
              <a:t>CONTINUO</a:t>
            </a:r>
            <a:endParaRPr sz="2133" dirty="0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553577" y="863810"/>
            <a:ext cx="1362709" cy="316326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2000" b="1" spc="73" dirty="0">
                <a:latin typeface="Calibri"/>
                <a:cs typeface="Calibri"/>
              </a:rPr>
              <a:t>EJECUTADO</a:t>
            </a:r>
            <a:endParaRPr sz="2000">
              <a:latin typeface="Calibri"/>
              <a:cs typeface="Calibri"/>
            </a:endParaRPr>
          </a:p>
        </p:txBody>
      </p:sp>
      <p:pic>
        <p:nvPicPr>
          <p:cNvPr id="2050" name="Picture 2" descr="Imágenes de Foco encendido - Descarga gratuita en Magnific (anteriormente  Freepik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9184" y="1920409"/>
            <a:ext cx="2951869" cy="469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0" y="5359115"/>
            <a:ext cx="12192000" cy="1499023"/>
          </a:xfrm>
          <a:custGeom>
            <a:avLst/>
            <a:gdLst/>
            <a:ahLst/>
            <a:cxnLst/>
            <a:rect l="l" t="t" r="r" b="b"/>
            <a:pathLst>
              <a:path w="18288000" h="2248534">
                <a:moveTo>
                  <a:pt x="18288000" y="2248314"/>
                </a:moveTo>
                <a:lnTo>
                  <a:pt x="0" y="2248314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2248314"/>
                </a:lnTo>
                <a:close/>
              </a:path>
            </a:pathLst>
          </a:custGeom>
          <a:solidFill>
            <a:srgbClr val="28679A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577751" y="5461569"/>
            <a:ext cx="11614249" cy="1076363"/>
          </a:xfrm>
          <a:prstGeom prst="rect">
            <a:avLst/>
          </a:prstGeom>
        </p:spPr>
        <p:txBody>
          <a:bodyPr vert="horz" wrap="square" lIns="0" tIns="49953" rIns="0" bIns="0" rtlCol="0" anchor="ctr">
            <a:spAutoFit/>
          </a:bodyPr>
          <a:lstStyle/>
          <a:p>
            <a:pPr marL="8467" marR="3387" indent="91868">
              <a:lnSpc>
                <a:spcPts val="3994"/>
              </a:lnSpc>
              <a:spcBef>
                <a:spcPts val="393"/>
              </a:spcBef>
            </a:pPr>
            <a:r>
              <a:rPr lang="es-MX" sz="3600" spc="110" dirty="0">
                <a:solidFill>
                  <a:srgbClr val="FEFFFA"/>
                </a:solidFill>
              </a:rPr>
              <a:t>INSUMOS Y HERRAMIENTAS PARA LA FERIA</a:t>
            </a:r>
            <a:r>
              <a:rPr lang="es-MX" sz="3600" spc="-70" dirty="0">
                <a:solidFill>
                  <a:srgbClr val="FEFFFA"/>
                </a:solidFill>
              </a:rPr>
              <a:t> </a:t>
            </a:r>
            <a:r>
              <a:rPr lang="es-MX" sz="3600" spc="-7" dirty="0">
                <a:solidFill>
                  <a:srgbClr val="FEFFFA"/>
                </a:solidFill>
              </a:rPr>
              <a:t>GANADERA, </a:t>
            </a:r>
            <a:r>
              <a:rPr lang="es-MX" sz="3600" dirty="0">
                <a:solidFill>
                  <a:srgbClr val="FEFFFA"/>
                </a:solidFill>
              </a:rPr>
              <a:t>MERCADO</a:t>
            </a:r>
            <a:r>
              <a:rPr lang="es-MX" sz="3600" spc="-67" dirty="0">
                <a:solidFill>
                  <a:srgbClr val="FEFFFA"/>
                </a:solidFill>
              </a:rPr>
              <a:t> </a:t>
            </a:r>
            <a:r>
              <a:rPr lang="es-MX" sz="3600" spc="90" dirty="0">
                <a:solidFill>
                  <a:srgbClr val="FEFFFA"/>
                </a:solidFill>
              </a:rPr>
              <a:t>DE</a:t>
            </a:r>
            <a:r>
              <a:rPr lang="es-MX" sz="3600" spc="-63" dirty="0">
                <a:solidFill>
                  <a:srgbClr val="FEFFFA"/>
                </a:solidFill>
              </a:rPr>
              <a:t> </a:t>
            </a:r>
            <a:r>
              <a:rPr lang="es-MX" sz="3600" spc="97" dirty="0">
                <a:solidFill>
                  <a:srgbClr val="FEFFFA"/>
                </a:solidFill>
              </a:rPr>
              <a:t>ABASTOS</a:t>
            </a:r>
            <a:r>
              <a:rPr lang="es-MX" sz="3600" spc="-63" dirty="0">
                <a:solidFill>
                  <a:srgbClr val="FEFFFA"/>
                </a:solidFill>
              </a:rPr>
              <a:t> </a:t>
            </a:r>
            <a:r>
              <a:rPr lang="es-MX" sz="3600" dirty="0">
                <a:solidFill>
                  <a:srgbClr val="FEFFFA"/>
                </a:solidFill>
              </a:rPr>
              <a:t>Y</a:t>
            </a:r>
            <a:r>
              <a:rPr lang="es-MX" sz="3600" spc="-63" dirty="0">
                <a:solidFill>
                  <a:srgbClr val="FEFFFA"/>
                </a:solidFill>
              </a:rPr>
              <a:t> </a:t>
            </a:r>
            <a:r>
              <a:rPr lang="es-MX" sz="3600" spc="123" dirty="0">
                <a:solidFill>
                  <a:srgbClr val="FEFFFA"/>
                </a:solidFill>
              </a:rPr>
              <a:t>CENTRO</a:t>
            </a:r>
            <a:r>
              <a:rPr lang="es-MX" sz="3600" spc="-63" dirty="0">
                <a:solidFill>
                  <a:srgbClr val="FEFFFA"/>
                </a:solidFill>
              </a:rPr>
              <a:t> </a:t>
            </a:r>
            <a:r>
              <a:rPr lang="es-MX" sz="3600" spc="73" dirty="0">
                <a:solidFill>
                  <a:srgbClr val="FEFFFA"/>
                </a:solidFill>
              </a:rPr>
              <a:t>DE </a:t>
            </a:r>
            <a:r>
              <a:rPr lang="es-MX" sz="3600" spc="23" dirty="0">
                <a:solidFill>
                  <a:srgbClr val="FEFFFA"/>
                </a:solidFill>
              </a:rPr>
              <a:t>FAENAMIENTO</a:t>
            </a:r>
            <a:endParaRPr sz="3534" dirty="0"/>
          </a:p>
        </p:txBody>
      </p:sp>
      <p:sp>
        <p:nvSpPr>
          <p:cNvPr id="7" name="object 10"/>
          <p:cNvSpPr/>
          <p:nvPr/>
        </p:nvSpPr>
        <p:spPr>
          <a:xfrm>
            <a:off x="9359007" y="629345"/>
            <a:ext cx="1548977" cy="419100"/>
          </a:xfrm>
          <a:custGeom>
            <a:avLst/>
            <a:gdLst/>
            <a:ahLst/>
            <a:cxnLst/>
            <a:rect l="l" t="t" r="r" b="b"/>
            <a:pathLst>
              <a:path w="2323465" h="628650">
                <a:moveTo>
                  <a:pt x="2166193" y="628649"/>
                </a:moveTo>
                <a:lnTo>
                  <a:pt x="157162" y="628649"/>
                </a:lnTo>
                <a:lnTo>
                  <a:pt x="107486" y="620637"/>
                </a:lnTo>
                <a:lnTo>
                  <a:pt x="64344" y="598326"/>
                </a:lnTo>
                <a:lnTo>
                  <a:pt x="30323" y="564305"/>
                </a:lnTo>
                <a:lnTo>
                  <a:pt x="8012" y="521162"/>
                </a:lnTo>
                <a:lnTo>
                  <a:pt x="0" y="471487"/>
                </a:lnTo>
                <a:lnTo>
                  <a:pt x="0" y="157162"/>
                </a:lnTo>
                <a:lnTo>
                  <a:pt x="8012" y="107486"/>
                </a:lnTo>
                <a:lnTo>
                  <a:pt x="30323" y="64344"/>
                </a:lnTo>
                <a:lnTo>
                  <a:pt x="64344" y="30323"/>
                </a:lnTo>
                <a:lnTo>
                  <a:pt x="107486" y="8012"/>
                </a:lnTo>
                <a:lnTo>
                  <a:pt x="157162" y="0"/>
                </a:lnTo>
                <a:lnTo>
                  <a:pt x="2166193" y="0"/>
                </a:lnTo>
                <a:lnTo>
                  <a:pt x="2215866" y="8012"/>
                </a:lnTo>
                <a:lnTo>
                  <a:pt x="2259008" y="30323"/>
                </a:lnTo>
                <a:lnTo>
                  <a:pt x="2293030" y="64344"/>
                </a:lnTo>
                <a:lnTo>
                  <a:pt x="2315343" y="107486"/>
                </a:lnTo>
                <a:lnTo>
                  <a:pt x="2323356" y="157162"/>
                </a:lnTo>
                <a:lnTo>
                  <a:pt x="2323356" y="471487"/>
                </a:lnTo>
                <a:lnTo>
                  <a:pt x="2315343" y="521162"/>
                </a:lnTo>
                <a:lnTo>
                  <a:pt x="2293030" y="564305"/>
                </a:lnTo>
                <a:lnTo>
                  <a:pt x="2259008" y="598326"/>
                </a:lnTo>
                <a:lnTo>
                  <a:pt x="2215866" y="620637"/>
                </a:lnTo>
                <a:lnTo>
                  <a:pt x="2166193" y="628649"/>
                </a:lnTo>
                <a:close/>
              </a:path>
            </a:pathLst>
          </a:custGeom>
          <a:solidFill>
            <a:srgbClr val="F0EC0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grpSp>
        <p:nvGrpSpPr>
          <p:cNvPr id="8" name="object 8"/>
          <p:cNvGrpSpPr/>
          <p:nvPr/>
        </p:nvGrpSpPr>
        <p:grpSpPr>
          <a:xfrm>
            <a:off x="9344229" y="121345"/>
            <a:ext cx="2659803" cy="1016000"/>
            <a:chOff x="14038510" y="267873"/>
            <a:chExt cx="3989704" cy="1524000"/>
          </a:xfrm>
        </p:grpSpPr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6494648" y="267873"/>
              <a:ext cx="1533524" cy="1523999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4038510" y="944017"/>
              <a:ext cx="2323465" cy="628650"/>
            </a:xfrm>
            <a:custGeom>
              <a:avLst/>
              <a:gdLst/>
              <a:ahLst/>
              <a:cxnLst/>
              <a:rect l="l" t="t" r="r" b="b"/>
              <a:pathLst>
                <a:path w="2323465" h="628650">
                  <a:moveTo>
                    <a:pt x="2166193" y="628649"/>
                  </a:moveTo>
                  <a:lnTo>
                    <a:pt x="157162" y="628649"/>
                  </a:lnTo>
                  <a:lnTo>
                    <a:pt x="107486" y="620637"/>
                  </a:lnTo>
                  <a:lnTo>
                    <a:pt x="64344" y="598326"/>
                  </a:lnTo>
                  <a:lnTo>
                    <a:pt x="30323" y="564305"/>
                  </a:lnTo>
                  <a:lnTo>
                    <a:pt x="8012" y="521162"/>
                  </a:lnTo>
                  <a:lnTo>
                    <a:pt x="0" y="471487"/>
                  </a:lnTo>
                  <a:lnTo>
                    <a:pt x="0" y="157162"/>
                  </a:lnTo>
                  <a:lnTo>
                    <a:pt x="8012" y="107486"/>
                  </a:lnTo>
                  <a:lnTo>
                    <a:pt x="30323" y="64344"/>
                  </a:lnTo>
                  <a:lnTo>
                    <a:pt x="64344" y="30323"/>
                  </a:lnTo>
                  <a:lnTo>
                    <a:pt x="107486" y="8012"/>
                  </a:lnTo>
                  <a:lnTo>
                    <a:pt x="157162" y="0"/>
                  </a:lnTo>
                  <a:lnTo>
                    <a:pt x="2166193" y="0"/>
                  </a:lnTo>
                  <a:lnTo>
                    <a:pt x="2215866" y="8012"/>
                  </a:lnTo>
                  <a:lnTo>
                    <a:pt x="2259008" y="30323"/>
                  </a:lnTo>
                  <a:lnTo>
                    <a:pt x="2293030" y="64344"/>
                  </a:lnTo>
                  <a:lnTo>
                    <a:pt x="2315343" y="107486"/>
                  </a:lnTo>
                  <a:lnTo>
                    <a:pt x="2323356" y="157162"/>
                  </a:lnTo>
                  <a:lnTo>
                    <a:pt x="2323356" y="471487"/>
                  </a:lnTo>
                  <a:lnTo>
                    <a:pt x="2315343" y="521162"/>
                  </a:lnTo>
                  <a:lnTo>
                    <a:pt x="2293030" y="564305"/>
                  </a:lnTo>
                  <a:lnTo>
                    <a:pt x="2259008" y="598326"/>
                  </a:lnTo>
                  <a:lnTo>
                    <a:pt x="2215866" y="620637"/>
                  </a:lnTo>
                  <a:lnTo>
                    <a:pt x="2166193" y="628649"/>
                  </a:lnTo>
                  <a:close/>
                </a:path>
              </a:pathLst>
            </a:custGeom>
            <a:solidFill>
              <a:srgbClr val="F0EC00"/>
            </a:solidFill>
          </p:spPr>
          <p:txBody>
            <a:bodyPr wrap="square" lIns="0" tIns="0" rIns="0" bIns="0" rtlCol="0"/>
            <a:lstStyle/>
            <a:p>
              <a:r>
                <a:rPr lang="es-MX" sz="1867" b="1" dirty="0"/>
                <a:t>EJECUTADO</a:t>
              </a:r>
              <a:endParaRPr sz="1867" b="1" dirty="0"/>
            </a:p>
          </p:txBody>
        </p:sp>
      </p:grpSp>
      <p:sp>
        <p:nvSpPr>
          <p:cNvPr id="11" name="object 8"/>
          <p:cNvSpPr/>
          <p:nvPr/>
        </p:nvSpPr>
        <p:spPr>
          <a:xfrm>
            <a:off x="508000" y="619608"/>
            <a:ext cx="2008293" cy="1035473"/>
          </a:xfrm>
          <a:custGeom>
            <a:avLst/>
            <a:gdLst/>
            <a:ahLst/>
            <a:cxnLst/>
            <a:rect l="l" t="t" r="r" b="b"/>
            <a:pathLst>
              <a:path w="3012440" h="1553210">
                <a:moveTo>
                  <a:pt x="2790526" y="1552609"/>
                </a:moveTo>
                <a:lnTo>
                  <a:pt x="221614" y="1552609"/>
                </a:lnTo>
                <a:lnTo>
                  <a:pt x="176951" y="1548107"/>
                </a:lnTo>
                <a:lnTo>
                  <a:pt x="135352" y="1535194"/>
                </a:lnTo>
                <a:lnTo>
                  <a:pt x="97707" y="1514761"/>
                </a:lnTo>
                <a:lnTo>
                  <a:pt x="64909" y="1487701"/>
                </a:lnTo>
                <a:lnTo>
                  <a:pt x="37848" y="1454903"/>
                </a:lnTo>
                <a:lnTo>
                  <a:pt x="17415" y="1417259"/>
                </a:lnTo>
                <a:lnTo>
                  <a:pt x="4502" y="1375661"/>
                </a:lnTo>
                <a:lnTo>
                  <a:pt x="0" y="1330999"/>
                </a:lnTo>
                <a:lnTo>
                  <a:pt x="0" y="221614"/>
                </a:lnTo>
                <a:lnTo>
                  <a:pt x="4502" y="176951"/>
                </a:lnTo>
                <a:lnTo>
                  <a:pt x="17415" y="135352"/>
                </a:lnTo>
                <a:lnTo>
                  <a:pt x="37848" y="97707"/>
                </a:lnTo>
                <a:lnTo>
                  <a:pt x="64909" y="64909"/>
                </a:lnTo>
                <a:lnTo>
                  <a:pt x="97707" y="37848"/>
                </a:lnTo>
                <a:lnTo>
                  <a:pt x="135352" y="17415"/>
                </a:lnTo>
                <a:lnTo>
                  <a:pt x="176951" y="4502"/>
                </a:lnTo>
                <a:lnTo>
                  <a:pt x="221614" y="0"/>
                </a:lnTo>
                <a:lnTo>
                  <a:pt x="2790526" y="0"/>
                </a:lnTo>
                <a:lnTo>
                  <a:pt x="2835188" y="4502"/>
                </a:lnTo>
                <a:lnTo>
                  <a:pt x="2876786" y="17415"/>
                </a:lnTo>
                <a:lnTo>
                  <a:pt x="2914430" y="37848"/>
                </a:lnTo>
                <a:lnTo>
                  <a:pt x="2947228" y="64909"/>
                </a:lnTo>
                <a:lnTo>
                  <a:pt x="2974288" y="97707"/>
                </a:lnTo>
                <a:lnTo>
                  <a:pt x="2994721" y="135352"/>
                </a:lnTo>
                <a:lnTo>
                  <a:pt x="3007634" y="176951"/>
                </a:lnTo>
                <a:lnTo>
                  <a:pt x="3012136" y="221614"/>
                </a:lnTo>
                <a:lnTo>
                  <a:pt x="3012136" y="1330999"/>
                </a:lnTo>
                <a:lnTo>
                  <a:pt x="3007634" y="1375661"/>
                </a:lnTo>
                <a:lnTo>
                  <a:pt x="2994721" y="1417259"/>
                </a:lnTo>
                <a:lnTo>
                  <a:pt x="2974288" y="1454903"/>
                </a:lnTo>
                <a:lnTo>
                  <a:pt x="2947228" y="1487701"/>
                </a:lnTo>
                <a:lnTo>
                  <a:pt x="2914430" y="1514761"/>
                </a:lnTo>
                <a:lnTo>
                  <a:pt x="2876786" y="1535194"/>
                </a:lnTo>
                <a:lnTo>
                  <a:pt x="2835188" y="1548107"/>
                </a:lnTo>
                <a:lnTo>
                  <a:pt x="2790526" y="1552609"/>
                </a:lnTo>
                <a:close/>
              </a:path>
            </a:pathLst>
          </a:custGeom>
          <a:solidFill>
            <a:srgbClr val="D9D9ED"/>
          </a:solidFill>
        </p:spPr>
        <p:txBody>
          <a:bodyPr wrap="square" lIns="0" tIns="0" rIns="0" bIns="0" rtlCol="0"/>
          <a:lstStyle/>
          <a:p>
            <a:pPr algn="ctr"/>
            <a:r>
              <a:rPr lang="es-MX" sz="2667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MONTO</a:t>
            </a:r>
          </a:p>
          <a:p>
            <a:pPr algn="ctr"/>
            <a:r>
              <a:rPr lang="es-MX" sz="2667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18 502.15</a:t>
            </a:r>
          </a:p>
        </p:txBody>
      </p:sp>
    </p:spTree>
    <p:extLst>
      <p:ext uri="{BB962C8B-B14F-4D97-AF65-F5344CB8AC3E}">
        <p14:creationId xmlns:p14="http://schemas.microsoft.com/office/powerpoint/2010/main" val="30736873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1506769" y="4467412"/>
            <a:ext cx="685800" cy="2363047"/>
          </a:xfrm>
          <a:custGeom>
            <a:avLst/>
            <a:gdLst/>
            <a:ahLst/>
            <a:cxnLst/>
            <a:rect l="l" t="t" r="r" b="b"/>
            <a:pathLst>
              <a:path w="1028700" h="3544570">
                <a:moveTo>
                  <a:pt x="1028700" y="3544194"/>
                </a:moveTo>
                <a:lnTo>
                  <a:pt x="0" y="3544194"/>
                </a:lnTo>
                <a:lnTo>
                  <a:pt x="0" y="0"/>
                </a:lnTo>
                <a:lnTo>
                  <a:pt x="1028700" y="0"/>
                </a:lnTo>
                <a:lnTo>
                  <a:pt x="1028700" y="3544194"/>
                </a:lnTo>
                <a:close/>
              </a:path>
            </a:pathLst>
          </a:custGeom>
          <a:solidFill>
            <a:srgbClr val="379117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4" name="object 4"/>
          <p:cNvSpPr/>
          <p:nvPr/>
        </p:nvSpPr>
        <p:spPr>
          <a:xfrm>
            <a:off x="11506768" y="1"/>
            <a:ext cx="685377" cy="2522219"/>
          </a:xfrm>
          <a:custGeom>
            <a:avLst/>
            <a:gdLst/>
            <a:ahLst/>
            <a:cxnLst/>
            <a:rect l="l" t="t" r="r" b="b"/>
            <a:pathLst>
              <a:path w="1028065" h="3783329">
                <a:moveTo>
                  <a:pt x="1027852" y="3783329"/>
                </a:moveTo>
                <a:lnTo>
                  <a:pt x="0" y="3783329"/>
                </a:lnTo>
                <a:lnTo>
                  <a:pt x="0" y="0"/>
                </a:lnTo>
                <a:lnTo>
                  <a:pt x="1027852" y="0"/>
                </a:lnTo>
                <a:lnTo>
                  <a:pt x="1027852" y="3783329"/>
                </a:lnTo>
                <a:close/>
              </a:path>
            </a:pathLst>
          </a:custGeom>
          <a:solidFill>
            <a:srgbClr val="FFC20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" name="object 5"/>
          <p:cNvSpPr/>
          <p:nvPr/>
        </p:nvSpPr>
        <p:spPr>
          <a:xfrm>
            <a:off x="0" y="1"/>
            <a:ext cx="723900" cy="6830483"/>
          </a:xfrm>
          <a:custGeom>
            <a:avLst/>
            <a:gdLst/>
            <a:ahLst/>
            <a:cxnLst/>
            <a:rect l="l" t="t" r="r" b="b"/>
            <a:pathLst>
              <a:path w="1085850" h="10245725">
                <a:moveTo>
                  <a:pt x="599950" y="10245150"/>
                </a:moveTo>
                <a:lnTo>
                  <a:pt x="0" y="10245150"/>
                </a:lnTo>
                <a:lnTo>
                  <a:pt x="0" y="0"/>
                </a:lnTo>
                <a:lnTo>
                  <a:pt x="796186" y="0"/>
                </a:lnTo>
                <a:lnTo>
                  <a:pt x="828698" y="15364"/>
                </a:lnTo>
                <a:lnTo>
                  <a:pt x="869459" y="39753"/>
                </a:lnTo>
                <a:lnTo>
                  <a:pt x="907815" y="68148"/>
                </a:lnTo>
                <a:lnTo>
                  <a:pt x="943447" y="100417"/>
                </a:lnTo>
                <a:lnTo>
                  <a:pt x="975716" y="136048"/>
                </a:lnTo>
                <a:lnTo>
                  <a:pt x="1004110" y="174404"/>
                </a:lnTo>
                <a:lnTo>
                  <a:pt x="1028498" y="215165"/>
                </a:lnTo>
                <a:lnTo>
                  <a:pt x="1048748" y="258014"/>
                </a:lnTo>
                <a:lnTo>
                  <a:pt x="1064727" y="302632"/>
                </a:lnTo>
                <a:lnTo>
                  <a:pt x="1076304" y="348700"/>
                </a:lnTo>
                <a:lnTo>
                  <a:pt x="1083347" y="395900"/>
                </a:lnTo>
                <a:lnTo>
                  <a:pt x="1085724" y="443913"/>
                </a:lnTo>
                <a:lnTo>
                  <a:pt x="1085724" y="9759360"/>
                </a:lnTo>
                <a:lnTo>
                  <a:pt x="1083347" y="9807374"/>
                </a:lnTo>
                <a:lnTo>
                  <a:pt x="1076304" y="9854575"/>
                </a:lnTo>
                <a:lnTo>
                  <a:pt x="1064727" y="9900645"/>
                </a:lnTo>
                <a:lnTo>
                  <a:pt x="1048748" y="9945265"/>
                </a:lnTo>
                <a:lnTo>
                  <a:pt x="1028498" y="9988116"/>
                </a:lnTo>
                <a:lnTo>
                  <a:pt x="1004110" y="10028879"/>
                </a:lnTo>
                <a:lnTo>
                  <a:pt x="975716" y="10067236"/>
                </a:lnTo>
                <a:lnTo>
                  <a:pt x="943447" y="10102869"/>
                </a:lnTo>
                <a:lnTo>
                  <a:pt x="907815" y="10135131"/>
                </a:lnTo>
                <a:lnTo>
                  <a:pt x="869459" y="10163523"/>
                </a:lnTo>
                <a:lnTo>
                  <a:pt x="828698" y="10187911"/>
                </a:lnTo>
                <a:lnTo>
                  <a:pt x="785849" y="10208162"/>
                </a:lnTo>
                <a:lnTo>
                  <a:pt x="741231" y="10224145"/>
                </a:lnTo>
                <a:lnTo>
                  <a:pt x="695162" y="10235726"/>
                </a:lnTo>
                <a:lnTo>
                  <a:pt x="647963" y="10242772"/>
                </a:lnTo>
                <a:lnTo>
                  <a:pt x="599950" y="10245150"/>
                </a:lnTo>
                <a:close/>
              </a:path>
            </a:pathLst>
          </a:custGeom>
          <a:solidFill>
            <a:srgbClr val="2D8A37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6" name="object 6" descr="$PPTXTitle"/>
          <p:cNvSpPr txBox="1">
            <a:spLocks noGrp="1"/>
          </p:cNvSpPr>
          <p:nvPr>
            <p:ph type="ctrTitle"/>
          </p:nvPr>
        </p:nvSpPr>
        <p:spPr>
          <a:xfrm>
            <a:off x="95220" y="-888711"/>
            <a:ext cx="7937561" cy="3580259"/>
          </a:xfrm>
          <a:prstGeom prst="rect">
            <a:avLst/>
          </a:prstGeom>
        </p:spPr>
        <p:txBody>
          <a:bodyPr vert="horz" wrap="square" lIns="0" tIns="528114" rIns="0" bIns="0" rtlCol="0" anchor="ctr">
            <a:spAutoFit/>
          </a:bodyPr>
          <a:lstStyle/>
          <a:p>
            <a:pPr marL="5134020">
              <a:lnSpc>
                <a:spcPct val="100000"/>
              </a:lnSpc>
              <a:spcBef>
                <a:spcPts val="83"/>
              </a:spcBef>
            </a:pPr>
            <a:r>
              <a:rPr sz="9900" b="0" spc="-380" dirty="0">
                <a:solidFill>
                  <a:srgbClr val="379117"/>
                </a:solidFill>
                <a:latin typeface="Trebuchet MS"/>
                <a:cs typeface="Trebuchet MS"/>
              </a:rPr>
              <a:t>SISTEMA</a:t>
            </a:r>
            <a:endParaRPr sz="9900">
              <a:latin typeface="Trebuchet MS"/>
              <a:cs typeface="Trebuchet MS"/>
            </a:endParaRPr>
          </a:p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890769" y="2164080"/>
            <a:ext cx="3744975" cy="1599183"/>
          </a:xfrm>
          <a:prstGeom prst="rect">
            <a:avLst/>
          </a:prstGeom>
        </p:spPr>
      </p:pic>
      <p:sp>
        <p:nvSpPr>
          <p:cNvPr id="8" name="object 8"/>
          <p:cNvSpPr txBox="1">
            <a:spLocks noGrp="1"/>
          </p:cNvSpPr>
          <p:nvPr>
            <p:ph type="subTitle" idx="4"/>
          </p:nvPr>
        </p:nvSpPr>
        <p:spPr>
          <a:xfrm>
            <a:off x="3431213" y="2668165"/>
            <a:ext cx="4164798" cy="3143692"/>
          </a:xfrm>
          <a:prstGeom prst="rect">
            <a:avLst/>
          </a:prstGeom>
        </p:spPr>
        <p:txBody>
          <a:bodyPr vert="horz" wrap="square" lIns="0" tIns="54875" rIns="0" bIns="0" rtlCol="0">
            <a:spAutoFit/>
          </a:bodyPr>
          <a:lstStyle/>
          <a:p>
            <a:pPr marL="8467">
              <a:lnSpc>
                <a:spcPct val="100000"/>
              </a:lnSpc>
              <a:spcBef>
                <a:spcPts val="60"/>
              </a:spcBef>
            </a:pPr>
            <a:r>
              <a:rPr sz="10034" spc="-803" dirty="0">
                <a:solidFill>
                  <a:srgbClr val="379117"/>
                </a:solidFill>
              </a:rPr>
              <a:t>CULTURAL</a:t>
            </a:r>
            <a:endParaRPr sz="10034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FDFAFA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grpSp>
        <p:nvGrpSpPr>
          <p:cNvPr id="3" name="object 3"/>
          <p:cNvGrpSpPr/>
          <p:nvPr/>
        </p:nvGrpSpPr>
        <p:grpSpPr>
          <a:xfrm>
            <a:off x="6444036" y="338"/>
            <a:ext cx="5748020" cy="6858000"/>
            <a:chOff x="9666054" y="507"/>
            <a:chExt cx="8622030" cy="10287000"/>
          </a:xfrm>
        </p:grpSpPr>
        <p:sp>
          <p:nvSpPr>
            <p:cNvPr id="4" name="object 4"/>
            <p:cNvSpPr/>
            <p:nvPr/>
          </p:nvSpPr>
          <p:spPr>
            <a:xfrm>
              <a:off x="9666054" y="4007418"/>
              <a:ext cx="2000250" cy="6280150"/>
            </a:xfrm>
            <a:custGeom>
              <a:avLst/>
              <a:gdLst/>
              <a:ahLst/>
              <a:cxnLst/>
              <a:rect l="l" t="t" r="r" b="b"/>
              <a:pathLst>
                <a:path w="2000250" h="6280150">
                  <a:moveTo>
                    <a:pt x="0" y="6279582"/>
                  </a:moveTo>
                  <a:lnTo>
                    <a:pt x="1437870" y="0"/>
                  </a:lnTo>
                  <a:lnTo>
                    <a:pt x="1999923" y="128687"/>
                  </a:lnTo>
                  <a:lnTo>
                    <a:pt x="591519" y="6279583"/>
                  </a:lnTo>
                  <a:lnTo>
                    <a:pt x="0" y="6279582"/>
                  </a:lnTo>
                  <a:close/>
                </a:path>
              </a:pathLst>
            </a:custGeom>
            <a:solidFill>
              <a:srgbClr val="F4F113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pic>
          <p:nvPicPr>
            <p:cNvPr id="5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192898" y="507"/>
              <a:ext cx="8095101" cy="10286321"/>
            </a:xfrm>
            <a:prstGeom prst="rect">
              <a:avLst/>
            </a:prstGeom>
          </p:spPr>
        </p:pic>
      </p:grpSp>
      <p:grpSp>
        <p:nvGrpSpPr>
          <p:cNvPr id="6" name="object 6"/>
          <p:cNvGrpSpPr/>
          <p:nvPr/>
        </p:nvGrpSpPr>
        <p:grpSpPr>
          <a:xfrm>
            <a:off x="2" y="0"/>
            <a:ext cx="2287693" cy="6858000"/>
            <a:chOff x="2" y="0"/>
            <a:chExt cx="3431540" cy="10287000"/>
          </a:xfrm>
        </p:grpSpPr>
        <p:sp>
          <p:nvSpPr>
            <p:cNvPr id="7" name="object 7"/>
            <p:cNvSpPr/>
            <p:nvPr/>
          </p:nvSpPr>
          <p:spPr>
            <a:xfrm>
              <a:off x="2" y="0"/>
              <a:ext cx="3121660" cy="10287000"/>
            </a:xfrm>
            <a:custGeom>
              <a:avLst/>
              <a:gdLst/>
              <a:ahLst/>
              <a:cxnLst/>
              <a:rect l="l" t="t" r="r" b="b"/>
              <a:pathLst>
                <a:path w="3121660" h="10287000">
                  <a:moveTo>
                    <a:pt x="0" y="10286999"/>
                  </a:moveTo>
                  <a:lnTo>
                    <a:pt x="0" y="0"/>
                  </a:lnTo>
                  <a:lnTo>
                    <a:pt x="3121424" y="0"/>
                  </a:lnTo>
                  <a:lnTo>
                    <a:pt x="599658" y="10286999"/>
                  </a:lnTo>
                  <a:lnTo>
                    <a:pt x="0" y="10286999"/>
                  </a:lnTo>
                  <a:close/>
                </a:path>
              </a:pathLst>
            </a:custGeom>
            <a:solidFill>
              <a:srgbClr val="2D8A37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8" name="object 8"/>
            <p:cNvSpPr/>
            <p:nvPr/>
          </p:nvSpPr>
          <p:spPr>
            <a:xfrm>
              <a:off x="1437876" y="0"/>
              <a:ext cx="1993900" cy="7027545"/>
            </a:xfrm>
            <a:custGeom>
              <a:avLst/>
              <a:gdLst/>
              <a:ahLst/>
              <a:cxnLst/>
              <a:rect l="l" t="t" r="r" b="b"/>
              <a:pathLst>
                <a:path w="1993900" h="7027545">
                  <a:moveTo>
                    <a:pt x="384376" y="7027014"/>
                  </a:moveTo>
                  <a:lnTo>
                    <a:pt x="0" y="6938988"/>
                  </a:lnTo>
                  <a:lnTo>
                    <a:pt x="1588857" y="0"/>
                  </a:lnTo>
                  <a:lnTo>
                    <a:pt x="1993389" y="0"/>
                  </a:lnTo>
                  <a:lnTo>
                    <a:pt x="384376" y="7027014"/>
                  </a:lnTo>
                  <a:close/>
                </a:path>
              </a:pathLst>
            </a:custGeom>
            <a:solidFill>
              <a:srgbClr val="F4F113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056310" y="1096498"/>
            <a:ext cx="4282017" cy="3839683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8467" marR="3387">
              <a:lnSpc>
                <a:spcPct val="115999"/>
              </a:lnSpc>
              <a:spcBef>
                <a:spcPts val="63"/>
              </a:spcBef>
            </a:pPr>
            <a:r>
              <a:rPr sz="4367" b="1" spc="120" dirty="0">
                <a:latin typeface="Trebuchet MS"/>
                <a:cs typeface="Trebuchet MS"/>
              </a:rPr>
              <a:t>Talleres</a:t>
            </a:r>
            <a:r>
              <a:rPr sz="4367" b="1" spc="-289" dirty="0">
                <a:latin typeface="Trebuchet MS"/>
                <a:cs typeface="Trebuchet MS"/>
              </a:rPr>
              <a:t> </a:t>
            </a:r>
            <a:r>
              <a:rPr sz="4367" b="1" spc="160" dirty="0">
                <a:latin typeface="Trebuchet MS"/>
                <a:cs typeface="Trebuchet MS"/>
              </a:rPr>
              <a:t>de</a:t>
            </a:r>
            <a:r>
              <a:rPr sz="4367" b="1" spc="-287" dirty="0">
                <a:latin typeface="Trebuchet MS"/>
                <a:cs typeface="Trebuchet MS"/>
              </a:rPr>
              <a:t> </a:t>
            </a:r>
            <a:r>
              <a:rPr sz="4367" b="1" spc="50" dirty="0">
                <a:latin typeface="Trebuchet MS"/>
                <a:cs typeface="Trebuchet MS"/>
              </a:rPr>
              <a:t>arte </a:t>
            </a:r>
            <a:r>
              <a:rPr sz="4367" b="1" spc="210" dirty="0">
                <a:latin typeface="Trebuchet MS"/>
                <a:cs typeface="Trebuchet MS"/>
              </a:rPr>
              <a:t>y</a:t>
            </a:r>
            <a:r>
              <a:rPr sz="4367" b="1" spc="-297" dirty="0">
                <a:latin typeface="Trebuchet MS"/>
                <a:cs typeface="Trebuchet MS"/>
              </a:rPr>
              <a:t> </a:t>
            </a:r>
            <a:r>
              <a:rPr sz="4367" b="1" spc="90" dirty="0">
                <a:latin typeface="Trebuchet MS"/>
                <a:cs typeface="Trebuchet MS"/>
              </a:rPr>
              <a:t>cultura</a:t>
            </a:r>
            <a:r>
              <a:rPr sz="4367" b="1" spc="-297" dirty="0">
                <a:latin typeface="Trebuchet MS"/>
                <a:cs typeface="Trebuchet MS"/>
              </a:rPr>
              <a:t> </a:t>
            </a:r>
            <a:r>
              <a:rPr sz="4367" b="1" spc="136" dirty="0">
                <a:latin typeface="Trebuchet MS"/>
                <a:cs typeface="Trebuchet MS"/>
              </a:rPr>
              <a:t>para </a:t>
            </a:r>
            <a:r>
              <a:rPr sz="4367" b="1" spc="177" dirty="0">
                <a:latin typeface="Trebuchet MS"/>
                <a:cs typeface="Trebuchet MS"/>
              </a:rPr>
              <a:t>niños</a:t>
            </a:r>
            <a:r>
              <a:rPr sz="4367" b="1" spc="-300" dirty="0">
                <a:latin typeface="Trebuchet MS"/>
                <a:cs typeface="Trebuchet MS"/>
              </a:rPr>
              <a:t> </a:t>
            </a:r>
            <a:r>
              <a:rPr sz="4367" b="1" spc="210" dirty="0">
                <a:latin typeface="Trebuchet MS"/>
                <a:cs typeface="Trebuchet MS"/>
              </a:rPr>
              <a:t>y</a:t>
            </a:r>
            <a:r>
              <a:rPr sz="4367" b="1" spc="-300" dirty="0">
                <a:latin typeface="Trebuchet MS"/>
                <a:cs typeface="Trebuchet MS"/>
              </a:rPr>
              <a:t> </a:t>
            </a:r>
            <a:r>
              <a:rPr sz="4367" b="1" spc="120" dirty="0">
                <a:latin typeface="Trebuchet MS"/>
                <a:cs typeface="Trebuchet MS"/>
              </a:rPr>
              <a:t>jovenes </a:t>
            </a:r>
            <a:r>
              <a:rPr sz="4367" b="1" spc="160" dirty="0">
                <a:latin typeface="Trebuchet MS"/>
                <a:cs typeface="Trebuchet MS"/>
              </a:rPr>
              <a:t>de</a:t>
            </a:r>
            <a:r>
              <a:rPr sz="4367" b="1" spc="-300" dirty="0">
                <a:latin typeface="Trebuchet MS"/>
                <a:cs typeface="Trebuchet MS"/>
              </a:rPr>
              <a:t> </a:t>
            </a:r>
            <a:r>
              <a:rPr sz="4367" b="1" spc="50" dirty="0">
                <a:latin typeface="Trebuchet MS"/>
                <a:cs typeface="Trebuchet MS"/>
              </a:rPr>
              <a:t>la</a:t>
            </a:r>
            <a:r>
              <a:rPr sz="4367" b="1" spc="-300" dirty="0">
                <a:latin typeface="Trebuchet MS"/>
                <a:cs typeface="Trebuchet MS"/>
              </a:rPr>
              <a:t> </a:t>
            </a:r>
            <a:r>
              <a:rPr sz="4367" b="1" spc="103" dirty="0">
                <a:latin typeface="Trebuchet MS"/>
                <a:cs typeface="Trebuchet MS"/>
              </a:rPr>
              <a:t>parroquia </a:t>
            </a:r>
            <a:r>
              <a:rPr sz="4367" b="1" spc="50" dirty="0">
                <a:latin typeface="Trebuchet MS"/>
                <a:cs typeface="Trebuchet MS"/>
              </a:rPr>
              <a:t>Julio</a:t>
            </a:r>
            <a:r>
              <a:rPr sz="4367" b="1" spc="-300" dirty="0">
                <a:latin typeface="Trebuchet MS"/>
                <a:cs typeface="Trebuchet MS"/>
              </a:rPr>
              <a:t> </a:t>
            </a:r>
            <a:r>
              <a:rPr sz="4367" b="1" spc="187" dirty="0">
                <a:latin typeface="Trebuchet MS"/>
                <a:cs typeface="Trebuchet MS"/>
              </a:rPr>
              <a:t>Andrade</a:t>
            </a:r>
            <a:endParaRPr sz="4367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69213" y="2402981"/>
              <a:ext cx="12718785" cy="7884014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8288000" cy="2403475"/>
            </a:xfrm>
            <a:custGeom>
              <a:avLst/>
              <a:gdLst/>
              <a:ahLst/>
              <a:cxnLst/>
              <a:rect l="l" t="t" r="r" b="b"/>
              <a:pathLst>
                <a:path w="18288000" h="2403475">
                  <a:moveTo>
                    <a:pt x="18288000" y="2402979"/>
                  </a:moveTo>
                  <a:lnTo>
                    <a:pt x="0" y="2402979"/>
                  </a:lnTo>
                  <a:lnTo>
                    <a:pt x="0" y="0"/>
                  </a:lnTo>
                  <a:lnTo>
                    <a:pt x="18288000" y="0"/>
                  </a:lnTo>
                  <a:lnTo>
                    <a:pt x="18288000" y="2402979"/>
                  </a:lnTo>
                  <a:close/>
                </a:path>
              </a:pathLst>
            </a:custGeom>
            <a:solidFill>
              <a:srgbClr val="8C081B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xfrm>
            <a:off x="441951" y="189703"/>
            <a:ext cx="8294793" cy="943421"/>
          </a:xfrm>
          <a:prstGeom prst="rect">
            <a:avLst/>
          </a:prstGeom>
        </p:spPr>
        <p:txBody>
          <a:bodyPr vert="horz" wrap="square" lIns="0" tIns="45297" rIns="0" bIns="0" rtlCol="0" anchor="ctr">
            <a:spAutoFit/>
          </a:bodyPr>
          <a:lstStyle/>
          <a:p>
            <a:pPr marL="1816191" marR="3387" indent="-1808147">
              <a:lnSpc>
                <a:spcPts val="3480"/>
              </a:lnSpc>
              <a:spcBef>
                <a:spcPts val="357"/>
              </a:spcBef>
            </a:pPr>
            <a:r>
              <a:rPr sz="3067" dirty="0">
                <a:solidFill>
                  <a:srgbClr val="FEFFFA"/>
                </a:solidFill>
              </a:rPr>
              <a:t>FIRMA</a:t>
            </a:r>
            <a:r>
              <a:rPr sz="3067" spc="-90" dirty="0">
                <a:solidFill>
                  <a:srgbClr val="FEFFFA"/>
                </a:solidFill>
              </a:rPr>
              <a:t> </a:t>
            </a:r>
            <a:r>
              <a:rPr sz="3067" spc="97" dirty="0">
                <a:solidFill>
                  <a:srgbClr val="FEFFFA"/>
                </a:solidFill>
              </a:rPr>
              <a:t>DE</a:t>
            </a:r>
            <a:r>
              <a:rPr sz="3067" spc="-87" dirty="0">
                <a:solidFill>
                  <a:srgbClr val="FEFFFA"/>
                </a:solidFill>
              </a:rPr>
              <a:t> </a:t>
            </a:r>
            <a:r>
              <a:rPr sz="3067" spc="50" dirty="0">
                <a:solidFill>
                  <a:srgbClr val="FEFFFA"/>
                </a:solidFill>
              </a:rPr>
              <a:t>CONVENIO</a:t>
            </a:r>
            <a:r>
              <a:rPr sz="3067" spc="-87" dirty="0">
                <a:solidFill>
                  <a:srgbClr val="FEFFFA"/>
                </a:solidFill>
              </a:rPr>
              <a:t> </a:t>
            </a:r>
            <a:r>
              <a:rPr sz="3067" spc="37" dirty="0">
                <a:solidFill>
                  <a:srgbClr val="FEFFFA"/>
                </a:solidFill>
              </a:rPr>
              <a:t>PARA</a:t>
            </a:r>
            <a:r>
              <a:rPr sz="3067" spc="-90" dirty="0">
                <a:solidFill>
                  <a:srgbClr val="FEFFFA"/>
                </a:solidFill>
              </a:rPr>
              <a:t> </a:t>
            </a:r>
            <a:r>
              <a:rPr sz="3067" spc="73" dirty="0">
                <a:solidFill>
                  <a:srgbClr val="FEFFFA"/>
                </a:solidFill>
              </a:rPr>
              <a:t>ATENCION</a:t>
            </a:r>
            <a:r>
              <a:rPr sz="3067" spc="-87" dirty="0">
                <a:solidFill>
                  <a:srgbClr val="FEFFFA"/>
                </a:solidFill>
              </a:rPr>
              <a:t> </a:t>
            </a:r>
            <a:r>
              <a:rPr sz="3067" dirty="0">
                <a:solidFill>
                  <a:srgbClr val="FEFFFA"/>
                </a:solidFill>
              </a:rPr>
              <a:t>A</a:t>
            </a:r>
            <a:r>
              <a:rPr sz="3067" spc="-87" dirty="0">
                <a:solidFill>
                  <a:srgbClr val="FEFFFA"/>
                </a:solidFill>
              </a:rPr>
              <a:t> </a:t>
            </a:r>
            <a:r>
              <a:rPr sz="3067" spc="103" dirty="0">
                <a:solidFill>
                  <a:srgbClr val="FEFFFA"/>
                </a:solidFill>
              </a:rPr>
              <a:t>GRUPOS </a:t>
            </a:r>
            <a:r>
              <a:rPr sz="3067" spc="97" dirty="0">
                <a:solidFill>
                  <a:srgbClr val="FEFFFA"/>
                </a:solidFill>
              </a:rPr>
              <a:t>DE</a:t>
            </a:r>
            <a:r>
              <a:rPr sz="3067" spc="-73" dirty="0">
                <a:solidFill>
                  <a:srgbClr val="FEFFFA"/>
                </a:solidFill>
              </a:rPr>
              <a:t> </a:t>
            </a:r>
            <a:r>
              <a:rPr sz="3067" spc="73" dirty="0">
                <a:solidFill>
                  <a:srgbClr val="FEFFFA"/>
                </a:solidFill>
              </a:rPr>
              <a:t>ATENCIÓN</a:t>
            </a:r>
            <a:r>
              <a:rPr sz="3067" spc="-70" dirty="0">
                <a:solidFill>
                  <a:srgbClr val="FEFFFA"/>
                </a:solidFill>
              </a:rPr>
              <a:t> </a:t>
            </a:r>
            <a:r>
              <a:rPr sz="3067" spc="80" dirty="0">
                <a:solidFill>
                  <a:srgbClr val="FEFFFA"/>
                </a:solidFill>
              </a:rPr>
              <a:t>PRIORITARIA</a:t>
            </a:r>
            <a:endParaRPr sz="3067"/>
          </a:p>
        </p:txBody>
      </p:sp>
      <p:grpSp>
        <p:nvGrpSpPr>
          <p:cNvPr id="6" name="object 6"/>
          <p:cNvGrpSpPr/>
          <p:nvPr/>
        </p:nvGrpSpPr>
        <p:grpSpPr>
          <a:xfrm>
            <a:off x="9415751" y="178702"/>
            <a:ext cx="2774527" cy="965200"/>
            <a:chOff x="14123627" y="268053"/>
            <a:chExt cx="4161790" cy="144780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837029" y="268053"/>
              <a:ext cx="1447799" cy="144779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4123627" y="937380"/>
              <a:ext cx="2320290" cy="628015"/>
            </a:xfrm>
            <a:custGeom>
              <a:avLst/>
              <a:gdLst/>
              <a:ahLst/>
              <a:cxnLst/>
              <a:rect l="l" t="t" r="r" b="b"/>
              <a:pathLst>
                <a:path w="2320290" h="628015">
                  <a:moveTo>
                    <a:pt x="2163337" y="627820"/>
                  </a:moveTo>
                  <a:lnTo>
                    <a:pt x="156954" y="627820"/>
                  </a:lnTo>
                  <a:lnTo>
                    <a:pt x="107344" y="619819"/>
                  </a:lnTo>
                  <a:lnTo>
                    <a:pt x="64259" y="597537"/>
                  </a:lnTo>
                  <a:lnTo>
                    <a:pt x="30283" y="563561"/>
                  </a:lnTo>
                  <a:lnTo>
                    <a:pt x="8001" y="520475"/>
                  </a:lnTo>
                  <a:lnTo>
                    <a:pt x="0" y="470865"/>
                  </a:lnTo>
                  <a:lnTo>
                    <a:pt x="0" y="156955"/>
                  </a:lnTo>
                  <a:lnTo>
                    <a:pt x="8001" y="107345"/>
                  </a:lnTo>
                  <a:lnTo>
                    <a:pt x="30283" y="64259"/>
                  </a:lnTo>
                  <a:lnTo>
                    <a:pt x="64259" y="30283"/>
                  </a:lnTo>
                  <a:lnTo>
                    <a:pt x="107344" y="8001"/>
                  </a:lnTo>
                  <a:lnTo>
                    <a:pt x="156954" y="0"/>
                  </a:lnTo>
                  <a:lnTo>
                    <a:pt x="2163337" y="0"/>
                  </a:lnTo>
                  <a:lnTo>
                    <a:pt x="2212945" y="8001"/>
                  </a:lnTo>
                  <a:lnTo>
                    <a:pt x="2256030" y="30283"/>
                  </a:lnTo>
                  <a:lnTo>
                    <a:pt x="2290007" y="64259"/>
                  </a:lnTo>
                  <a:lnTo>
                    <a:pt x="2312290" y="107345"/>
                  </a:lnTo>
                  <a:lnTo>
                    <a:pt x="2320293" y="156955"/>
                  </a:lnTo>
                  <a:lnTo>
                    <a:pt x="2320293" y="470865"/>
                  </a:lnTo>
                  <a:lnTo>
                    <a:pt x="2312290" y="520475"/>
                  </a:lnTo>
                  <a:lnTo>
                    <a:pt x="2290007" y="563561"/>
                  </a:lnTo>
                  <a:lnTo>
                    <a:pt x="2256030" y="597537"/>
                  </a:lnTo>
                  <a:lnTo>
                    <a:pt x="2212945" y="619819"/>
                  </a:lnTo>
                  <a:lnTo>
                    <a:pt x="2163337" y="627820"/>
                  </a:lnTo>
                  <a:close/>
                </a:path>
              </a:pathLst>
            </a:custGeom>
            <a:solidFill>
              <a:srgbClr val="F0EC00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9508751" y="660887"/>
            <a:ext cx="1362709" cy="316326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2000" b="1" spc="73" dirty="0">
                <a:latin typeface="Calibri"/>
                <a:cs typeface="Calibri"/>
              </a:rPr>
              <a:t>EJECUTADO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26845" y="1722731"/>
            <a:ext cx="3276600" cy="1573107"/>
          </a:xfrm>
          <a:custGeom>
            <a:avLst/>
            <a:gdLst/>
            <a:ahLst/>
            <a:cxnLst/>
            <a:rect l="l" t="t" r="r" b="b"/>
            <a:pathLst>
              <a:path w="4914900" h="2359660">
                <a:moveTo>
                  <a:pt x="3786127" y="2359307"/>
                </a:moveTo>
                <a:lnTo>
                  <a:pt x="1128356" y="2359307"/>
                </a:lnTo>
                <a:lnTo>
                  <a:pt x="1078548" y="2353570"/>
                </a:lnTo>
                <a:lnTo>
                  <a:pt x="1032827" y="2337229"/>
                </a:lnTo>
                <a:lnTo>
                  <a:pt x="992494" y="2311586"/>
                </a:lnTo>
                <a:lnTo>
                  <a:pt x="958855" y="2277947"/>
                </a:lnTo>
                <a:lnTo>
                  <a:pt x="933212" y="2237613"/>
                </a:lnTo>
                <a:lnTo>
                  <a:pt x="916871" y="2191889"/>
                </a:lnTo>
                <a:lnTo>
                  <a:pt x="911134" y="2142079"/>
                </a:lnTo>
                <a:lnTo>
                  <a:pt x="911134" y="1831313"/>
                </a:lnTo>
                <a:lnTo>
                  <a:pt x="905397" y="1781508"/>
                </a:lnTo>
                <a:lnTo>
                  <a:pt x="889055" y="1735787"/>
                </a:lnTo>
                <a:lnTo>
                  <a:pt x="863412" y="1695456"/>
                </a:lnTo>
                <a:lnTo>
                  <a:pt x="829772" y="1661818"/>
                </a:lnTo>
                <a:lnTo>
                  <a:pt x="789440" y="1636176"/>
                </a:lnTo>
                <a:lnTo>
                  <a:pt x="743718" y="1619835"/>
                </a:lnTo>
                <a:lnTo>
                  <a:pt x="693911" y="1614098"/>
                </a:lnTo>
                <a:lnTo>
                  <a:pt x="217222" y="1614098"/>
                </a:lnTo>
                <a:lnTo>
                  <a:pt x="167415" y="1608362"/>
                </a:lnTo>
                <a:lnTo>
                  <a:pt x="121693" y="1592020"/>
                </a:lnTo>
                <a:lnTo>
                  <a:pt x="81360" y="1566378"/>
                </a:lnTo>
                <a:lnTo>
                  <a:pt x="47721" y="1532739"/>
                </a:lnTo>
                <a:lnTo>
                  <a:pt x="22078" y="1492407"/>
                </a:lnTo>
                <a:lnTo>
                  <a:pt x="5736" y="1446684"/>
                </a:lnTo>
                <a:lnTo>
                  <a:pt x="0" y="1396875"/>
                </a:lnTo>
                <a:lnTo>
                  <a:pt x="0" y="949114"/>
                </a:lnTo>
                <a:lnTo>
                  <a:pt x="5228" y="903041"/>
                </a:lnTo>
                <a:lnTo>
                  <a:pt x="20142" y="860639"/>
                </a:lnTo>
                <a:lnTo>
                  <a:pt x="43581" y="823095"/>
                </a:lnTo>
                <a:lnTo>
                  <a:pt x="74386" y="791594"/>
                </a:lnTo>
                <a:lnTo>
                  <a:pt x="111397" y="767322"/>
                </a:lnTo>
                <a:lnTo>
                  <a:pt x="153456" y="751465"/>
                </a:lnTo>
                <a:lnTo>
                  <a:pt x="245347" y="738951"/>
                </a:lnTo>
                <a:lnTo>
                  <a:pt x="287405" y="723094"/>
                </a:lnTo>
                <a:lnTo>
                  <a:pt x="324416" y="698822"/>
                </a:lnTo>
                <a:lnTo>
                  <a:pt x="355220" y="667321"/>
                </a:lnTo>
                <a:lnTo>
                  <a:pt x="378659" y="629777"/>
                </a:lnTo>
                <a:lnTo>
                  <a:pt x="393573" y="587375"/>
                </a:lnTo>
                <a:lnTo>
                  <a:pt x="398802" y="541302"/>
                </a:lnTo>
                <a:lnTo>
                  <a:pt x="398802" y="217222"/>
                </a:lnTo>
                <a:lnTo>
                  <a:pt x="404539" y="167415"/>
                </a:lnTo>
                <a:lnTo>
                  <a:pt x="420881" y="121693"/>
                </a:lnTo>
                <a:lnTo>
                  <a:pt x="446524" y="81360"/>
                </a:lnTo>
                <a:lnTo>
                  <a:pt x="480163" y="47721"/>
                </a:lnTo>
                <a:lnTo>
                  <a:pt x="520496" y="22078"/>
                </a:lnTo>
                <a:lnTo>
                  <a:pt x="566218" y="5737"/>
                </a:lnTo>
                <a:lnTo>
                  <a:pt x="616025" y="0"/>
                </a:lnTo>
                <a:lnTo>
                  <a:pt x="4298458" y="0"/>
                </a:lnTo>
                <a:lnTo>
                  <a:pt x="4341031" y="4212"/>
                </a:lnTo>
                <a:lnTo>
                  <a:pt x="4381582" y="16535"/>
                </a:lnTo>
                <a:lnTo>
                  <a:pt x="4418968" y="36495"/>
                </a:lnTo>
                <a:lnTo>
                  <a:pt x="4452051" y="63622"/>
                </a:lnTo>
                <a:lnTo>
                  <a:pt x="4479176" y="96707"/>
                </a:lnTo>
                <a:lnTo>
                  <a:pt x="4499137" y="134094"/>
                </a:lnTo>
                <a:lnTo>
                  <a:pt x="4511460" y="174646"/>
                </a:lnTo>
                <a:lnTo>
                  <a:pt x="4515673" y="217222"/>
                </a:lnTo>
                <a:lnTo>
                  <a:pt x="4515673" y="541302"/>
                </a:lnTo>
                <a:lnTo>
                  <a:pt x="4520902" y="587375"/>
                </a:lnTo>
                <a:lnTo>
                  <a:pt x="4535815" y="629777"/>
                </a:lnTo>
                <a:lnTo>
                  <a:pt x="4559254" y="667321"/>
                </a:lnTo>
                <a:lnTo>
                  <a:pt x="4590060" y="698822"/>
                </a:lnTo>
                <a:lnTo>
                  <a:pt x="4627073" y="723094"/>
                </a:lnTo>
                <a:lnTo>
                  <a:pt x="4669133" y="738951"/>
                </a:lnTo>
                <a:lnTo>
                  <a:pt x="4761027" y="751465"/>
                </a:lnTo>
                <a:lnTo>
                  <a:pt x="4803084" y="767322"/>
                </a:lnTo>
                <a:lnTo>
                  <a:pt x="4840094" y="791594"/>
                </a:lnTo>
                <a:lnTo>
                  <a:pt x="4870898" y="823095"/>
                </a:lnTo>
                <a:lnTo>
                  <a:pt x="4894337" y="860639"/>
                </a:lnTo>
                <a:lnTo>
                  <a:pt x="4909250" y="903041"/>
                </a:lnTo>
                <a:lnTo>
                  <a:pt x="4914479" y="949114"/>
                </a:lnTo>
                <a:lnTo>
                  <a:pt x="4914479" y="1396875"/>
                </a:lnTo>
                <a:lnTo>
                  <a:pt x="4910266" y="1439454"/>
                </a:lnTo>
                <a:lnTo>
                  <a:pt x="4897943" y="1480006"/>
                </a:lnTo>
                <a:lnTo>
                  <a:pt x="4877982" y="1517394"/>
                </a:lnTo>
                <a:lnTo>
                  <a:pt x="4850857" y="1550476"/>
                </a:lnTo>
                <a:lnTo>
                  <a:pt x="4817774" y="1577602"/>
                </a:lnTo>
                <a:lnTo>
                  <a:pt x="4780386" y="1597562"/>
                </a:lnTo>
                <a:lnTo>
                  <a:pt x="4739832" y="1609886"/>
                </a:lnTo>
                <a:lnTo>
                  <a:pt x="4697251" y="1614098"/>
                </a:lnTo>
                <a:lnTo>
                  <a:pt x="4220570" y="1614098"/>
                </a:lnTo>
                <a:lnTo>
                  <a:pt x="4170764" y="1619835"/>
                </a:lnTo>
                <a:lnTo>
                  <a:pt x="4125042" y="1636176"/>
                </a:lnTo>
                <a:lnTo>
                  <a:pt x="4084708" y="1661818"/>
                </a:lnTo>
                <a:lnTo>
                  <a:pt x="4051067" y="1695456"/>
                </a:lnTo>
                <a:lnTo>
                  <a:pt x="4025422" y="1735787"/>
                </a:lnTo>
                <a:lnTo>
                  <a:pt x="4009079" y="1781508"/>
                </a:lnTo>
                <a:lnTo>
                  <a:pt x="4003342" y="1831313"/>
                </a:lnTo>
                <a:lnTo>
                  <a:pt x="4003342" y="2142079"/>
                </a:lnTo>
                <a:lnTo>
                  <a:pt x="3999129" y="2184660"/>
                </a:lnTo>
                <a:lnTo>
                  <a:pt x="3986806" y="2225214"/>
                </a:lnTo>
                <a:lnTo>
                  <a:pt x="3966845" y="2262602"/>
                </a:lnTo>
                <a:lnTo>
                  <a:pt x="3939720" y="2295685"/>
                </a:lnTo>
                <a:lnTo>
                  <a:pt x="3906637" y="2322810"/>
                </a:lnTo>
                <a:lnTo>
                  <a:pt x="3869251" y="2342771"/>
                </a:lnTo>
                <a:lnTo>
                  <a:pt x="3828701" y="2355094"/>
                </a:lnTo>
                <a:lnTo>
                  <a:pt x="3786127" y="2359307"/>
                </a:lnTo>
                <a:close/>
              </a:path>
            </a:pathLst>
          </a:custGeom>
          <a:solidFill>
            <a:srgbClr val="D9D9ED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1" name="object 11"/>
          <p:cNvSpPr txBox="1"/>
          <p:nvPr/>
        </p:nvSpPr>
        <p:spPr>
          <a:xfrm>
            <a:off x="427354" y="1699000"/>
            <a:ext cx="3153410" cy="4614062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143941" marR="12701" algn="ctr">
              <a:lnSpc>
                <a:spcPct val="115199"/>
              </a:lnSpc>
              <a:spcBef>
                <a:spcPts val="63"/>
              </a:spcBef>
            </a:pPr>
            <a:r>
              <a:rPr sz="2833" b="1" spc="110" dirty="0">
                <a:solidFill>
                  <a:srgbClr val="120F73"/>
                </a:solidFill>
                <a:latin typeface="Tahoma"/>
                <a:cs typeface="Tahoma"/>
              </a:rPr>
              <a:t>APORTE</a:t>
            </a:r>
            <a:r>
              <a:rPr sz="2833" b="1" spc="-230" dirty="0">
                <a:solidFill>
                  <a:srgbClr val="120F73"/>
                </a:solidFill>
                <a:latin typeface="Tahoma"/>
                <a:cs typeface="Tahoma"/>
              </a:rPr>
              <a:t> </a:t>
            </a:r>
            <a:r>
              <a:rPr sz="2833" b="1" spc="63" dirty="0">
                <a:solidFill>
                  <a:srgbClr val="120F73"/>
                </a:solidFill>
                <a:latin typeface="Tahoma"/>
                <a:cs typeface="Tahoma"/>
              </a:rPr>
              <a:t>GAD </a:t>
            </a:r>
            <a:r>
              <a:rPr sz="2833" b="1" spc="-113" dirty="0">
                <a:solidFill>
                  <a:srgbClr val="120F73"/>
                </a:solidFill>
                <a:latin typeface="Tahoma"/>
                <a:cs typeface="Tahoma"/>
              </a:rPr>
              <a:t>JULIO</a:t>
            </a:r>
            <a:r>
              <a:rPr sz="2833" b="1" spc="-223" dirty="0">
                <a:solidFill>
                  <a:srgbClr val="120F73"/>
                </a:solidFill>
                <a:latin typeface="Tahoma"/>
                <a:cs typeface="Tahoma"/>
              </a:rPr>
              <a:t> </a:t>
            </a:r>
            <a:r>
              <a:rPr sz="2833" b="1" spc="63" dirty="0">
                <a:solidFill>
                  <a:srgbClr val="120F73"/>
                </a:solidFill>
                <a:latin typeface="Tahoma"/>
                <a:cs typeface="Tahoma"/>
              </a:rPr>
              <a:t>ANDRADE</a:t>
            </a:r>
            <a:endParaRPr sz="2833" dirty="0">
              <a:latin typeface="Tahoma"/>
              <a:cs typeface="Tahoma"/>
            </a:endParaRPr>
          </a:p>
          <a:p>
            <a:pPr marL="8044" marR="3387" indent="-423" algn="ctr">
              <a:lnSpc>
                <a:spcPct val="117400"/>
              </a:lnSpc>
              <a:spcBef>
                <a:spcPts val="2189"/>
              </a:spcBef>
            </a:pPr>
            <a:endParaRPr lang="es-MX" sz="2133" spc="-7">
              <a:latin typeface="Trebuchet MS"/>
              <a:cs typeface="Trebuchet MS"/>
            </a:endParaRPr>
          </a:p>
          <a:p>
            <a:pPr marL="8044" marR="3387" indent="-423" algn="ctr">
              <a:lnSpc>
                <a:spcPct val="117400"/>
              </a:lnSpc>
              <a:spcBef>
                <a:spcPts val="2189"/>
              </a:spcBef>
            </a:pPr>
            <a:r>
              <a:rPr sz="2133" spc="-7">
                <a:latin typeface="Trebuchet MS"/>
                <a:cs typeface="Trebuchet MS"/>
              </a:rPr>
              <a:t>BRINDAMOS </a:t>
            </a:r>
            <a:r>
              <a:rPr sz="2133" spc="-53" dirty="0">
                <a:latin typeface="Trebuchet MS"/>
                <a:cs typeface="Trebuchet MS"/>
              </a:rPr>
              <a:t>ACOMPAÑAMIENTO</a:t>
            </a:r>
            <a:r>
              <a:rPr sz="2133" spc="-83" dirty="0">
                <a:latin typeface="Trebuchet MS"/>
                <a:cs typeface="Trebuchet MS"/>
              </a:rPr>
              <a:t> </a:t>
            </a:r>
            <a:r>
              <a:rPr sz="2133" spc="-277" dirty="0">
                <a:latin typeface="Trebuchet MS"/>
                <a:cs typeface="Trebuchet MS"/>
              </a:rPr>
              <a:t>Y </a:t>
            </a:r>
            <a:r>
              <a:rPr sz="2133" spc="-23" dirty="0">
                <a:latin typeface="Trebuchet MS"/>
                <a:cs typeface="Trebuchet MS"/>
              </a:rPr>
              <a:t>APOYO</a:t>
            </a:r>
            <a:r>
              <a:rPr sz="2133" spc="-100" dirty="0">
                <a:latin typeface="Trebuchet MS"/>
                <a:cs typeface="Trebuchet MS"/>
              </a:rPr>
              <a:t> </a:t>
            </a:r>
            <a:r>
              <a:rPr sz="2133" dirty="0">
                <a:latin typeface="Trebuchet MS"/>
                <a:cs typeface="Trebuchet MS"/>
              </a:rPr>
              <a:t>A</a:t>
            </a:r>
            <a:r>
              <a:rPr sz="2133" spc="-97" dirty="0">
                <a:latin typeface="Trebuchet MS"/>
                <a:cs typeface="Trebuchet MS"/>
              </a:rPr>
              <a:t> </a:t>
            </a:r>
            <a:r>
              <a:rPr sz="2133" spc="-7" dirty="0">
                <a:latin typeface="Trebuchet MS"/>
                <a:cs typeface="Trebuchet MS"/>
              </a:rPr>
              <a:t>GRUPOS</a:t>
            </a:r>
            <a:r>
              <a:rPr sz="2133" spc="-97" dirty="0">
                <a:latin typeface="Trebuchet MS"/>
                <a:cs typeface="Trebuchet MS"/>
              </a:rPr>
              <a:t> </a:t>
            </a:r>
            <a:r>
              <a:rPr sz="2133" spc="-17" dirty="0">
                <a:latin typeface="Trebuchet MS"/>
                <a:cs typeface="Trebuchet MS"/>
              </a:rPr>
              <a:t>DE </a:t>
            </a:r>
            <a:r>
              <a:rPr sz="2133" spc="-43" dirty="0">
                <a:latin typeface="Trebuchet MS"/>
                <a:cs typeface="Trebuchet MS"/>
              </a:rPr>
              <a:t>ATENCIÓN</a:t>
            </a:r>
            <a:r>
              <a:rPr sz="2133" spc="-117" dirty="0">
                <a:latin typeface="Trebuchet MS"/>
                <a:cs typeface="Trebuchet MS"/>
              </a:rPr>
              <a:t> </a:t>
            </a:r>
            <a:r>
              <a:rPr sz="2133" spc="-20" dirty="0">
                <a:latin typeface="Trebuchet MS"/>
                <a:cs typeface="Trebuchet MS"/>
              </a:rPr>
              <a:t>PRIORITARIA, </a:t>
            </a:r>
            <a:r>
              <a:rPr sz="2133" spc="-13" dirty="0">
                <a:latin typeface="Trebuchet MS"/>
                <a:cs typeface="Trebuchet MS"/>
              </a:rPr>
              <a:t>PROMOVIENDO</a:t>
            </a:r>
            <a:r>
              <a:rPr sz="2133" spc="-93" dirty="0">
                <a:latin typeface="Trebuchet MS"/>
                <a:cs typeface="Trebuchet MS"/>
              </a:rPr>
              <a:t> </a:t>
            </a:r>
            <a:r>
              <a:rPr sz="2133" spc="-60" dirty="0">
                <a:latin typeface="Trebuchet MS"/>
                <a:cs typeface="Trebuchet MS"/>
              </a:rPr>
              <a:t>INCLUSIÓN, </a:t>
            </a:r>
            <a:r>
              <a:rPr sz="2133" dirty="0">
                <a:latin typeface="Trebuchet MS"/>
                <a:cs typeface="Trebuchet MS"/>
              </a:rPr>
              <a:t>DIGNIDAD</a:t>
            </a:r>
            <a:r>
              <a:rPr sz="2133" spc="10" dirty="0">
                <a:latin typeface="Trebuchet MS"/>
                <a:cs typeface="Trebuchet MS"/>
              </a:rPr>
              <a:t> </a:t>
            </a:r>
            <a:r>
              <a:rPr sz="2133" spc="-243" dirty="0">
                <a:latin typeface="Trebuchet MS"/>
                <a:cs typeface="Trebuchet MS"/>
              </a:rPr>
              <a:t>Y</a:t>
            </a:r>
            <a:r>
              <a:rPr sz="2133" spc="17" dirty="0">
                <a:latin typeface="Trebuchet MS"/>
                <a:cs typeface="Trebuchet MS"/>
              </a:rPr>
              <a:t> </a:t>
            </a:r>
            <a:r>
              <a:rPr sz="2133" spc="-23" dirty="0">
                <a:latin typeface="Trebuchet MS"/>
                <a:cs typeface="Trebuchet MS"/>
              </a:rPr>
              <a:t>BIENESTAR </a:t>
            </a:r>
            <a:r>
              <a:rPr sz="2133" spc="-60" dirty="0">
                <a:latin typeface="Trebuchet MS"/>
                <a:cs typeface="Trebuchet MS"/>
              </a:rPr>
              <a:t>PARA</a:t>
            </a:r>
            <a:r>
              <a:rPr sz="2133" spc="-97" dirty="0">
                <a:latin typeface="Trebuchet MS"/>
                <a:cs typeface="Trebuchet MS"/>
              </a:rPr>
              <a:t> </a:t>
            </a:r>
            <a:r>
              <a:rPr sz="2133" spc="-7" dirty="0">
                <a:latin typeface="Trebuchet MS"/>
                <a:cs typeface="Trebuchet MS"/>
              </a:rPr>
              <a:t>TODOS</a:t>
            </a:r>
            <a:endParaRPr sz="2133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0"/>
            <a:ext cx="3860800" cy="6640349"/>
          </a:xfrm>
          <a:custGeom>
            <a:avLst/>
            <a:gdLst/>
            <a:ahLst/>
            <a:cxnLst/>
            <a:rect l="l" t="t" r="r" b="b"/>
            <a:pathLst>
              <a:path w="18288000" h="2496184">
                <a:moveTo>
                  <a:pt x="18288000" y="2495830"/>
                </a:moveTo>
                <a:lnTo>
                  <a:pt x="0" y="249583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2495830"/>
                </a:lnTo>
                <a:close/>
              </a:path>
            </a:pathLst>
          </a:custGeom>
          <a:solidFill>
            <a:srgbClr val="8C081B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xfrm>
            <a:off x="254000" y="283055"/>
            <a:ext cx="3505200" cy="6221318"/>
          </a:xfrm>
          <a:prstGeom prst="rect">
            <a:avLst/>
          </a:prstGeom>
        </p:spPr>
        <p:txBody>
          <a:bodyPr vert="horz" wrap="square" lIns="0" tIns="46990" rIns="0" bIns="0" rtlCol="0" anchor="ctr">
            <a:spAutoFit/>
          </a:bodyPr>
          <a:lstStyle/>
          <a:p>
            <a:pPr marL="8467" marR="3387" algn="ctr">
              <a:lnSpc>
                <a:spcPts val="3480"/>
              </a:lnSpc>
              <a:spcBef>
                <a:spcPts val="370"/>
              </a:spcBef>
              <a:tabLst>
                <a:tab pos="5094225" algn="l"/>
              </a:tabLst>
            </a:pPr>
            <a:r>
              <a:rPr sz="1867" dirty="0">
                <a:solidFill>
                  <a:srgbClr val="FEFFFA"/>
                </a:solidFill>
              </a:rPr>
              <a:t>	</a:t>
            </a:r>
            <a:r>
              <a:rPr sz="1867" spc="73" dirty="0">
                <a:solidFill>
                  <a:srgbClr val="FEFFFA"/>
                </a:solidFill>
              </a:rPr>
              <a:t>ATENCION</a:t>
            </a:r>
            <a:r>
              <a:rPr sz="1867" spc="-67" dirty="0">
                <a:solidFill>
                  <a:srgbClr val="FEFFFA"/>
                </a:solidFill>
              </a:rPr>
              <a:t> </a:t>
            </a:r>
            <a:r>
              <a:rPr sz="1867" spc="120" dirty="0">
                <a:solidFill>
                  <a:srgbClr val="FEFFFA"/>
                </a:solidFill>
              </a:rPr>
              <a:t>PERSONAS</a:t>
            </a:r>
            <a:r>
              <a:rPr sz="1867" spc="-63" dirty="0">
                <a:solidFill>
                  <a:srgbClr val="FEFFFA"/>
                </a:solidFill>
              </a:rPr>
              <a:t> </a:t>
            </a:r>
            <a:r>
              <a:rPr sz="1867" spc="97" dirty="0">
                <a:solidFill>
                  <a:srgbClr val="FEFFFA"/>
                </a:solidFill>
              </a:rPr>
              <a:t>ADULTOS </a:t>
            </a:r>
            <a:r>
              <a:rPr sz="1867" dirty="0">
                <a:solidFill>
                  <a:srgbClr val="FEFFFA"/>
                </a:solidFill>
              </a:rPr>
              <a:t>MAYORES</a:t>
            </a:r>
            <a:r>
              <a:rPr sz="1867" spc="-27" dirty="0">
                <a:solidFill>
                  <a:srgbClr val="FEFFFA"/>
                </a:solidFill>
              </a:rPr>
              <a:t> </a:t>
            </a:r>
            <a:br>
              <a:rPr lang="es-MX" sz="1867" dirty="0">
                <a:solidFill>
                  <a:srgbClr val="FEFFFA"/>
                </a:solidFill>
              </a:rPr>
            </a:br>
            <a:br>
              <a:rPr lang="es-MX" sz="1867" dirty="0">
                <a:solidFill>
                  <a:srgbClr val="FEFFFA"/>
                </a:solidFill>
              </a:rPr>
            </a:br>
            <a:r>
              <a:rPr lang="es-MX" sz="1867" dirty="0">
                <a:solidFill>
                  <a:srgbClr val="FEFFFA"/>
                </a:solidFill>
              </a:rPr>
              <a:t>ATENCIÓN </a:t>
            </a:r>
            <a:r>
              <a:rPr sz="1867" spc="120" dirty="0">
                <a:solidFill>
                  <a:srgbClr val="FEFFFA"/>
                </a:solidFill>
              </a:rPr>
              <a:t>PERSONAS</a:t>
            </a:r>
            <a:r>
              <a:rPr sz="1867" spc="-23" dirty="0">
                <a:solidFill>
                  <a:srgbClr val="FEFFFA"/>
                </a:solidFill>
              </a:rPr>
              <a:t> </a:t>
            </a:r>
            <a:r>
              <a:rPr sz="1867" spc="63" dirty="0">
                <a:solidFill>
                  <a:srgbClr val="FEFFFA"/>
                </a:solidFill>
              </a:rPr>
              <a:t>CON</a:t>
            </a:r>
            <a:r>
              <a:rPr sz="1867" spc="-23" dirty="0">
                <a:solidFill>
                  <a:srgbClr val="FEFFFA"/>
                </a:solidFill>
              </a:rPr>
              <a:t> </a:t>
            </a:r>
            <a:r>
              <a:rPr sz="1867" spc="53" dirty="0">
                <a:solidFill>
                  <a:srgbClr val="FEFFFA"/>
                </a:solidFill>
              </a:rPr>
              <a:t>DISCAPACIDAD</a:t>
            </a:r>
            <a:r>
              <a:rPr lang="es-MX" sz="1867" spc="53" dirty="0">
                <a:solidFill>
                  <a:srgbClr val="FEFFFA"/>
                </a:solidFill>
              </a:rPr>
              <a:t> –</a:t>
            </a:r>
            <a:br>
              <a:rPr lang="es-MX" sz="1867" spc="53" dirty="0">
                <a:solidFill>
                  <a:srgbClr val="FEFFFA"/>
                </a:solidFill>
              </a:rPr>
            </a:br>
            <a:br>
              <a:rPr lang="es-MX" sz="1867" spc="53" dirty="0">
                <a:solidFill>
                  <a:srgbClr val="FEFFFA"/>
                </a:solidFill>
              </a:rPr>
            </a:br>
            <a:r>
              <a:rPr lang="es-MX" sz="1867" spc="53" dirty="0">
                <a:solidFill>
                  <a:srgbClr val="FEFFFA"/>
                </a:solidFill>
              </a:rPr>
              <a:t>CENTRO DE DESARROLLO INFANTIL</a:t>
            </a:r>
            <a:endParaRPr sz="1867" dirty="0"/>
          </a:p>
          <a:p>
            <a:pPr marR="73240" algn="ctr">
              <a:lnSpc>
                <a:spcPts val="3394"/>
              </a:lnSpc>
              <a:tabLst>
                <a:tab pos="3175159" algn="l"/>
              </a:tabLst>
            </a:pPr>
            <a:br>
              <a:rPr lang="es-MX" sz="1867" spc="60" dirty="0">
                <a:solidFill>
                  <a:srgbClr val="FEFFFA"/>
                </a:solidFill>
              </a:rPr>
            </a:br>
            <a:br>
              <a:rPr lang="es-MX" sz="1867" spc="60" dirty="0">
                <a:solidFill>
                  <a:srgbClr val="FEFFFA"/>
                </a:solidFill>
              </a:rPr>
            </a:br>
            <a:r>
              <a:rPr sz="1867" spc="60" dirty="0">
                <a:solidFill>
                  <a:srgbClr val="FEFFFA"/>
                </a:solidFill>
              </a:rPr>
              <a:t>3</a:t>
            </a:r>
            <a:r>
              <a:rPr sz="1867" spc="-76" dirty="0">
                <a:solidFill>
                  <a:srgbClr val="FEFFFA"/>
                </a:solidFill>
              </a:rPr>
              <a:t> </a:t>
            </a:r>
            <a:r>
              <a:rPr sz="1867" spc="107" dirty="0">
                <a:solidFill>
                  <a:srgbClr val="FEFFFA"/>
                </a:solidFill>
              </a:rPr>
              <a:t>FACILITADORES</a:t>
            </a:r>
            <a:br>
              <a:rPr lang="es-MX" sz="1867" spc="107" dirty="0">
                <a:solidFill>
                  <a:srgbClr val="FEFFFA"/>
                </a:solidFill>
              </a:rPr>
            </a:br>
            <a:r>
              <a:rPr sz="1867" spc="60">
                <a:solidFill>
                  <a:srgbClr val="FEFFFA"/>
                </a:solidFill>
              </a:rPr>
              <a:t>1</a:t>
            </a:r>
            <a:r>
              <a:rPr sz="1867" spc="-67">
                <a:solidFill>
                  <a:srgbClr val="FEFFFA"/>
                </a:solidFill>
              </a:rPr>
              <a:t> </a:t>
            </a:r>
            <a:r>
              <a:rPr sz="1867" spc="76">
                <a:solidFill>
                  <a:srgbClr val="FEFFFA"/>
                </a:solidFill>
              </a:rPr>
              <a:t>TUTORA</a:t>
            </a:r>
            <a:br>
              <a:rPr lang="es-MX" sz="1867" spc="76">
                <a:solidFill>
                  <a:srgbClr val="FEFFFA"/>
                </a:solidFill>
              </a:rPr>
            </a:br>
            <a:r>
              <a:rPr lang="es-MX" sz="1867" spc="76">
                <a:solidFill>
                  <a:srgbClr val="FEFFFA"/>
                </a:solidFill>
              </a:rPr>
              <a:t>4 EDUCADORAS </a:t>
            </a:r>
            <a:endParaRPr sz="1867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324" b="16888"/>
          <a:stretch/>
        </p:blipFill>
        <p:spPr bwMode="auto">
          <a:xfrm>
            <a:off x="101601" y="-190288"/>
            <a:ext cx="12182763" cy="7035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ject 4"/>
          <p:cNvSpPr/>
          <p:nvPr/>
        </p:nvSpPr>
        <p:spPr>
          <a:xfrm>
            <a:off x="1" y="0"/>
            <a:ext cx="2081107" cy="6858000"/>
          </a:xfrm>
          <a:custGeom>
            <a:avLst/>
            <a:gdLst/>
            <a:ahLst/>
            <a:cxnLst/>
            <a:rect l="l" t="t" r="r" b="b"/>
            <a:pathLst>
              <a:path w="3121660" h="10287000">
                <a:moveTo>
                  <a:pt x="0" y="10286999"/>
                </a:moveTo>
                <a:lnTo>
                  <a:pt x="0" y="0"/>
                </a:lnTo>
                <a:lnTo>
                  <a:pt x="3121424" y="0"/>
                </a:lnTo>
                <a:lnTo>
                  <a:pt x="599658" y="10286999"/>
                </a:lnTo>
                <a:lnTo>
                  <a:pt x="0" y="10286999"/>
                </a:lnTo>
                <a:close/>
              </a:path>
            </a:pathLst>
          </a:custGeom>
          <a:solidFill>
            <a:srgbClr val="2D8A37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6" name="object 6"/>
          <p:cNvSpPr/>
          <p:nvPr/>
        </p:nvSpPr>
        <p:spPr>
          <a:xfrm>
            <a:off x="1491679" y="0"/>
            <a:ext cx="750147" cy="2384213"/>
          </a:xfrm>
          <a:custGeom>
            <a:avLst/>
            <a:gdLst/>
            <a:ahLst/>
            <a:cxnLst/>
            <a:rect l="l" t="t" r="r" b="b"/>
            <a:pathLst>
              <a:path w="1125220" h="3576320">
                <a:moveTo>
                  <a:pt x="305914" y="3576098"/>
                </a:moveTo>
                <a:lnTo>
                  <a:pt x="0" y="3506051"/>
                </a:lnTo>
                <a:lnTo>
                  <a:pt x="802800" y="1"/>
                </a:lnTo>
                <a:lnTo>
                  <a:pt x="1124754" y="0"/>
                </a:lnTo>
                <a:lnTo>
                  <a:pt x="305914" y="3576098"/>
                </a:lnTo>
                <a:close/>
              </a:path>
            </a:pathLst>
          </a:custGeom>
          <a:solidFill>
            <a:srgbClr val="F0EC0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8" name="object 8"/>
          <p:cNvSpPr txBox="1"/>
          <p:nvPr/>
        </p:nvSpPr>
        <p:spPr>
          <a:xfrm>
            <a:off x="922717" y="-19972"/>
            <a:ext cx="4665283" cy="55998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69570" algn="ctr">
              <a:lnSpc>
                <a:spcPts val="4250"/>
              </a:lnSpc>
              <a:spcBef>
                <a:spcPts val="67"/>
              </a:spcBef>
            </a:pPr>
            <a:endParaRPr lang="es-MX" sz="4000" b="1" spc="-13" dirty="0">
              <a:solidFill>
                <a:srgbClr val="231F20"/>
              </a:solidFill>
              <a:latin typeface="Arial"/>
              <a:cs typeface="Arial"/>
            </a:endParaRPr>
          </a:p>
        </p:txBody>
      </p:sp>
      <p:sp>
        <p:nvSpPr>
          <p:cNvPr id="5" name="Rectángulo redondeado 4"/>
          <p:cNvSpPr/>
          <p:nvPr/>
        </p:nvSpPr>
        <p:spPr>
          <a:xfrm>
            <a:off x="254001" y="1371821"/>
            <a:ext cx="2743199" cy="39116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867" b="1" dirty="0">
                <a:latin typeface="Arial Black" panose="020B0A04020102020204" pitchFamily="34" charset="0"/>
              </a:rPr>
              <a:t>ESPACIO DE SOCIALIZACIÓN Y ENCUENTRO CON ALIMENTACIÓN </a:t>
            </a:r>
          </a:p>
          <a:p>
            <a:pPr algn="ctr"/>
            <a:endParaRPr lang="es-MX" sz="1867" b="1" dirty="0">
              <a:latin typeface="Arial Black" panose="020B0A04020102020204" pitchFamily="34" charset="0"/>
            </a:endParaRPr>
          </a:p>
          <a:p>
            <a:pPr algn="ctr"/>
            <a:r>
              <a:rPr lang="es-MX" sz="1867" b="1" dirty="0">
                <a:latin typeface="Arial Black" panose="020B0A04020102020204" pitchFamily="34" charset="0"/>
              </a:rPr>
              <a:t>75 ADULTOS MAYORES </a:t>
            </a:r>
          </a:p>
          <a:p>
            <a:pPr algn="ctr"/>
            <a:endParaRPr lang="es-MX" sz="1867" b="1" dirty="0">
              <a:latin typeface="Arial Black" panose="020B0A04020102020204" pitchFamily="34" charset="0"/>
            </a:endParaRPr>
          </a:p>
          <a:p>
            <a:pPr algn="ctr"/>
            <a:r>
              <a:rPr lang="es-MX" sz="1867" b="1" dirty="0">
                <a:latin typeface="Arial Black" panose="020B0A04020102020204" pitchFamily="34" charset="0"/>
              </a:rPr>
              <a:t>MONTO</a:t>
            </a:r>
          </a:p>
          <a:p>
            <a:pPr algn="ctr"/>
            <a:endParaRPr lang="es-MX" sz="1867" b="1" dirty="0">
              <a:latin typeface="Arial Black" panose="020B0A04020102020204" pitchFamily="34" charset="0"/>
            </a:endParaRPr>
          </a:p>
          <a:p>
            <a:pPr algn="ctr"/>
            <a:endParaRPr lang="es-MX" sz="1867" b="1" dirty="0">
              <a:latin typeface="Arial Black" panose="020B0A04020102020204" pitchFamily="34" charset="0"/>
            </a:endParaRPr>
          </a:p>
          <a:p>
            <a:pPr algn="ctr"/>
            <a:endParaRPr lang="es-MX" sz="1867" b="1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18899" y="4495312"/>
            <a:ext cx="673100" cy="2363047"/>
          </a:xfrm>
          <a:custGeom>
            <a:avLst/>
            <a:gdLst/>
            <a:ahLst/>
            <a:cxnLst/>
            <a:rect l="l" t="t" r="r" b="b"/>
            <a:pathLst>
              <a:path w="1009650" h="3544570">
                <a:moveTo>
                  <a:pt x="1009649" y="3544031"/>
                </a:moveTo>
                <a:lnTo>
                  <a:pt x="0" y="3544031"/>
                </a:lnTo>
                <a:lnTo>
                  <a:pt x="0" y="0"/>
                </a:lnTo>
                <a:lnTo>
                  <a:pt x="1009649" y="0"/>
                </a:lnTo>
                <a:lnTo>
                  <a:pt x="1009649" y="3544031"/>
                </a:lnTo>
                <a:close/>
              </a:path>
            </a:pathLst>
          </a:custGeom>
          <a:solidFill>
            <a:srgbClr val="379117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" name="object 3"/>
          <p:cNvSpPr/>
          <p:nvPr/>
        </p:nvSpPr>
        <p:spPr>
          <a:xfrm>
            <a:off x="11518899" y="0"/>
            <a:ext cx="673100" cy="2550160"/>
          </a:xfrm>
          <a:custGeom>
            <a:avLst/>
            <a:gdLst/>
            <a:ahLst/>
            <a:cxnLst/>
            <a:rect l="l" t="t" r="r" b="b"/>
            <a:pathLst>
              <a:path w="1009650" h="3825240">
                <a:moveTo>
                  <a:pt x="1009649" y="3825178"/>
                </a:moveTo>
                <a:lnTo>
                  <a:pt x="0" y="3825178"/>
                </a:lnTo>
                <a:lnTo>
                  <a:pt x="0" y="0"/>
                </a:lnTo>
                <a:lnTo>
                  <a:pt x="1009649" y="0"/>
                </a:lnTo>
                <a:lnTo>
                  <a:pt x="1009649" y="3825178"/>
                </a:lnTo>
                <a:close/>
              </a:path>
            </a:pathLst>
          </a:custGeom>
          <a:solidFill>
            <a:srgbClr val="FFC20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grpSp>
        <p:nvGrpSpPr>
          <p:cNvPr id="4" name="object 4"/>
          <p:cNvGrpSpPr/>
          <p:nvPr/>
        </p:nvGrpSpPr>
        <p:grpSpPr>
          <a:xfrm>
            <a:off x="0" y="0"/>
            <a:ext cx="1243330" cy="6858000"/>
            <a:chOff x="0" y="0"/>
            <a:chExt cx="1864995" cy="10287000"/>
          </a:xfrm>
        </p:grpSpPr>
        <p:sp>
          <p:nvSpPr>
            <p:cNvPr id="5" name="object 5"/>
            <p:cNvSpPr/>
            <p:nvPr/>
          </p:nvSpPr>
          <p:spPr>
            <a:xfrm>
              <a:off x="0" y="0"/>
              <a:ext cx="1104265" cy="10287000"/>
            </a:xfrm>
            <a:custGeom>
              <a:avLst/>
              <a:gdLst/>
              <a:ahLst/>
              <a:cxnLst/>
              <a:rect l="l" t="t" r="r" b="b"/>
              <a:pathLst>
                <a:path w="1104265" h="10287000">
                  <a:moveTo>
                    <a:pt x="618152" y="10286999"/>
                  </a:moveTo>
                  <a:lnTo>
                    <a:pt x="0" y="10286999"/>
                  </a:lnTo>
                  <a:lnTo>
                    <a:pt x="0" y="0"/>
                  </a:lnTo>
                  <a:lnTo>
                    <a:pt x="618152" y="0"/>
                  </a:lnTo>
                  <a:lnTo>
                    <a:pt x="666165" y="2377"/>
                  </a:lnTo>
                  <a:lnTo>
                    <a:pt x="713365" y="9420"/>
                  </a:lnTo>
                  <a:lnTo>
                    <a:pt x="759433" y="20997"/>
                  </a:lnTo>
                  <a:lnTo>
                    <a:pt x="804051" y="36977"/>
                  </a:lnTo>
                  <a:lnTo>
                    <a:pt x="846900" y="57227"/>
                  </a:lnTo>
                  <a:lnTo>
                    <a:pt x="887661" y="81615"/>
                  </a:lnTo>
                  <a:lnTo>
                    <a:pt x="926016" y="110010"/>
                  </a:lnTo>
                  <a:lnTo>
                    <a:pt x="961647" y="142280"/>
                  </a:lnTo>
                  <a:lnTo>
                    <a:pt x="993916" y="177911"/>
                  </a:lnTo>
                  <a:lnTo>
                    <a:pt x="1022311" y="216266"/>
                  </a:lnTo>
                  <a:lnTo>
                    <a:pt x="1046700" y="257028"/>
                  </a:lnTo>
                  <a:lnTo>
                    <a:pt x="1066950" y="299876"/>
                  </a:lnTo>
                  <a:lnTo>
                    <a:pt x="1082930" y="344494"/>
                  </a:lnTo>
                  <a:lnTo>
                    <a:pt x="1094507" y="390562"/>
                  </a:lnTo>
                  <a:lnTo>
                    <a:pt x="1101550" y="437761"/>
                  </a:lnTo>
                  <a:lnTo>
                    <a:pt x="1103927" y="485774"/>
                  </a:lnTo>
                  <a:lnTo>
                    <a:pt x="1103927" y="9801209"/>
                  </a:lnTo>
                  <a:lnTo>
                    <a:pt x="1101550" y="9849223"/>
                  </a:lnTo>
                  <a:lnTo>
                    <a:pt x="1094507" y="9896425"/>
                  </a:lnTo>
                  <a:lnTo>
                    <a:pt x="1082930" y="9942494"/>
                  </a:lnTo>
                  <a:lnTo>
                    <a:pt x="1066950" y="9987114"/>
                  </a:lnTo>
                  <a:lnTo>
                    <a:pt x="1046700" y="10029965"/>
                  </a:lnTo>
                  <a:lnTo>
                    <a:pt x="1022311" y="10070728"/>
                  </a:lnTo>
                  <a:lnTo>
                    <a:pt x="993916" y="10109086"/>
                  </a:lnTo>
                  <a:lnTo>
                    <a:pt x="961647" y="10144718"/>
                  </a:lnTo>
                  <a:lnTo>
                    <a:pt x="926016" y="10176989"/>
                  </a:lnTo>
                  <a:lnTo>
                    <a:pt x="887661" y="10205385"/>
                  </a:lnTo>
                  <a:lnTo>
                    <a:pt x="846900" y="10229773"/>
                  </a:lnTo>
                  <a:lnTo>
                    <a:pt x="804051" y="10250023"/>
                  </a:lnTo>
                  <a:lnTo>
                    <a:pt x="759433" y="10266002"/>
                  </a:lnTo>
                  <a:lnTo>
                    <a:pt x="713365" y="10277579"/>
                  </a:lnTo>
                  <a:lnTo>
                    <a:pt x="666165" y="10284622"/>
                  </a:lnTo>
                  <a:lnTo>
                    <a:pt x="618152" y="10286999"/>
                  </a:lnTo>
                  <a:close/>
                </a:path>
              </a:pathLst>
            </a:custGeom>
            <a:solidFill>
              <a:srgbClr val="2D8A37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59951" y="3051562"/>
              <a:ext cx="104775" cy="104775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9951" y="4423163"/>
              <a:ext cx="104775" cy="104775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59951" y="5794763"/>
              <a:ext cx="104775" cy="104775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9951" y="6251963"/>
              <a:ext cx="104775" cy="104775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9951" y="7166362"/>
              <a:ext cx="104775" cy="104775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59951" y="8080762"/>
              <a:ext cx="104775" cy="104775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9951" y="8995162"/>
              <a:ext cx="104775" cy="104775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759951" y="9452362"/>
              <a:ext cx="104775" cy="104775"/>
            </a:xfrm>
            <a:prstGeom prst="rect">
              <a:avLst/>
            </a:prstGeom>
          </p:spPr>
        </p:pic>
      </p:grpSp>
      <p:sp>
        <p:nvSpPr>
          <p:cNvPr id="14" name="object 14"/>
          <p:cNvSpPr txBox="1"/>
          <p:nvPr/>
        </p:nvSpPr>
        <p:spPr>
          <a:xfrm>
            <a:off x="974334" y="958676"/>
            <a:ext cx="10257367" cy="551095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724360">
              <a:lnSpc>
                <a:spcPct val="115399"/>
              </a:lnSpc>
              <a:spcBef>
                <a:spcPts val="67"/>
              </a:spcBef>
            </a:pPr>
            <a:r>
              <a:rPr sz="1733" b="1" spc="53" dirty="0">
                <a:solidFill>
                  <a:srgbClr val="E61D0A"/>
                </a:solidFill>
                <a:latin typeface="Calibri"/>
                <a:cs typeface="Calibri"/>
              </a:rPr>
              <a:t>Art.</a:t>
            </a:r>
            <a:r>
              <a:rPr sz="1733" b="1" spc="43" dirty="0">
                <a:solidFill>
                  <a:srgbClr val="E61D0A"/>
                </a:solidFill>
                <a:latin typeface="Calibri"/>
                <a:cs typeface="Calibri"/>
              </a:rPr>
              <a:t> </a:t>
            </a:r>
            <a:r>
              <a:rPr sz="1733" b="1" spc="67" dirty="0">
                <a:solidFill>
                  <a:srgbClr val="E61D0A"/>
                </a:solidFill>
                <a:latin typeface="Calibri"/>
                <a:cs typeface="Calibri"/>
              </a:rPr>
              <a:t>65.-</a:t>
            </a:r>
            <a:r>
              <a:rPr sz="1733" b="1" spc="43" dirty="0">
                <a:solidFill>
                  <a:srgbClr val="E61D0A"/>
                </a:solidFill>
                <a:latin typeface="Calibri"/>
                <a:cs typeface="Calibri"/>
              </a:rPr>
              <a:t> </a:t>
            </a:r>
            <a:r>
              <a:rPr sz="1733" spc="60" dirty="0">
                <a:solidFill>
                  <a:srgbClr val="292E3A"/>
                </a:solidFill>
                <a:latin typeface="Calibri"/>
                <a:cs typeface="Calibri"/>
              </a:rPr>
              <a:t>Competencias</a:t>
            </a:r>
            <a:r>
              <a:rPr sz="1733" spc="4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63" dirty="0">
                <a:solidFill>
                  <a:srgbClr val="292E3A"/>
                </a:solidFill>
                <a:latin typeface="Calibri"/>
                <a:cs typeface="Calibri"/>
              </a:rPr>
              <a:t>exclusivas</a:t>
            </a:r>
            <a:r>
              <a:rPr sz="1733" spc="47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50" dirty="0">
                <a:solidFill>
                  <a:srgbClr val="292E3A"/>
                </a:solidFill>
                <a:latin typeface="Calibri"/>
                <a:cs typeface="Calibri"/>
              </a:rPr>
              <a:t>del</a:t>
            </a:r>
            <a:r>
              <a:rPr sz="1733" spc="4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53" dirty="0">
                <a:solidFill>
                  <a:srgbClr val="292E3A"/>
                </a:solidFill>
                <a:latin typeface="Calibri"/>
                <a:cs typeface="Calibri"/>
              </a:rPr>
              <a:t>gobierno</a:t>
            </a:r>
            <a:r>
              <a:rPr sz="1733" spc="4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53" dirty="0">
                <a:solidFill>
                  <a:srgbClr val="292E3A"/>
                </a:solidFill>
                <a:latin typeface="Calibri"/>
                <a:cs typeface="Calibri"/>
              </a:rPr>
              <a:t>autónomo</a:t>
            </a:r>
            <a:r>
              <a:rPr sz="1733" spc="47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60" dirty="0">
                <a:solidFill>
                  <a:srgbClr val="292E3A"/>
                </a:solidFill>
                <a:latin typeface="Calibri"/>
                <a:cs typeface="Calibri"/>
              </a:rPr>
              <a:t>descentralizado</a:t>
            </a:r>
            <a:r>
              <a:rPr sz="1733" spc="4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57" dirty="0">
                <a:solidFill>
                  <a:srgbClr val="292E3A"/>
                </a:solidFill>
                <a:latin typeface="Calibri"/>
                <a:cs typeface="Calibri"/>
              </a:rPr>
              <a:t>parroquial</a:t>
            </a:r>
            <a:r>
              <a:rPr sz="1733" spc="4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40" dirty="0">
                <a:solidFill>
                  <a:srgbClr val="292E3A"/>
                </a:solidFill>
                <a:latin typeface="Calibri"/>
                <a:cs typeface="Calibri"/>
              </a:rPr>
              <a:t>rural.-</a:t>
            </a:r>
            <a:r>
              <a:rPr sz="1733" spc="47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67" dirty="0">
                <a:solidFill>
                  <a:srgbClr val="292E3A"/>
                </a:solidFill>
                <a:latin typeface="Calibri"/>
                <a:cs typeface="Calibri"/>
              </a:rPr>
              <a:t>Los </a:t>
            </a:r>
            <a:r>
              <a:rPr sz="1733" spc="57" dirty="0">
                <a:solidFill>
                  <a:srgbClr val="292E3A"/>
                </a:solidFill>
                <a:latin typeface="Calibri"/>
                <a:cs typeface="Calibri"/>
              </a:rPr>
              <a:t>gobiernos</a:t>
            </a:r>
            <a:r>
              <a:rPr sz="1733" spc="47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57" dirty="0">
                <a:solidFill>
                  <a:srgbClr val="292E3A"/>
                </a:solidFill>
                <a:latin typeface="Calibri"/>
                <a:cs typeface="Calibri"/>
              </a:rPr>
              <a:t>autónomos</a:t>
            </a:r>
            <a:r>
              <a:rPr sz="1733" spc="47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60" dirty="0">
                <a:solidFill>
                  <a:srgbClr val="292E3A"/>
                </a:solidFill>
                <a:latin typeface="Calibri"/>
                <a:cs typeface="Calibri"/>
              </a:rPr>
              <a:t>descentralizados</a:t>
            </a:r>
            <a:r>
              <a:rPr sz="1733" spc="50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57" dirty="0">
                <a:solidFill>
                  <a:srgbClr val="292E3A"/>
                </a:solidFill>
                <a:latin typeface="Calibri"/>
                <a:cs typeface="Calibri"/>
              </a:rPr>
              <a:t>parroquiales</a:t>
            </a:r>
            <a:r>
              <a:rPr sz="1733" spc="47" dirty="0">
                <a:solidFill>
                  <a:srgbClr val="292E3A"/>
                </a:solidFill>
                <a:latin typeface="Calibri"/>
                <a:cs typeface="Calibri"/>
              </a:rPr>
              <a:t> rurales </a:t>
            </a:r>
            <a:r>
              <a:rPr sz="1733" spc="43" dirty="0">
                <a:solidFill>
                  <a:srgbClr val="292E3A"/>
                </a:solidFill>
                <a:latin typeface="Calibri"/>
                <a:cs typeface="Calibri"/>
              </a:rPr>
              <a:t>ejercerán</a:t>
            </a:r>
            <a:r>
              <a:rPr sz="1733" spc="50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63" dirty="0">
                <a:solidFill>
                  <a:srgbClr val="292E3A"/>
                </a:solidFill>
                <a:latin typeface="Calibri"/>
                <a:cs typeface="Calibri"/>
              </a:rPr>
              <a:t>las</a:t>
            </a:r>
            <a:r>
              <a:rPr sz="1733" spc="47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57" dirty="0">
                <a:solidFill>
                  <a:srgbClr val="292E3A"/>
                </a:solidFill>
                <a:latin typeface="Calibri"/>
                <a:cs typeface="Calibri"/>
              </a:rPr>
              <a:t>siguientes</a:t>
            </a:r>
            <a:r>
              <a:rPr sz="1733" spc="47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53" dirty="0">
                <a:solidFill>
                  <a:srgbClr val="292E3A"/>
                </a:solidFill>
                <a:latin typeface="Calibri"/>
                <a:cs typeface="Calibri"/>
              </a:rPr>
              <a:t>competencias </a:t>
            </a:r>
            <a:r>
              <a:rPr sz="1733" spc="60" dirty="0">
                <a:solidFill>
                  <a:srgbClr val="292E3A"/>
                </a:solidFill>
                <a:latin typeface="Calibri"/>
                <a:cs typeface="Calibri"/>
              </a:rPr>
              <a:t>exclusivas,</a:t>
            </a:r>
            <a:r>
              <a:rPr sz="1733" spc="3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60" dirty="0">
                <a:solidFill>
                  <a:srgbClr val="292E3A"/>
                </a:solidFill>
                <a:latin typeface="Calibri"/>
                <a:cs typeface="Calibri"/>
              </a:rPr>
              <a:t>sin</a:t>
            </a:r>
            <a:r>
              <a:rPr sz="1733" spc="3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53" dirty="0">
                <a:solidFill>
                  <a:srgbClr val="292E3A"/>
                </a:solidFill>
                <a:latin typeface="Calibri"/>
                <a:cs typeface="Calibri"/>
              </a:rPr>
              <a:t>perjuicio</a:t>
            </a:r>
            <a:r>
              <a:rPr sz="1733" spc="37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40" dirty="0">
                <a:solidFill>
                  <a:srgbClr val="292E3A"/>
                </a:solidFill>
                <a:latin typeface="Calibri"/>
                <a:cs typeface="Calibri"/>
              </a:rPr>
              <a:t>de</a:t>
            </a:r>
            <a:r>
              <a:rPr sz="1733" spc="3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47" dirty="0">
                <a:solidFill>
                  <a:srgbClr val="292E3A"/>
                </a:solidFill>
                <a:latin typeface="Calibri"/>
                <a:cs typeface="Calibri"/>
              </a:rPr>
              <a:t>otras</a:t>
            </a:r>
            <a:r>
              <a:rPr sz="1733" spc="3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47" dirty="0">
                <a:solidFill>
                  <a:srgbClr val="292E3A"/>
                </a:solidFill>
                <a:latin typeface="Calibri"/>
                <a:cs typeface="Calibri"/>
              </a:rPr>
              <a:t>que</a:t>
            </a:r>
            <a:r>
              <a:rPr sz="1733" spc="37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40" dirty="0">
                <a:solidFill>
                  <a:srgbClr val="292E3A"/>
                </a:solidFill>
                <a:latin typeface="Calibri"/>
                <a:cs typeface="Calibri"/>
              </a:rPr>
              <a:t>se</a:t>
            </a:r>
            <a:r>
              <a:rPr sz="1733" spc="3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37" dirty="0">
                <a:solidFill>
                  <a:srgbClr val="292E3A"/>
                </a:solidFill>
                <a:latin typeface="Calibri"/>
                <a:cs typeface="Calibri"/>
              </a:rPr>
              <a:t>determinen:</a:t>
            </a:r>
            <a:endParaRPr sz="1733">
              <a:latin typeface="Calibri"/>
              <a:cs typeface="Calibri"/>
            </a:endParaRPr>
          </a:p>
          <a:p>
            <a:pPr marL="382289" marR="3387">
              <a:lnSpc>
                <a:spcPct val="115399"/>
              </a:lnSpc>
              <a:tabLst>
                <a:tab pos="7342660" algn="l"/>
                <a:tab pos="9131333" algn="l"/>
                <a:tab pos="9245639" algn="l"/>
              </a:tabLst>
            </a:pPr>
            <a:r>
              <a:rPr sz="1733" spc="60" dirty="0">
                <a:solidFill>
                  <a:srgbClr val="292E3A"/>
                </a:solidFill>
                <a:latin typeface="Calibri"/>
                <a:cs typeface="Calibri"/>
              </a:rPr>
              <a:t>Planificar</a:t>
            </a:r>
            <a:r>
              <a:rPr sz="1733" spc="40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47" dirty="0">
                <a:solidFill>
                  <a:srgbClr val="292E3A"/>
                </a:solidFill>
                <a:latin typeface="Calibri"/>
                <a:cs typeface="Calibri"/>
              </a:rPr>
              <a:t>junto</a:t>
            </a:r>
            <a:r>
              <a:rPr sz="1733" spc="40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57" dirty="0">
                <a:solidFill>
                  <a:srgbClr val="292E3A"/>
                </a:solidFill>
                <a:latin typeface="Calibri"/>
                <a:cs typeface="Calibri"/>
              </a:rPr>
              <a:t>con</a:t>
            </a:r>
            <a:r>
              <a:rPr sz="1733" spc="4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47" dirty="0">
                <a:solidFill>
                  <a:srgbClr val="292E3A"/>
                </a:solidFill>
                <a:latin typeface="Calibri"/>
                <a:cs typeface="Calibri"/>
              </a:rPr>
              <a:t>otras</a:t>
            </a:r>
            <a:r>
              <a:rPr sz="1733" spc="40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57" dirty="0">
                <a:solidFill>
                  <a:srgbClr val="292E3A"/>
                </a:solidFill>
                <a:latin typeface="Calibri"/>
                <a:cs typeface="Calibri"/>
              </a:rPr>
              <a:t>instituciones</a:t>
            </a:r>
            <a:r>
              <a:rPr sz="1733" spc="40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50" dirty="0">
                <a:solidFill>
                  <a:srgbClr val="292E3A"/>
                </a:solidFill>
                <a:latin typeface="Calibri"/>
                <a:cs typeface="Calibri"/>
              </a:rPr>
              <a:t>del</a:t>
            </a:r>
            <a:r>
              <a:rPr sz="1733" spc="4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47" dirty="0">
                <a:solidFill>
                  <a:srgbClr val="292E3A"/>
                </a:solidFill>
                <a:latin typeface="Calibri"/>
                <a:cs typeface="Calibri"/>
              </a:rPr>
              <a:t>sector</a:t>
            </a:r>
            <a:r>
              <a:rPr sz="1733" spc="40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67" dirty="0">
                <a:solidFill>
                  <a:srgbClr val="292E3A"/>
                </a:solidFill>
                <a:latin typeface="Calibri"/>
                <a:cs typeface="Calibri"/>
              </a:rPr>
              <a:t>público</a:t>
            </a:r>
            <a:r>
              <a:rPr sz="1733" spc="4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dirty="0">
                <a:solidFill>
                  <a:srgbClr val="292E3A"/>
                </a:solidFill>
                <a:latin typeface="Calibri"/>
                <a:cs typeface="Calibri"/>
              </a:rPr>
              <a:t>y</a:t>
            </a:r>
            <a:r>
              <a:rPr sz="1733" spc="40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50" dirty="0">
                <a:solidFill>
                  <a:srgbClr val="292E3A"/>
                </a:solidFill>
                <a:latin typeface="Calibri"/>
                <a:cs typeface="Calibri"/>
              </a:rPr>
              <a:t>actores</a:t>
            </a:r>
            <a:r>
              <a:rPr sz="1733" spc="40" dirty="0">
                <a:solidFill>
                  <a:srgbClr val="292E3A"/>
                </a:solidFill>
                <a:latin typeface="Calibri"/>
                <a:cs typeface="Calibri"/>
              </a:rPr>
              <a:t> de</a:t>
            </a:r>
            <a:r>
              <a:rPr sz="1733" spc="4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53" dirty="0">
                <a:solidFill>
                  <a:srgbClr val="292E3A"/>
                </a:solidFill>
                <a:latin typeface="Calibri"/>
                <a:cs typeface="Calibri"/>
              </a:rPr>
              <a:t>la</a:t>
            </a:r>
            <a:r>
              <a:rPr sz="1733" spc="40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63" dirty="0">
                <a:solidFill>
                  <a:srgbClr val="292E3A"/>
                </a:solidFill>
                <a:latin typeface="Calibri"/>
                <a:cs typeface="Calibri"/>
              </a:rPr>
              <a:t>sociedad</a:t>
            </a:r>
            <a:r>
              <a:rPr sz="1733" spc="4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37" dirty="0">
                <a:solidFill>
                  <a:srgbClr val="292E3A"/>
                </a:solidFill>
                <a:latin typeface="Calibri"/>
                <a:cs typeface="Calibri"/>
              </a:rPr>
              <a:t>el</a:t>
            </a:r>
            <a:r>
              <a:rPr sz="1733" spc="40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47" dirty="0">
                <a:solidFill>
                  <a:srgbClr val="292E3A"/>
                </a:solidFill>
                <a:latin typeface="Calibri"/>
                <a:cs typeface="Calibri"/>
              </a:rPr>
              <a:t>desarrollo </a:t>
            </a:r>
            <a:r>
              <a:rPr sz="1733" spc="57" dirty="0">
                <a:solidFill>
                  <a:srgbClr val="292E3A"/>
                </a:solidFill>
                <a:latin typeface="Calibri"/>
                <a:cs typeface="Calibri"/>
              </a:rPr>
              <a:t>parroquial</a:t>
            </a:r>
            <a:r>
              <a:rPr sz="1733" spc="40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dirty="0">
                <a:solidFill>
                  <a:srgbClr val="292E3A"/>
                </a:solidFill>
                <a:latin typeface="Calibri"/>
                <a:cs typeface="Calibri"/>
              </a:rPr>
              <a:t>y</a:t>
            </a:r>
            <a:r>
              <a:rPr sz="1733" spc="4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53" dirty="0">
                <a:solidFill>
                  <a:srgbClr val="292E3A"/>
                </a:solidFill>
                <a:latin typeface="Calibri"/>
                <a:cs typeface="Calibri"/>
              </a:rPr>
              <a:t>su</a:t>
            </a:r>
            <a:r>
              <a:rPr sz="1733" spc="40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53" dirty="0">
                <a:solidFill>
                  <a:srgbClr val="292E3A"/>
                </a:solidFill>
                <a:latin typeface="Calibri"/>
                <a:cs typeface="Calibri"/>
              </a:rPr>
              <a:t>correspondiente</a:t>
            </a:r>
            <a:r>
              <a:rPr sz="1733" spc="4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53" dirty="0">
                <a:solidFill>
                  <a:srgbClr val="292E3A"/>
                </a:solidFill>
                <a:latin typeface="Calibri"/>
                <a:cs typeface="Calibri"/>
              </a:rPr>
              <a:t>ordenamiento</a:t>
            </a:r>
            <a:r>
              <a:rPr sz="1733" spc="4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40" dirty="0">
                <a:solidFill>
                  <a:srgbClr val="292E3A"/>
                </a:solidFill>
                <a:latin typeface="Calibri"/>
                <a:cs typeface="Calibri"/>
              </a:rPr>
              <a:t>territorial, </a:t>
            </a:r>
            <a:r>
              <a:rPr sz="1733" spc="33" dirty="0">
                <a:solidFill>
                  <a:srgbClr val="292E3A"/>
                </a:solidFill>
                <a:latin typeface="Calibri"/>
                <a:cs typeface="Calibri"/>
              </a:rPr>
              <a:t>en</a:t>
            </a:r>
            <a:r>
              <a:rPr sz="1733" spc="4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60" dirty="0">
                <a:solidFill>
                  <a:srgbClr val="292E3A"/>
                </a:solidFill>
                <a:latin typeface="Calibri"/>
                <a:cs typeface="Calibri"/>
              </a:rPr>
              <a:t>coordinación</a:t>
            </a:r>
            <a:r>
              <a:rPr sz="1733" spc="40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57" dirty="0">
                <a:solidFill>
                  <a:srgbClr val="292E3A"/>
                </a:solidFill>
                <a:latin typeface="Calibri"/>
                <a:cs typeface="Calibri"/>
              </a:rPr>
              <a:t>con</a:t>
            </a:r>
            <a:r>
              <a:rPr sz="1733" spc="4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37" dirty="0">
                <a:solidFill>
                  <a:srgbClr val="292E3A"/>
                </a:solidFill>
                <a:latin typeface="Calibri"/>
                <a:cs typeface="Calibri"/>
              </a:rPr>
              <a:t>el</a:t>
            </a:r>
            <a:r>
              <a:rPr sz="1733" spc="4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47" dirty="0">
                <a:solidFill>
                  <a:srgbClr val="292E3A"/>
                </a:solidFill>
                <a:latin typeface="Calibri"/>
                <a:cs typeface="Calibri"/>
              </a:rPr>
              <a:t>gobierno</a:t>
            </a:r>
            <a:r>
              <a:rPr sz="1733" dirty="0">
                <a:solidFill>
                  <a:srgbClr val="292E3A"/>
                </a:solidFill>
                <a:latin typeface="Calibri"/>
                <a:cs typeface="Calibri"/>
              </a:rPr>
              <a:t>		</a:t>
            </a:r>
            <a:r>
              <a:rPr sz="1733" spc="60" dirty="0">
                <a:solidFill>
                  <a:srgbClr val="292E3A"/>
                </a:solidFill>
                <a:latin typeface="Calibri"/>
                <a:cs typeface="Calibri"/>
              </a:rPr>
              <a:t>cantonal</a:t>
            </a:r>
            <a:r>
              <a:rPr sz="1733" spc="5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-33" dirty="0">
                <a:solidFill>
                  <a:srgbClr val="292E3A"/>
                </a:solidFill>
                <a:latin typeface="Calibri"/>
                <a:cs typeface="Calibri"/>
              </a:rPr>
              <a:t>y </a:t>
            </a:r>
            <a:r>
              <a:rPr sz="1733" spc="60" dirty="0">
                <a:solidFill>
                  <a:srgbClr val="292E3A"/>
                </a:solidFill>
                <a:latin typeface="Calibri"/>
                <a:cs typeface="Calibri"/>
              </a:rPr>
              <a:t>provincial</a:t>
            </a:r>
            <a:r>
              <a:rPr sz="1733" spc="4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33" dirty="0">
                <a:solidFill>
                  <a:srgbClr val="292E3A"/>
                </a:solidFill>
                <a:latin typeface="Calibri"/>
                <a:cs typeface="Calibri"/>
              </a:rPr>
              <a:t>en</a:t>
            </a:r>
            <a:r>
              <a:rPr sz="1733" spc="4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37" dirty="0">
                <a:solidFill>
                  <a:srgbClr val="292E3A"/>
                </a:solidFill>
                <a:latin typeface="Calibri"/>
                <a:cs typeface="Calibri"/>
              </a:rPr>
              <a:t>el</a:t>
            </a:r>
            <a:r>
              <a:rPr sz="1733" spc="4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53" dirty="0">
                <a:solidFill>
                  <a:srgbClr val="292E3A"/>
                </a:solidFill>
                <a:latin typeface="Calibri"/>
                <a:cs typeface="Calibri"/>
              </a:rPr>
              <a:t>marco</a:t>
            </a:r>
            <a:r>
              <a:rPr sz="1733" spc="4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40" dirty="0">
                <a:solidFill>
                  <a:srgbClr val="292E3A"/>
                </a:solidFill>
                <a:latin typeface="Calibri"/>
                <a:cs typeface="Calibri"/>
              </a:rPr>
              <a:t>de</a:t>
            </a:r>
            <a:r>
              <a:rPr sz="1733" spc="4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53" dirty="0">
                <a:solidFill>
                  <a:srgbClr val="292E3A"/>
                </a:solidFill>
                <a:latin typeface="Calibri"/>
                <a:cs typeface="Calibri"/>
              </a:rPr>
              <a:t>la</a:t>
            </a:r>
            <a:r>
              <a:rPr sz="1733" spc="4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57" dirty="0">
                <a:solidFill>
                  <a:srgbClr val="292E3A"/>
                </a:solidFill>
                <a:latin typeface="Calibri"/>
                <a:cs typeface="Calibri"/>
              </a:rPr>
              <a:t>interculturalidad</a:t>
            </a:r>
            <a:r>
              <a:rPr sz="1733" spc="4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dirty="0">
                <a:solidFill>
                  <a:srgbClr val="292E3A"/>
                </a:solidFill>
                <a:latin typeface="Calibri"/>
                <a:cs typeface="Calibri"/>
              </a:rPr>
              <a:t>y</a:t>
            </a:r>
            <a:r>
              <a:rPr sz="1733" spc="47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63" dirty="0">
                <a:solidFill>
                  <a:srgbClr val="292E3A"/>
                </a:solidFill>
                <a:latin typeface="Calibri"/>
                <a:cs typeface="Calibri"/>
              </a:rPr>
              <a:t>plurinacionalidad</a:t>
            </a:r>
            <a:r>
              <a:rPr sz="1733" spc="4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dirty="0">
                <a:solidFill>
                  <a:srgbClr val="292E3A"/>
                </a:solidFill>
                <a:latin typeface="Calibri"/>
                <a:cs typeface="Calibri"/>
              </a:rPr>
              <a:t>y</a:t>
            </a:r>
            <a:r>
              <a:rPr sz="1733" spc="4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37" dirty="0">
                <a:solidFill>
                  <a:srgbClr val="292E3A"/>
                </a:solidFill>
                <a:latin typeface="Calibri"/>
                <a:cs typeface="Calibri"/>
              </a:rPr>
              <a:t>el</a:t>
            </a:r>
            <a:r>
              <a:rPr sz="1733" spc="43" dirty="0">
                <a:solidFill>
                  <a:srgbClr val="292E3A"/>
                </a:solidFill>
                <a:latin typeface="Calibri"/>
                <a:cs typeface="Calibri"/>
              </a:rPr>
              <a:t> respeto </a:t>
            </a:r>
            <a:r>
              <a:rPr sz="1733" spc="33" dirty="0">
                <a:solidFill>
                  <a:srgbClr val="292E3A"/>
                </a:solidFill>
                <a:latin typeface="Calibri"/>
                <a:cs typeface="Calibri"/>
              </a:rPr>
              <a:t>a</a:t>
            </a:r>
            <a:r>
              <a:rPr sz="1733" spc="4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53" dirty="0">
                <a:solidFill>
                  <a:srgbClr val="292E3A"/>
                </a:solidFill>
                <a:latin typeface="Calibri"/>
                <a:cs typeface="Calibri"/>
              </a:rPr>
              <a:t>la</a:t>
            </a:r>
            <a:r>
              <a:rPr sz="1733" spc="4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47" dirty="0">
                <a:solidFill>
                  <a:srgbClr val="292E3A"/>
                </a:solidFill>
                <a:latin typeface="Calibri"/>
                <a:cs typeface="Calibri"/>
              </a:rPr>
              <a:t>diversidad; </a:t>
            </a:r>
            <a:r>
              <a:rPr sz="1733" spc="60" dirty="0">
                <a:solidFill>
                  <a:srgbClr val="292E3A"/>
                </a:solidFill>
                <a:latin typeface="Calibri"/>
                <a:cs typeface="Calibri"/>
              </a:rPr>
              <a:t>Planificar,</a:t>
            </a:r>
            <a:r>
              <a:rPr sz="1733" spc="4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50" dirty="0">
                <a:solidFill>
                  <a:srgbClr val="292E3A"/>
                </a:solidFill>
                <a:latin typeface="Calibri"/>
                <a:cs typeface="Calibri"/>
              </a:rPr>
              <a:t>construir</a:t>
            </a:r>
            <a:r>
              <a:rPr sz="1733" spc="4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dirty="0">
                <a:solidFill>
                  <a:srgbClr val="292E3A"/>
                </a:solidFill>
                <a:latin typeface="Calibri"/>
                <a:cs typeface="Calibri"/>
              </a:rPr>
              <a:t>y</a:t>
            </a:r>
            <a:r>
              <a:rPr sz="1733" spc="4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47" dirty="0">
                <a:solidFill>
                  <a:srgbClr val="292E3A"/>
                </a:solidFill>
                <a:latin typeface="Calibri"/>
                <a:cs typeface="Calibri"/>
              </a:rPr>
              <a:t>mantener</a:t>
            </a:r>
            <a:r>
              <a:rPr sz="1733" spc="4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53" dirty="0">
                <a:solidFill>
                  <a:srgbClr val="292E3A"/>
                </a:solidFill>
                <a:latin typeface="Calibri"/>
                <a:cs typeface="Calibri"/>
              </a:rPr>
              <a:t>la</a:t>
            </a:r>
            <a:r>
              <a:rPr sz="1733" spc="4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47" dirty="0">
                <a:solidFill>
                  <a:srgbClr val="292E3A"/>
                </a:solidFill>
                <a:latin typeface="Calibri"/>
                <a:cs typeface="Calibri"/>
              </a:rPr>
              <a:t>infraestructura</a:t>
            </a:r>
            <a:r>
              <a:rPr sz="1733" spc="4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53" dirty="0">
                <a:solidFill>
                  <a:srgbClr val="292E3A"/>
                </a:solidFill>
                <a:latin typeface="Calibri"/>
                <a:cs typeface="Calibri"/>
              </a:rPr>
              <a:t>física,</a:t>
            </a:r>
            <a:r>
              <a:rPr sz="1733" spc="4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57" dirty="0">
                <a:solidFill>
                  <a:srgbClr val="292E3A"/>
                </a:solidFill>
                <a:latin typeface="Calibri"/>
                <a:cs typeface="Calibri"/>
              </a:rPr>
              <a:t>los</a:t>
            </a:r>
            <a:r>
              <a:rPr sz="1733" spc="4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60" dirty="0">
                <a:solidFill>
                  <a:srgbClr val="292E3A"/>
                </a:solidFill>
                <a:latin typeface="Calibri"/>
                <a:cs typeface="Calibri"/>
              </a:rPr>
              <a:t>equipamientos</a:t>
            </a:r>
            <a:r>
              <a:rPr sz="1733" spc="47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dirty="0">
                <a:solidFill>
                  <a:srgbClr val="292E3A"/>
                </a:solidFill>
                <a:latin typeface="Calibri"/>
                <a:cs typeface="Calibri"/>
              </a:rPr>
              <a:t>y</a:t>
            </a:r>
            <a:r>
              <a:rPr sz="1733" spc="4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57" dirty="0">
                <a:solidFill>
                  <a:srgbClr val="292E3A"/>
                </a:solidFill>
                <a:latin typeface="Calibri"/>
                <a:cs typeface="Calibri"/>
              </a:rPr>
              <a:t>los</a:t>
            </a:r>
            <a:r>
              <a:rPr sz="1733" spc="4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57" dirty="0">
                <a:solidFill>
                  <a:srgbClr val="292E3A"/>
                </a:solidFill>
                <a:latin typeface="Calibri"/>
                <a:cs typeface="Calibri"/>
              </a:rPr>
              <a:t>espacios</a:t>
            </a:r>
            <a:r>
              <a:rPr sz="1733" dirty="0">
                <a:solidFill>
                  <a:srgbClr val="292E3A"/>
                </a:solidFill>
                <a:latin typeface="Calibri"/>
                <a:cs typeface="Calibri"/>
              </a:rPr>
              <a:t>	</a:t>
            </a:r>
            <a:r>
              <a:rPr sz="1733" spc="67" dirty="0">
                <a:solidFill>
                  <a:srgbClr val="292E3A"/>
                </a:solidFill>
                <a:latin typeface="Calibri"/>
                <a:cs typeface="Calibri"/>
              </a:rPr>
              <a:t>públicos</a:t>
            </a:r>
            <a:r>
              <a:rPr sz="1733" spc="50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23" dirty="0">
                <a:solidFill>
                  <a:srgbClr val="292E3A"/>
                </a:solidFill>
                <a:latin typeface="Calibri"/>
                <a:cs typeface="Calibri"/>
              </a:rPr>
              <a:t>de </a:t>
            </a:r>
            <a:r>
              <a:rPr sz="1733" spc="53" dirty="0">
                <a:solidFill>
                  <a:srgbClr val="292E3A"/>
                </a:solidFill>
                <a:latin typeface="Calibri"/>
                <a:cs typeface="Calibri"/>
              </a:rPr>
              <a:t>la</a:t>
            </a:r>
            <a:r>
              <a:rPr sz="1733" spc="37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50" dirty="0">
                <a:solidFill>
                  <a:srgbClr val="292E3A"/>
                </a:solidFill>
                <a:latin typeface="Calibri"/>
                <a:cs typeface="Calibri"/>
              </a:rPr>
              <a:t>parroquia,</a:t>
            </a:r>
            <a:r>
              <a:rPr sz="1733" spc="37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60" dirty="0">
                <a:solidFill>
                  <a:srgbClr val="292E3A"/>
                </a:solidFill>
                <a:latin typeface="Calibri"/>
                <a:cs typeface="Calibri"/>
              </a:rPr>
              <a:t>contenidos</a:t>
            </a:r>
            <a:r>
              <a:rPr sz="1733" spc="40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33" dirty="0">
                <a:solidFill>
                  <a:srgbClr val="292E3A"/>
                </a:solidFill>
                <a:latin typeface="Calibri"/>
                <a:cs typeface="Calibri"/>
              </a:rPr>
              <a:t>en</a:t>
            </a:r>
            <a:r>
              <a:rPr sz="1733" spc="37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57" dirty="0">
                <a:solidFill>
                  <a:srgbClr val="292E3A"/>
                </a:solidFill>
                <a:latin typeface="Calibri"/>
                <a:cs typeface="Calibri"/>
              </a:rPr>
              <a:t>los</a:t>
            </a:r>
            <a:r>
              <a:rPr sz="1733" spc="40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63" dirty="0">
                <a:solidFill>
                  <a:srgbClr val="292E3A"/>
                </a:solidFill>
                <a:latin typeface="Calibri"/>
                <a:cs typeface="Calibri"/>
              </a:rPr>
              <a:t>planes</a:t>
            </a:r>
            <a:r>
              <a:rPr sz="1733" spc="37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40" dirty="0">
                <a:solidFill>
                  <a:srgbClr val="292E3A"/>
                </a:solidFill>
                <a:latin typeface="Calibri"/>
                <a:cs typeface="Calibri"/>
              </a:rPr>
              <a:t>de </a:t>
            </a:r>
            <a:r>
              <a:rPr sz="1733" spc="53" dirty="0">
                <a:solidFill>
                  <a:srgbClr val="292E3A"/>
                </a:solidFill>
                <a:latin typeface="Calibri"/>
                <a:cs typeface="Calibri"/>
              </a:rPr>
              <a:t>desarrollo</a:t>
            </a:r>
            <a:r>
              <a:rPr sz="1733" spc="37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dirty="0">
                <a:solidFill>
                  <a:srgbClr val="292E3A"/>
                </a:solidFill>
                <a:latin typeface="Calibri"/>
                <a:cs typeface="Calibri"/>
              </a:rPr>
              <a:t>e</a:t>
            </a:r>
            <a:r>
              <a:rPr sz="1733" spc="40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67" dirty="0">
                <a:solidFill>
                  <a:srgbClr val="292E3A"/>
                </a:solidFill>
                <a:latin typeface="Calibri"/>
                <a:cs typeface="Calibri"/>
              </a:rPr>
              <a:t>incluidos</a:t>
            </a:r>
            <a:r>
              <a:rPr sz="1733" spc="37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33" dirty="0">
                <a:solidFill>
                  <a:srgbClr val="292E3A"/>
                </a:solidFill>
                <a:latin typeface="Calibri"/>
                <a:cs typeface="Calibri"/>
              </a:rPr>
              <a:t>en</a:t>
            </a:r>
            <a:r>
              <a:rPr sz="1733" spc="40" dirty="0">
                <a:solidFill>
                  <a:srgbClr val="292E3A"/>
                </a:solidFill>
                <a:latin typeface="Calibri"/>
                <a:cs typeface="Calibri"/>
              </a:rPr>
              <a:t> los</a:t>
            </a:r>
            <a:r>
              <a:rPr sz="1733" dirty="0">
                <a:solidFill>
                  <a:srgbClr val="292E3A"/>
                </a:solidFill>
                <a:latin typeface="Calibri"/>
                <a:cs typeface="Calibri"/>
              </a:rPr>
              <a:t>	</a:t>
            </a:r>
            <a:r>
              <a:rPr sz="1733" spc="57" dirty="0">
                <a:solidFill>
                  <a:srgbClr val="292E3A"/>
                </a:solidFill>
                <a:latin typeface="Calibri"/>
                <a:cs typeface="Calibri"/>
              </a:rPr>
              <a:t>presupuestos</a:t>
            </a:r>
            <a:r>
              <a:rPr sz="1733" spc="4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50" dirty="0">
                <a:solidFill>
                  <a:srgbClr val="292E3A"/>
                </a:solidFill>
                <a:latin typeface="Calibri"/>
                <a:cs typeface="Calibri"/>
              </a:rPr>
              <a:t>participativos </a:t>
            </a:r>
            <a:r>
              <a:rPr sz="1733" spc="47" dirty="0">
                <a:solidFill>
                  <a:srgbClr val="292E3A"/>
                </a:solidFill>
                <a:latin typeface="Calibri"/>
                <a:cs typeface="Calibri"/>
              </a:rPr>
              <a:t>anuales;</a:t>
            </a:r>
            <a:endParaRPr sz="1733">
              <a:latin typeface="Calibri"/>
              <a:cs typeface="Calibri"/>
            </a:endParaRPr>
          </a:p>
          <a:p>
            <a:pPr marL="382289" marR="104992">
              <a:lnSpc>
                <a:spcPct val="115399"/>
              </a:lnSpc>
              <a:tabLst>
                <a:tab pos="9513199" algn="l"/>
              </a:tabLst>
            </a:pPr>
            <a:r>
              <a:rPr sz="1733" spc="60" dirty="0">
                <a:solidFill>
                  <a:srgbClr val="292E3A"/>
                </a:solidFill>
                <a:latin typeface="Calibri"/>
                <a:cs typeface="Calibri"/>
              </a:rPr>
              <a:t>Planificar</a:t>
            </a:r>
            <a:r>
              <a:rPr sz="1733" spc="4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dirty="0">
                <a:solidFill>
                  <a:srgbClr val="292E3A"/>
                </a:solidFill>
                <a:latin typeface="Calibri"/>
                <a:cs typeface="Calibri"/>
              </a:rPr>
              <a:t>y</a:t>
            </a:r>
            <a:r>
              <a:rPr sz="1733" spc="47" dirty="0">
                <a:solidFill>
                  <a:srgbClr val="292E3A"/>
                </a:solidFill>
                <a:latin typeface="Calibri"/>
                <a:cs typeface="Calibri"/>
              </a:rPr>
              <a:t> mantener, </a:t>
            </a:r>
            <a:r>
              <a:rPr sz="1733" spc="33" dirty="0">
                <a:solidFill>
                  <a:srgbClr val="292E3A"/>
                </a:solidFill>
                <a:latin typeface="Calibri"/>
                <a:cs typeface="Calibri"/>
              </a:rPr>
              <a:t>en</a:t>
            </a:r>
            <a:r>
              <a:rPr sz="1733" spc="4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60" dirty="0">
                <a:solidFill>
                  <a:srgbClr val="292E3A"/>
                </a:solidFill>
                <a:latin typeface="Calibri"/>
                <a:cs typeface="Calibri"/>
              </a:rPr>
              <a:t>coordinación</a:t>
            </a:r>
            <a:r>
              <a:rPr sz="1733" spc="47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57" dirty="0">
                <a:solidFill>
                  <a:srgbClr val="292E3A"/>
                </a:solidFill>
                <a:latin typeface="Calibri"/>
                <a:cs typeface="Calibri"/>
              </a:rPr>
              <a:t>con</a:t>
            </a:r>
            <a:r>
              <a:rPr sz="1733" spc="47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57" dirty="0">
                <a:solidFill>
                  <a:srgbClr val="292E3A"/>
                </a:solidFill>
                <a:latin typeface="Calibri"/>
                <a:cs typeface="Calibri"/>
              </a:rPr>
              <a:t>los</a:t>
            </a:r>
            <a:r>
              <a:rPr sz="1733" spc="4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57" dirty="0">
                <a:solidFill>
                  <a:srgbClr val="292E3A"/>
                </a:solidFill>
                <a:latin typeface="Calibri"/>
                <a:cs typeface="Calibri"/>
              </a:rPr>
              <a:t>gobiernos</a:t>
            </a:r>
            <a:r>
              <a:rPr sz="1733" spc="47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57" dirty="0">
                <a:solidFill>
                  <a:srgbClr val="292E3A"/>
                </a:solidFill>
                <a:latin typeface="Calibri"/>
                <a:cs typeface="Calibri"/>
              </a:rPr>
              <a:t>provinciales,</a:t>
            </a:r>
            <a:r>
              <a:rPr sz="1733" spc="47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53" dirty="0">
                <a:solidFill>
                  <a:srgbClr val="292E3A"/>
                </a:solidFill>
                <a:latin typeface="Calibri"/>
                <a:cs typeface="Calibri"/>
              </a:rPr>
              <a:t>la</a:t>
            </a:r>
            <a:r>
              <a:rPr sz="1733" spc="4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63" dirty="0">
                <a:solidFill>
                  <a:srgbClr val="292E3A"/>
                </a:solidFill>
                <a:latin typeface="Calibri"/>
                <a:cs typeface="Calibri"/>
              </a:rPr>
              <a:t>vialidad</a:t>
            </a:r>
            <a:r>
              <a:rPr sz="1733" spc="47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50" dirty="0">
                <a:solidFill>
                  <a:srgbClr val="292E3A"/>
                </a:solidFill>
                <a:latin typeface="Calibri"/>
                <a:cs typeface="Calibri"/>
              </a:rPr>
              <a:t>parroquial</a:t>
            </a:r>
            <a:r>
              <a:rPr sz="1733" dirty="0">
                <a:solidFill>
                  <a:srgbClr val="292E3A"/>
                </a:solidFill>
                <a:latin typeface="Calibri"/>
                <a:cs typeface="Calibri"/>
              </a:rPr>
              <a:t>	</a:t>
            </a:r>
            <a:r>
              <a:rPr sz="1733" spc="30" dirty="0">
                <a:solidFill>
                  <a:srgbClr val="292E3A"/>
                </a:solidFill>
                <a:latin typeface="Calibri"/>
                <a:cs typeface="Calibri"/>
              </a:rPr>
              <a:t>rural; </a:t>
            </a:r>
            <a:r>
              <a:rPr sz="1733" spc="53" dirty="0">
                <a:solidFill>
                  <a:srgbClr val="292E3A"/>
                </a:solidFill>
                <a:latin typeface="Calibri"/>
                <a:cs typeface="Calibri"/>
              </a:rPr>
              <a:t>Incentivar</a:t>
            </a:r>
            <a:r>
              <a:rPr sz="1733" spc="40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37" dirty="0">
                <a:solidFill>
                  <a:srgbClr val="292E3A"/>
                </a:solidFill>
                <a:latin typeface="Calibri"/>
                <a:cs typeface="Calibri"/>
              </a:rPr>
              <a:t>el</a:t>
            </a:r>
            <a:r>
              <a:rPr sz="1733" spc="40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53" dirty="0">
                <a:solidFill>
                  <a:srgbClr val="292E3A"/>
                </a:solidFill>
                <a:latin typeface="Calibri"/>
                <a:cs typeface="Calibri"/>
              </a:rPr>
              <a:t>desarrollo</a:t>
            </a:r>
            <a:r>
              <a:rPr sz="1733" spc="4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40" dirty="0">
                <a:solidFill>
                  <a:srgbClr val="292E3A"/>
                </a:solidFill>
                <a:latin typeface="Calibri"/>
                <a:cs typeface="Calibri"/>
              </a:rPr>
              <a:t>de </a:t>
            </a:r>
            <a:r>
              <a:rPr sz="1733" spc="60" dirty="0">
                <a:solidFill>
                  <a:srgbClr val="292E3A"/>
                </a:solidFill>
                <a:latin typeface="Calibri"/>
                <a:cs typeface="Calibri"/>
              </a:rPr>
              <a:t>actividades</a:t>
            </a:r>
            <a:r>
              <a:rPr sz="1733" spc="40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60" dirty="0">
                <a:solidFill>
                  <a:srgbClr val="292E3A"/>
                </a:solidFill>
                <a:latin typeface="Calibri"/>
                <a:cs typeface="Calibri"/>
              </a:rPr>
              <a:t>productivas</a:t>
            </a:r>
            <a:r>
              <a:rPr sz="1733" spc="4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60" dirty="0">
                <a:solidFill>
                  <a:srgbClr val="292E3A"/>
                </a:solidFill>
                <a:latin typeface="Calibri"/>
                <a:cs typeface="Calibri"/>
              </a:rPr>
              <a:t>comunitarias</a:t>
            </a:r>
            <a:r>
              <a:rPr sz="1733" spc="40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53" dirty="0">
                <a:solidFill>
                  <a:srgbClr val="292E3A"/>
                </a:solidFill>
                <a:latin typeface="Calibri"/>
                <a:cs typeface="Calibri"/>
              </a:rPr>
              <a:t>la</a:t>
            </a:r>
            <a:r>
              <a:rPr sz="1733" spc="4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53" dirty="0">
                <a:solidFill>
                  <a:srgbClr val="292E3A"/>
                </a:solidFill>
                <a:latin typeface="Calibri"/>
                <a:cs typeface="Calibri"/>
              </a:rPr>
              <a:t>preservación</a:t>
            </a:r>
            <a:r>
              <a:rPr sz="1733" spc="40" dirty="0">
                <a:solidFill>
                  <a:srgbClr val="292E3A"/>
                </a:solidFill>
                <a:latin typeface="Calibri"/>
                <a:cs typeface="Calibri"/>
              </a:rPr>
              <a:t> de </a:t>
            </a:r>
            <a:r>
              <a:rPr sz="1733" spc="53" dirty="0">
                <a:solidFill>
                  <a:srgbClr val="292E3A"/>
                </a:solidFill>
                <a:latin typeface="Calibri"/>
                <a:cs typeface="Calibri"/>
              </a:rPr>
              <a:t>la</a:t>
            </a:r>
            <a:r>
              <a:rPr sz="1733" spc="4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60" dirty="0">
                <a:solidFill>
                  <a:srgbClr val="292E3A"/>
                </a:solidFill>
                <a:latin typeface="Calibri"/>
                <a:cs typeface="Calibri"/>
              </a:rPr>
              <a:t>biodiversidad</a:t>
            </a:r>
            <a:r>
              <a:rPr sz="1733" spc="40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-33" dirty="0">
                <a:solidFill>
                  <a:srgbClr val="292E3A"/>
                </a:solidFill>
                <a:latin typeface="Calibri"/>
                <a:cs typeface="Calibri"/>
              </a:rPr>
              <a:t>y </a:t>
            </a:r>
            <a:r>
              <a:rPr sz="1733" spc="53" dirty="0">
                <a:solidFill>
                  <a:srgbClr val="292E3A"/>
                </a:solidFill>
                <a:latin typeface="Calibri"/>
                <a:cs typeface="Calibri"/>
              </a:rPr>
              <a:t>la</a:t>
            </a:r>
            <a:r>
              <a:rPr sz="1733" spc="4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53" dirty="0">
                <a:solidFill>
                  <a:srgbClr val="292E3A"/>
                </a:solidFill>
                <a:latin typeface="Calibri"/>
                <a:cs typeface="Calibri"/>
              </a:rPr>
              <a:t>protección</a:t>
            </a:r>
            <a:r>
              <a:rPr sz="1733" spc="4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50" dirty="0">
                <a:solidFill>
                  <a:srgbClr val="292E3A"/>
                </a:solidFill>
                <a:latin typeface="Calibri"/>
                <a:cs typeface="Calibri"/>
              </a:rPr>
              <a:t>del</a:t>
            </a:r>
            <a:r>
              <a:rPr sz="1733" spc="4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40" dirty="0">
                <a:solidFill>
                  <a:srgbClr val="292E3A"/>
                </a:solidFill>
                <a:latin typeface="Calibri"/>
                <a:cs typeface="Calibri"/>
              </a:rPr>
              <a:t>ambiente;</a:t>
            </a:r>
            <a:endParaRPr sz="1733">
              <a:latin typeface="Calibri"/>
              <a:cs typeface="Calibri"/>
            </a:endParaRPr>
          </a:p>
          <a:p>
            <a:pPr marL="382289" marR="28788">
              <a:lnSpc>
                <a:spcPct val="115399"/>
              </a:lnSpc>
            </a:pPr>
            <a:r>
              <a:rPr sz="1733" spc="43" dirty="0">
                <a:solidFill>
                  <a:srgbClr val="292E3A"/>
                </a:solidFill>
                <a:latin typeface="Calibri"/>
                <a:cs typeface="Calibri"/>
              </a:rPr>
              <a:t>Gestionar,</a:t>
            </a:r>
            <a:r>
              <a:rPr sz="1733" spc="40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53" dirty="0">
                <a:solidFill>
                  <a:srgbClr val="292E3A"/>
                </a:solidFill>
                <a:latin typeface="Calibri"/>
                <a:cs typeface="Calibri"/>
              </a:rPr>
              <a:t>coordinar</a:t>
            </a:r>
            <a:r>
              <a:rPr sz="1733" spc="4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dirty="0">
                <a:solidFill>
                  <a:srgbClr val="292E3A"/>
                </a:solidFill>
                <a:latin typeface="Calibri"/>
                <a:cs typeface="Calibri"/>
              </a:rPr>
              <a:t>y</a:t>
            </a:r>
            <a:r>
              <a:rPr sz="1733" spc="4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57" dirty="0">
                <a:solidFill>
                  <a:srgbClr val="292E3A"/>
                </a:solidFill>
                <a:latin typeface="Calibri"/>
                <a:cs typeface="Calibri"/>
              </a:rPr>
              <a:t>administrar</a:t>
            </a:r>
            <a:r>
              <a:rPr sz="1733" spc="4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57" dirty="0">
                <a:solidFill>
                  <a:srgbClr val="292E3A"/>
                </a:solidFill>
                <a:latin typeface="Calibri"/>
                <a:cs typeface="Calibri"/>
              </a:rPr>
              <a:t>los</a:t>
            </a:r>
            <a:r>
              <a:rPr sz="1733" spc="4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57" dirty="0">
                <a:solidFill>
                  <a:srgbClr val="292E3A"/>
                </a:solidFill>
                <a:latin typeface="Calibri"/>
                <a:cs typeface="Calibri"/>
              </a:rPr>
              <a:t>servicios</a:t>
            </a:r>
            <a:r>
              <a:rPr sz="1733" spc="4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67" dirty="0">
                <a:solidFill>
                  <a:srgbClr val="292E3A"/>
                </a:solidFill>
                <a:latin typeface="Calibri"/>
                <a:cs typeface="Calibri"/>
              </a:rPr>
              <a:t>públicos</a:t>
            </a:r>
            <a:r>
              <a:rPr sz="1733" spc="40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47" dirty="0">
                <a:solidFill>
                  <a:srgbClr val="292E3A"/>
                </a:solidFill>
                <a:latin typeface="Calibri"/>
                <a:cs typeface="Calibri"/>
              </a:rPr>
              <a:t>que</a:t>
            </a:r>
            <a:r>
              <a:rPr sz="1733" spc="4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37" dirty="0">
                <a:solidFill>
                  <a:srgbClr val="292E3A"/>
                </a:solidFill>
                <a:latin typeface="Calibri"/>
                <a:cs typeface="Calibri"/>
              </a:rPr>
              <a:t>le</a:t>
            </a:r>
            <a:r>
              <a:rPr sz="1733" spc="4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57" dirty="0">
                <a:solidFill>
                  <a:srgbClr val="292E3A"/>
                </a:solidFill>
                <a:latin typeface="Calibri"/>
                <a:cs typeface="Calibri"/>
              </a:rPr>
              <a:t>sean</a:t>
            </a:r>
            <a:r>
              <a:rPr sz="1733" spc="4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63" dirty="0">
                <a:solidFill>
                  <a:srgbClr val="292E3A"/>
                </a:solidFill>
                <a:latin typeface="Calibri"/>
                <a:cs typeface="Calibri"/>
              </a:rPr>
              <a:t>delegados</a:t>
            </a:r>
            <a:r>
              <a:rPr sz="1733" spc="4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dirty="0">
                <a:solidFill>
                  <a:srgbClr val="292E3A"/>
                </a:solidFill>
                <a:latin typeface="Calibri"/>
                <a:cs typeface="Calibri"/>
              </a:rPr>
              <a:t>o</a:t>
            </a:r>
            <a:r>
              <a:rPr sz="1733" spc="4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60" dirty="0">
                <a:solidFill>
                  <a:srgbClr val="292E3A"/>
                </a:solidFill>
                <a:latin typeface="Calibri"/>
                <a:cs typeface="Calibri"/>
              </a:rPr>
              <a:t>descentralizados</a:t>
            </a:r>
            <a:r>
              <a:rPr sz="1733" spc="40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23" dirty="0">
                <a:solidFill>
                  <a:srgbClr val="292E3A"/>
                </a:solidFill>
                <a:latin typeface="Calibri"/>
                <a:cs typeface="Calibri"/>
              </a:rPr>
              <a:t>por </a:t>
            </a:r>
            <a:r>
              <a:rPr sz="1733" spc="43" dirty="0">
                <a:solidFill>
                  <a:srgbClr val="292E3A"/>
                </a:solidFill>
                <a:latin typeface="Calibri"/>
                <a:cs typeface="Calibri"/>
              </a:rPr>
              <a:t>otros</a:t>
            </a:r>
            <a:r>
              <a:rPr sz="1733" spc="37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53" dirty="0">
                <a:solidFill>
                  <a:srgbClr val="292E3A"/>
                </a:solidFill>
                <a:latin typeface="Calibri"/>
                <a:cs typeface="Calibri"/>
              </a:rPr>
              <a:t>niveles</a:t>
            </a:r>
            <a:r>
              <a:rPr sz="1733" spc="37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40" dirty="0">
                <a:solidFill>
                  <a:srgbClr val="292E3A"/>
                </a:solidFill>
                <a:latin typeface="Calibri"/>
                <a:cs typeface="Calibri"/>
              </a:rPr>
              <a:t>de</a:t>
            </a:r>
            <a:r>
              <a:rPr sz="1733" spc="37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40" dirty="0">
                <a:solidFill>
                  <a:srgbClr val="292E3A"/>
                </a:solidFill>
                <a:latin typeface="Calibri"/>
                <a:cs typeface="Calibri"/>
              </a:rPr>
              <a:t>gobierno;</a:t>
            </a:r>
            <a:endParaRPr sz="1733">
              <a:latin typeface="Calibri"/>
              <a:cs typeface="Calibri"/>
            </a:endParaRPr>
          </a:p>
          <a:p>
            <a:pPr marL="382289" marR="125736">
              <a:lnSpc>
                <a:spcPct val="115399"/>
              </a:lnSpc>
            </a:pPr>
            <a:r>
              <a:rPr sz="1733" spc="50" dirty="0">
                <a:solidFill>
                  <a:srgbClr val="292E3A"/>
                </a:solidFill>
                <a:latin typeface="Calibri"/>
                <a:cs typeface="Calibri"/>
              </a:rPr>
              <a:t>Promover</a:t>
            </a:r>
            <a:r>
              <a:rPr sz="1733" spc="40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53" dirty="0">
                <a:solidFill>
                  <a:srgbClr val="292E3A"/>
                </a:solidFill>
                <a:latin typeface="Calibri"/>
                <a:cs typeface="Calibri"/>
              </a:rPr>
              <a:t>la</a:t>
            </a:r>
            <a:r>
              <a:rPr sz="1733" spc="4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63" dirty="0">
                <a:solidFill>
                  <a:srgbClr val="292E3A"/>
                </a:solidFill>
                <a:latin typeface="Calibri"/>
                <a:cs typeface="Calibri"/>
              </a:rPr>
              <a:t>organización</a:t>
            </a:r>
            <a:r>
              <a:rPr sz="1733" spc="40" dirty="0">
                <a:solidFill>
                  <a:srgbClr val="292E3A"/>
                </a:solidFill>
                <a:latin typeface="Calibri"/>
                <a:cs typeface="Calibri"/>
              </a:rPr>
              <a:t> de</a:t>
            </a:r>
            <a:r>
              <a:rPr sz="1733" spc="4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57" dirty="0">
                <a:solidFill>
                  <a:srgbClr val="292E3A"/>
                </a:solidFill>
                <a:latin typeface="Calibri"/>
                <a:cs typeface="Calibri"/>
              </a:rPr>
              <a:t>los</a:t>
            </a:r>
            <a:r>
              <a:rPr sz="1733" spc="40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67" dirty="0">
                <a:solidFill>
                  <a:srgbClr val="292E3A"/>
                </a:solidFill>
                <a:latin typeface="Calibri"/>
                <a:cs typeface="Calibri"/>
              </a:rPr>
              <a:t>ciudadanos</a:t>
            </a:r>
            <a:r>
              <a:rPr sz="1733" spc="4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40" dirty="0">
                <a:solidFill>
                  <a:srgbClr val="292E3A"/>
                </a:solidFill>
                <a:latin typeface="Calibri"/>
                <a:cs typeface="Calibri"/>
              </a:rPr>
              <a:t>de </a:t>
            </a:r>
            <a:r>
              <a:rPr sz="1733" spc="63" dirty="0">
                <a:solidFill>
                  <a:srgbClr val="292E3A"/>
                </a:solidFill>
                <a:latin typeface="Calibri"/>
                <a:cs typeface="Calibri"/>
              </a:rPr>
              <a:t>las</a:t>
            </a:r>
            <a:r>
              <a:rPr sz="1733" spc="4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63" dirty="0">
                <a:solidFill>
                  <a:srgbClr val="292E3A"/>
                </a:solidFill>
                <a:latin typeface="Calibri"/>
                <a:cs typeface="Calibri"/>
              </a:rPr>
              <a:t>comunas,</a:t>
            </a:r>
            <a:r>
              <a:rPr sz="1733" spc="40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50" dirty="0">
                <a:solidFill>
                  <a:srgbClr val="292E3A"/>
                </a:solidFill>
                <a:latin typeface="Calibri"/>
                <a:cs typeface="Calibri"/>
              </a:rPr>
              <a:t>recintos</a:t>
            </a:r>
            <a:r>
              <a:rPr sz="1733" spc="4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dirty="0">
                <a:solidFill>
                  <a:srgbClr val="292E3A"/>
                </a:solidFill>
                <a:latin typeface="Calibri"/>
                <a:cs typeface="Calibri"/>
              </a:rPr>
              <a:t>y</a:t>
            </a:r>
            <a:r>
              <a:rPr sz="1733" spc="40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60" dirty="0">
                <a:solidFill>
                  <a:srgbClr val="292E3A"/>
                </a:solidFill>
                <a:latin typeface="Calibri"/>
                <a:cs typeface="Calibri"/>
              </a:rPr>
              <a:t>demás</a:t>
            </a:r>
            <a:r>
              <a:rPr sz="1733" spc="4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57" dirty="0">
                <a:solidFill>
                  <a:srgbClr val="292E3A"/>
                </a:solidFill>
                <a:latin typeface="Calibri"/>
                <a:cs typeface="Calibri"/>
              </a:rPr>
              <a:t>asentamientos</a:t>
            </a:r>
            <a:r>
              <a:rPr sz="1733" spc="4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40" dirty="0">
                <a:solidFill>
                  <a:srgbClr val="292E3A"/>
                </a:solidFill>
                <a:latin typeface="Calibri"/>
                <a:cs typeface="Calibri"/>
              </a:rPr>
              <a:t>rurales </a:t>
            </a:r>
            <a:r>
              <a:rPr sz="1733" spc="57" dirty="0">
                <a:solidFill>
                  <a:srgbClr val="292E3A"/>
                </a:solidFill>
                <a:latin typeface="Calibri"/>
                <a:cs typeface="Calibri"/>
              </a:rPr>
              <a:t>con</a:t>
            </a:r>
            <a:r>
              <a:rPr sz="1733" spc="40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37" dirty="0">
                <a:solidFill>
                  <a:srgbClr val="292E3A"/>
                </a:solidFill>
                <a:latin typeface="Calibri"/>
                <a:cs typeface="Calibri"/>
              </a:rPr>
              <a:t>el</a:t>
            </a:r>
            <a:r>
              <a:rPr sz="1733" spc="4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50" dirty="0">
                <a:solidFill>
                  <a:srgbClr val="292E3A"/>
                </a:solidFill>
                <a:latin typeface="Calibri"/>
                <a:cs typeface="Calibri"/>
              </a:rPr>
              <a:t>carácter</a:t>
            </a:r>
            <a:r>
              <a:rPr sz="1733" spc="4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40" dirty="0">
                <a:solidFill>
                  <a:srgbClr val="292E3A"/>
                </a:solidFill>
                <a:latin typeface="Calibri"/>
                <a:cs typeface="Calibri"/>
              </a:rPr>
              <a:t>de</a:t>
            </a:r>
            <a:r>
              <a:rPr sz="1733" spc="4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60" dirty="0">
                <a:solidFill>
                  <a:srgbClr val="292E3A"/>
                </a:solidFill>
                <a:latin typeface="Calibri"/>
                <a:cs typeface="Calibri"/>
              </a:rPr>
              <a:t>organizaciones</a:t>
            </a:r>
            <a:r>
              <a:rPr sz="1733" spc="43" dirty="0">
                <a:solidFill>
                  <a:srgbClr val="292E3A"/>
                </a:solidFill>
                <a:latin typeface="Calibri"/>
                <a:cs typeface="Calibri"/>
              </a:rPr>
              <a:t> territoriales </a:t>
            </a:r>
            <a:r>
              <a:rPr sz="1733" spc="40" dirty="0">
                <a:solidFill>
                  <a:srgbClr val="292E3A"/>
                </a:solidFill>
                <a:latin typeface="Calibri"/>
                <a:cs typeface="Calibri"/>
              </a:rPr>
              <a:t>de base;</a:t>
            </a:r>
            <a:endParaRPr sz="1733">
              <a:latin typeface="Calibri"/>
              <a:cs typeface="Calibri"/>
            </a:endParaRPr>
          </a:p>
          <a:p>
            <a:pPr marL="382289" marR="1670980">
              <a:lnSpc>
                <a:spcPct val="115399"/>
              </a:lnSpc>
            </a:pPr>
            <a:r>
              <a:rPr sz="1733" spc="43" dirty="0">
                <a:solidFill>
                  <a:srgbClr val="292E3A"/>
                </a:solidFill>
                <a:latin typeface="Calibri"/>
                <a:cs typeface="Calibri"/>
              </a:rPr>
              <a:t>Gestionar </a:t>
            </a:r>
            <a:r>
              <a:rPr sz="1733" spc="53" dirty="0">
                <a:solidFill>
                  <a:srgbClr val="292E3A"/>
                </a:solidFill>
                <a:latin typeface="Calibri"/>
                <a:cs typeface="Calibri"/>
              </a:rPr>
              <a:t>la</a:t>
            </a:r>
            <a:r>
              <a:rPr sz="1733" spc="4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57" dirty="0">
                <a:solidFill>
                  <a:srgbClr val="292E3A"/>
                </a:solidFill>
                <a:latin typeface="Calibri"/>
                <a:cs typeface="Calibri"/>
              </a:rPr>
              <a:t>cooperación</a:t>
            </a:r>
            <a:r>
              <a:rPr sz="1733" spc="4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57" dirty="0">
                <a:solidFill>
                  <a:srgbClr val="292E3A"/>
                </a:solidFill>
                <a:latin typeface="Calibri"/>
                <a:cs typeface="Calibri"/>
              </a:rPr>
              <a:t>internacional</a:t>
            </a:r>
            <a:r>
              <a:rPr sz="1733" spc="47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50" dirty="0">
                <a:solidFill>
                  <a:srgbClr val="292E3A"/>
                </a:solidFill>
                <a:latin typeface="Calibri"/>
                <a:cs typeface="Calibri"/>
              </a:rPr>
              <a:t>para</a:t>
            </a:r>
            <a:r>
              <a:rPr sz="1733" spc="4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37" dirty="0">
                <a:solidFill>
                  <a:srgbClr val="292E3A"/>
                </a:solidFill>
                <a:latin typeface="Calibri"/>
                <a:cs typeface="Calibri"/>
              </a:rPr>
              <a:t>el</a:t>
            </a:r>
            <a:r>
              <a:rPr sz="1733" spc="4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60" dirty="0">
                <a:solidFill>
                  <a:srgbClr val="292E3A"/>
                </a:solidFill>
                <a:latin typeface="Calibri"/>
                <a:cs typeface="Calibri"/>
              </a:rPr>
              <a:t>cumplimiento</a:t>
            </a:r>
            <a:r>
              <a:rPr sz="1733" spc="4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40" dirty="0">
                <a:solidFill>
                  <a:srgbClr val="292E3A"/>
                </a:solidFill>
                <a:latin typeface="Calibri"/>
                <a:cs typeface="Calibri"/>
              </a:rPr>
              <a:t>de</a:t>
            </a:r>
            <a:r>
              <a:rPr sz="1733" spc="47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63" dirty="0">
                <a:solidFill>
                  <a:srgbClr val="292E3A"/>
                </a:solidFill>
                <a:latin typeface="Calibri"/>
                <a:cs typeface="Calibri"/>
              </a:rPr>
              <a:t>sus</a:t>
            </a:r>
            <a:r>
              <a:rPr sz="1733" spc="4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57" dirty="0">
                <a:solidFill>
                  <a:srgbClr val="292E3A"/>
                </a:solidFill>
                <a:latin typeface="Calibri"/>
                <a:cs typeface="Calibri"/>
              </a:rPr>
              <a:t>competencias;</a:t>
            </a:r>
            <a:r>
              <a:rPr sz="1733" spc="4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-17" dirty="0">
                <a:solidFill>
                  <a:srgbClr val="292E3A"/>
                </a:solidFill>
                <a:latin typeface="Calibri"/>
                <a:cs typeface="Calibri"/>
              </a:rPr>
              <a:t>y, </a:t>
            </a:r>
            <a:r>
              <a:rPr sz="1733" spc="40" dirty="0">
                <a:solidFill>
                  <a:srgbClr val="292E3A"/>
                </a:solidFill>
                <a:latin typeface="Calibri"/>
                <a:cs typeface="Calibri"/>
              </a:rPr>
              <a:t>Vigilar</a:t>
            </a:r>
            <a:r>
              <a:rPr sz="1733" spc="3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53" dirty="0">
                <a:solidFill>
                  <a:srgbClr val="292E3A"/>
                </a:solidFill>
                <a:latin typeface="Calibri"/>
                <a:cs typeface="Calibri"/>
              </a:rPr>
              <a:t>la</a:t>
            </a:r>
            <a:r>
              <a:rPr sz="1733" spc="37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57" dirty="0">
                <a:solidFill>
                  <a:srgbClr val="292E3A"/>
                </a:solidFill>
                <a:latin typeface="Calibri"/>
                <a:cs typeface="Calibri"/>
              </a:rPr>
              <a:t>ejecución</a:t>
            </a:r>
            <a:r>
              <a:rPr sz="1733" spc="37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40" dirty="0">
                <a:solidFill>
                  <a:srgbClr val="292E3A"/>
                </a:solidFill>
                <a:latin typeface="Calibri"/>
                <a:cs typeface="Calibri"/>
              </a:rPr>
              <a:t>de</a:t>
            </a:r>
            <a:r>
              <a:rPr sz="1733" spc="37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53" dirty="0">
                <a:solidFill>
                  <a:srgbClr val="292E3A"/>
                </a:solidFill>
                <a:latin typeface="Calibri"/>
                <a:cs typeface="Calibri"/>
              </a:rPr>
              <a:t>obras</a:t>
            </a:r>
            <a:r>
              <a:rPr sz="1733" spc="3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dirty="0">
                <a:solidFill>
                  <a:srgbClr val="292E3A"/>
                </a:solidFill>
                <a:latin typeface="Calibri"/>
                <a:cs typeface="Calibri"/>
              </a:rPr>
              <a:t>y</a:t>
            </a:r>
            <a:r>
              <a:rPr sz="1733" spc="37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53" dirty="0">
                <a:solidFill>
                  <a:srgbClr val="292E3A"/>
                </a:solidFill>
                <a:latin typeface="Calibri"/>
                <a:cs typeface="Calibri"/>
              </a:rPr>
              <a:t>la</a:t>
            </a:r>
            <a:r>
              <a:rPr sz="1733" spc="37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70" dirty="0">
                <a:solidFill>
                  <a:srgbClr val="292E3A"/>
                </a:solidFill>
                <a:latin typeface="Calibri"/>
                <a:cs typeface="Calibri"/>
              </a:rPr>
              <a:t>calidad</a:t>
            </a:r>
            <a:r>
              <a:rPr sz="1733" spc="37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40" dirty="0">
                <a:solidFill>
                  <a:srgbClr val="292E3A"/>
                </a:solidFill>
                <a:latin typeface="Calibri"/>
                <a:cs typeface="Calibri"/>
              </a:rPr>
              <a:t>de</a:t>
            </a:r>
            <a:r>
              <a:rPr sz="1733" spc="37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57" dirty="0">
                <a:solidFill>
                  <a:srgbClr val="292E3A"/>
                </a:solidFill>
                <a:latin typeface="Calibri"/>
                <a:cs typeface="Calibri"/>
              </a:rPr>
              <a:t>los</a:t>
            </a:r>
            <a:r>
              <a:rPr sz="1733" spc="33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57" dirty="0">
                <a:solidFill>
                  <a:srgbClr val="292E3A"/>
                </a:solidFill>
                <a:latin typeface="Calibri"/>
                <a:cs typeface="Calibri"/>
              </a:rPr>
              <a:t>servicios</a:t>
            </a:r>
            <a:r>
              <a:rPr sz="1733" spc="37" dirty="0">
                <a:solidFill>
                  <a:srgbClr val="292E3A"/>
                </a:solidFill>
                <a:latin typeface="Calibri"/>
                <a:cs typeface="Calibri"/>
              </a:rPr>
              <a:t> </a:t>
            </a:r>
            <a:r>
              <a:rPr sz="1733" spc="57" dirty="0">
                <a:solidFill>
                  <a:srgbClr val="292E3A"/>
                </a:solidFill>
                <a:latin typeface="Calibri"/>
                <a:cs typeface="Calibri"/>
              </a:rPr>
              <a:t>públicos.</a:t>
            </a:r>
            <a:endParaRPr sz="1733">
              <a:latin typeface="Calibri"/>
              <a:cs typeface="Calibri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0" y="0"/>
            <a:ext cx="12192000" cy="6858000"/>
            <a:chOff x="0" y="0"/>
            <a:chExt cx="18288000" cy="10287000"/>
          </a:xfrm>
        </p:grpSpPr>
        <p:pic>
          <p:nvPicPr>
            <p:cNvPr id="16" name="object 1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sp>
          <p:nvSpPr>
            <p:cNvPr id="17" name="object 17"/>
            <p:cNvSpPr/>
            <p:nvPr/>
          </p:nvSpPr>
          <p:spPr>
            <a:xfrm>
              <a:off x="1894996" y="1094923"/>
              <a:ext cx="14413865" cy="66675"/>
            </a:xfrm>
            <a:custGeom>
              <a:avLst/>
              <a:gdLst/>
              <a:ahLst/>
              <a:cxnLst/>
              <a:rect l="l" t="t" r="r" b="b"/>
              <a:pathLst>
                <a:path w="14413865" h="66675">
                  <a:moveTo>
                    <a:pt x="14413706" y="66675"/>
                  </a:moveTo>
                  <a:lnTo>
                    <a:pt x="0" y="66675"/>
                  </a:lnTo>
                  <a:lnTo>
                    <a:pt x="0" y="0"/>
                  </a:lnTo>
                  <a:lnTo>
                    <a:pt x="14413706" y="0"/>
                  </a:lnTo>
                  <a:lnTo>
                    <a:pt x="14413706" y="66675"/>
                  </a:lnTo>
                  <a:close/>
                </a:path>
              </a:pathLst>
            </a:custGeom>
            <a:solidFill>
              <a:srgbClr val="0D2F07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18" name="object 18" descr="$PPTXTitle"/>
          <p:cNvSpPr txBox="1">
            <a:spLocks noGrp="1"/>
          </p:cNvSpPr>
          <p:nvPr>
            <p:ph type="title"/>
          </p:nvPr>
        </p:nvSpPr>
        <p:spPr>
          <a:xfrm>
            <a:off x="1254864" y="250595"/>
            <a:ext cx="9626177" cy="550151"/>
          </a:xfrm>
          <a:prstGeom prst="rect">
            <a:avLst/>
          </a:prstGeom>
        </p:spPr>
        <p:txBody>
          <a:bodyPr vert="horz" wrap="square" lIns="0" tIns="11430" rIns="0" bIns="0" rtlCol="0" anchor="ctr">
            <a:spAutoFit/>
          </a:bodyPr>
          <a:lstStyle/>
          <a:p>
            <a:pPr marL="8467">
              <a:lnSpc>
                <a:spcPct val="100000"/>
              </a:lnSpc>
              <a:spcBef>
                <a:spcPts val="90"/>
              </a:spcBef>
            </a:pPr>
            <a:r>
              <a:rPr sz="3500" spc="-97" dirty="0">
                <a:solidFill>
                  <a:srgbClr val="0D2F07"/>
                </a:solidFill>
                <a:latin typeface="Trebuchet MS"/>
                <a:cs typeface="Trebuchet MS"/>
              </a:rPr>
              <a:t>COMPETENCIAS</a:t>
            </a:r>
            <a:r>
              <a:rPr sz="3500" spc="-40" dirty="0">
                <a:solidFill>
                  <a:srgbClr val="0D2F07"/>
                </a:solidFill>
                <a:latin typeface="Trebuchet MS"/>
                <a:cs typeface="Trebuchet MS"/>
              </a:rPr>
              <a:t> </a:t>
            </a:r>
            <a:r>
              <a:rPr sz="3500" dirty="0">
                <a:solidFill>
                  <a:srgbClr val="0D2F07"/>
                </a:solidFill>
                <a:latin typeface="Trebuchet MS"/>
                <a:cs typeface="Trebuchet MS"/>
              </a:rPr>
              <a:t>GAD</a:t>
            </a:r>
            <a:r>
              <a:rPr sz="3500" spc="-40" dirty="0">
                <a:solidFill>
                  <a:srgbClr val="0D2F07"/>
                </a:solidFill>
                <a:latin typeface="Trebuchet MS"/>
                <a:cs typeface="Trebuchet MS"/>
              </a:rPr>
              <a:t> </a:t>
            </a:r>
            <a:r>
              <a:rPr sz="3500" spc="-223" dirty="0">
                <a:solidFill>
                  <a:srgbClr val="0D2F07"/>
                </a:solidFill>
                <a:latin typeface="Trebuchet MS"/>
                <a:cs typeface="Trebuchet MS"/>
              </a:rPr>
              <a:t>PR</a:t>
            </a:r>
            <a:r>
              <a:rPr sz="3500" spc="-37" dirty="0">
                <a:solidFill>
                  <a:srgbClr val="0D2F07"/>
                </a:solidFill>
                <a:latin typeface="Trebuchet MS"/>
                <a:cs typeface="Trebuchet MS"/>
              </a:rPr>
              <a:t> </a:t>
            </a:r>
            <a:r>
              <a:rPr sz="3500" spc="-203" dirty="0">
                <a:solidFill>
                  <a:srgbClr val="0D2F07"/>
                </a:solidFill>
                <a:latin typeface="Trebuchet MS"/>
                <a:cs typeface="Trebuchet MS"/>
              </a:rPr>
              <a:t>JULIO</a:t>
            </a:r>
            <a:r>
              <a:rPr sz="3500" spc="-40" dirty="0">
                <a:solidFill>
                  <a:srgbClr val="0D2F07"/>
                </a:solidFill>
                <a:latin typeface="Trebuchet MS"/>
                <a:cs typeface="Trebuchet MS"/>
              </a:rPr>
              <a:t> </a:t>
            </a:r>
            <a:r>
              <a:rPr sz="3500" spc="-70" dirty="0">
                <a:solidFill>
                  <a:srgbClr val="0D2F07"/>
                </a:solidFill>
                <a:latin typeface="Trebuchet MS"/>
                <a:cs typeface="Trebuchet MS"/>
              </a:rPr>
              <a:t>ANDRADE</a:t>
            </a:r>
            <a:r>
              <a:rPr sz="3500" spc="-40" dirty="0">
                <a:solidFill>
                  <a:srgbClr val="0D2F07"/>
                </a:solidFill>
                <a:latin typeface="Trebuchet MS"/>
                <a:cs typeface="Trebuchet MS"/>
              </a:rPr>
              <a:t> </a:t>
            </a:r>
            <a:r>
              <a:rPr sz="3500" spc="-7" dirty="0">
                <a:solidFill>
                  <a:srgbClr val="0D2F07"/>
                </a:solidFill>
                <a:latin typeface="Trebuchet MS"/>
                <a:cs typeface="Trebuchet MS"/>
              </a:rPr>
              <a:t>(COOTAD)</a:t>
            </a:r>
            <a:endParaRPr sz="35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5" r="5493"/>
          <a:stretch/>
        </p:blipFill>
        <p:spPr>
          <a:xfrm>
            <a:off x="-7816" y="0"/>
            <a:ext cx="8389815" cy="6817012"/>
          </a:xfrm>
          <a:prstGeom prst="rect">
            <a:avLst/>
          </a:prstGeom>
        </p:spPr>
      </p:pic>
      <p:sp>
        <p:nvSpPr>
          <p:cNvPr id="9" name="Título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14" name="object 4"/>
          <p:cNvSpPr/>
          <p:nvPr/>
        </p:nvSpPr>
        <p:spPr>
          <a:xfrm>
            <a:off x="-7816" y="5484962"/>
            <a:ext cx="12199815" cy="1327150"/>
          </a:xfrm>
          <a:custGeom>
            <a:avLst/>
            <a:gdLst/>
            <a:ahLst/>
            <a:cxnLst/>
            <a:rect l="l" t="t" r="r" b="b"/>
            <a:pathLst>
              <a:path w="18288000" h="1990725">
                <a:moveTo>
                  <a:pt x="18288000" y="1990374"/>
                </a:moveTo>
                <a:lnTo>
                  <a:pt x="0" y="1990374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990374"/>
                </a:lnTo>
                <a:close/>
              </a:path>
            </a:pathLst>
          </a:custGeom>
          <a:solidFill>
            <a:srgbClr val="8C081B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5" name="object 5" descr="$PPTXTitle"/>
          <p:cNvSpPr txBox="1">
            <a:spLocks/>
          </p:cNvSpPr>
          <p:nvPr/>
        </p:nvSpPr>
        <p:spPr>
          <a:xfrm>
            <a:off x="1454475" y="5550903"/>
            <a:ext cx="9275233" cy="891697"/>
          </a:xfrm>
          <a:prstGeom prst="rect">
            <a:avLst/>
          </a:prstGeom>
        </p:spPr>
        <p:txBody>
          <a:bodyPr vert="horz" wrap="square" lIns="0" tIns="44873" rIns="0" bIns="0" rtlCol="0">
            <a:spAutoFit/>
          </a:bodyPr>
          <a:lstStyle>
            <a:lvl1pPr>
              <a:defRPr sz="5850" b="1" i="0">
                <a:solidFill>
                  <a:srgbClr val="1C4605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2984226" marR="3387" indent="-2976182">
              <a:lnSpc>
                <a:spcPts val="3307"/>
              </a:lnSpc>
              <a:spcBef>
                <a:spcPts val="353"/>
              </a:spcBef>
            </a:pPr>
            <a:r>
              <a:rPr lang="es-MX" sz="2933" spc="-17" dirty="0">
                <a:solidFill>
                  <a:srgbClr val="FEFFFA"/>
                </a:solidFill>
              </a:rPr>
              <a:t>MODALIDAD</a:t>
            </a:r>
            <a:r>
              <a:rPr lang="es-MX" sz="2933" spc="-73" dirty="0">
                <a:solidFill>
                  <a:srgbClr val="FEFFFA"/>
                </a:solidFill>
              </a:rPr>
              <a:t> </a:t>
            </a:r>
            <a:r>
              <a:rPr lang="es-MX" sz="2933" spc="123" dirty="0">
                <a:solidFill>
                  <a:srgbClr val="FEFFFA"/>
                </a:solidFill>
              </a:rPr>
              <a:t>ESPACIOS</a:t>
            </a:r>
            <a:r>
              <a:rPr lang="es-MX" sz="2933" spc="-70" dirty="0">
                <a:solidFill>
                  <a:srgbClr val="FEFFFA"/>
                </a:solidFill>
              </a:rPr>
              <a:t> </a:t>
            </a:r>
            <a:r>
              <a:rPr lang="es-MX" sz="2933" spc="83" dirty="0">
                <a:solidFill>
                  <a:srgbClr val="FEFFFA"/>
                </a:solidFill>
              </a:rPr>
              <a:t>DE</a:t>
            </a:r>
            <a:r>
              <a:rPr lang="es-MX" sz="2933" spc="-73" dirty="0">
                <a:solidFill>
                  <a:srgbClr val="FEFFFA"/>
                </a:solidFill>
              </a:rPr>
              <a:t> </a:t>
            </a:r>
            <a:r>
              <a:rPr lang="es-MX" sz="2933" spc="83" dirty="0">
                <a:solidFill>
                  <a:srgbClr val="FEFFFA"/>
                </a:solidFill>
              </a:rPr>
              <a:t>SOCIALIZACION</a:t>
            </a:r>
            <a:r>
              <a:rPr lang="es-MX" sz="2933" spc="-70" dirty="0">
                <a:solidFill>
                  <a:srgbClr val="FEFFFA"/>
                </a:solidFill>
              </a:rPr>
              <a:t> </a:t>
            </a:r>
            <a:r>
              <a:rPr lang="es-MX" sz="2933" dirty="0">
                <a:solidFill>
                  <a:srgbClr val="FEFFFA"/>
                </a:solidFill>
              </a:rPr>
              <a:t>Y</a:t>
            </a:r>
            <a:r>
              <a:rPr lang="es-MX" sz="2933" spc="-73" dirty="0">
                <a:solidFill>
                  <a:srgbClr val="FEFFFA"/>
                </a:solidFill>
              </a:rPr>
              <a:t> </a:t>
            </a:r>
            <a:r>
              <a:rPr lang="es-MX" sz="2933" spc="90" dirty="0">
                <a:solidFill>
                  <a:srgbClr val="FEFFFA"/>
                </a:solidFill>
              </a:rPr>
              <a:t>ENCUENTRO </a:t>
            </a:r>
            <a:r>
              <a:rPr lang="es-MX" sz="2933" spc="60" dirty="0">
                <a:solidFill>
                  <a:srgbClr val="FEFFFA"/>
                </a:solidFill>
              </a:rPr>
              <a:t>CON</a:t>
            </a:r>
            <a:r>
              <a:rPr lang="es-MX" sz="2933" spc="-70" dirty="0">
                <a:solidFill>
                  <a:srgbClr val="FEFFFA"/>
                </a:solidFill>
              </a:rPr>
              <a:t> </a:t>
            </a:r>
            <a:r>
              <a:rPr lang="es-MX" sz="2933" spc="30" dirty="0">
                <a:solidFill>
                  <a:srgbClr val="FEFFFA"/>
                </a:solidFill>
              </a:rPr>
              <a:t>ALIMENTACION</a:t>
            </a:r>
            <a:endParaRPr lang="es-MX" sz="2933" dirty="0"/>
          </a:p>
        </p:txBody>
      </p:sp>
      <p:pic>
        <p:nvPicPr>
          <p:cNvPr id="8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58000" y="1"/>
            <a:ext cx="5363057" cy="5484961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7"/>
          <a:stretch/>
        </p:blipFill>
        <p:spPr>
          <a:xfrm>
            <a:off x="24938" y="1"/>
            <a:ext cx="6228059" cy="553108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63"/>
          <a:stretch/>
        </p:blipFill>
        <p:spPr>
          <a:xfrm>
            <a:off x="6252997" y="0"/>
            <a:ext cx="5939003" cy="5726896"/>
          </a:xfrm>
          <a:prstGeom prst="rect">
            <a:avLst/>
          </a:prstGeom>
        </p:spPr>
      </p:pic>
      <p:sp>
        <p:nvSpPr>
          <p:cNvPr id="9" name="object 5"/>
          <p:cNvSpPr/>
          <p:nvPr/>
        </p:nvSpPr>
        <p:spPr>
          <a:xfrm>
            <a:off x="31403" y="5531084"/>
            <a:ext cx="12192000" cy="1327150"/>
          </a:xfrm>
          <a:custGeom>
            <a:avLst/>
            <a:gdLst/>
            <a:ahLst/>
            <a:cxnLst/>
            <a:rect l="l" t="t" r="r" b="b"/>
            <a:pathLst>
              <a:path w="18288000" h="1990725">
                <a:moveTo>
                  <a:pt x="18288000" y="1990374"/>
                </a:moveTo>
                <a:lnTo>
                  <a:pt x="0" y="1990374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990374"/>
                </a:lnTo>
                <a:close/>
              </a:path>
            </a:pathLst>
          </a:custGeom>
          <a:solidFill>
            <a:srgbClr val="8C081B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1" name="object 6" descr="$PPTXTitle"/>
          <p:cNvSpPr txBox="1">
            <a:spLocks/>
          </p:cNvSpPr>
          <p:nvPr/>
        </p:nvSpPr>
        <p:spPr>
          <a:xfrm>
            <a:off x="1912772" y="5919524"/>
            <a:ext cx="8680450" cy="579368"/>
          </a:xfrm>
          <a:prstGeom prst="rect">
            <a:avLst/>
          </a:prstGeom>
        </p:spPr>
        <p:txBody>
          <a:bodyPr vert="horz" wrap="square" lIns="0" tIns="44873" rIns="0" bIns="0" rtlCol="0">
            <a:spAutoFit/>
          </a:bodyPr>
          <a:lstStyle>
            <a:lvl1pPr>
              <a:defRPr sz="5850" b="1" i="0">
                <a:solidFill>
                  <a:srgbClr val="1C4605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2170961" marR="3387" indent="-2162918" algn="ctr">
              <a:lnSpc>
                <a:spcPts val="3307"/>
              </a:lnSpc>
              <a:spcBef>
                <a:spcPts val="353"/>
              </a:spcBef>
            </a:pPr>
            <a:r>
              <a:rPr lang="es-MX" sz="6400" spc="97" dirty="0">
                <a:solidFill>
                  <a:srgbClr val="FEFFFA"/>
                </a:solidFill>
              </a:rPr>
              <a:t>ALIMENTACIÓN</a:t>
            </a:r>
            <a:endParaRPr lang="es-MX" sz="6400" dirty="0"/>
          </a:p>
        </p:txBody>
      </p:sp>
      <p:sp>
        <p:nvSpPr>
          <p:cNvPr id="12" name="Onda 11"/>
          <p:cNvSpPr/>
          <p:nvPr/>
        </p:nvSpPr>
        <p:spPr>
          <a:xfrm>
            <a:off x="152400" y="0"/>
            <a:ext cx="2235200" cy="1270000"/>
          </a:xfrm>
          <a:prstGeom prst="wav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133" b="1" dirty="0">
                <a:latin typeface="Arial Black" panose="020B0A04020102020204" pitchFamily="34" charset="0"/>
              </a:rPr>
              <a:t>APORTE </a:t>
            </a:r>
          </a:p>
          <a:p>
            <a:pPr algn="ctr"/>
            <a:r>
              <a:rPr lang="es-MX" sz="2133" b="1" dirty="0">
                <a:latin typeface="Arial Black" panose="020B0A04020102020204" pitchFamily="34" charset="0"/>
              </a:rPr>
              <a:t>26 204.25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FDFAFA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95266" y="339"/>
            <a:ext cx="5396734" cy="6857547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" y="0"/>
            <a:ext cx="2081107" cy="6858000"/>
          </a:xfrm>
          <a:custGeom>
            <a:avLst/>
            <a:gdLst/>
            <a:ahLst/>
            <a:cxnLst/>
            <a:rect l="l" t="t" r="r" b="b"/>
            <a:pathLst>
              <a:path w="3121660" h="10287000">
                <a:moveTo>
                  <a:pt x="0" y="10286999"/>
                </a:moveTo>
                <a:lnTo>
                  <a:pt x="0" y="0"/>
                </a:lnTo>
                <a:lnTo>
                  <a:pt x="3121424" y="0"/>
                </a:lnTo>
                <a:lnTo>
                  <a:pt x="599658" y="10286999"/>
                </a:lnTo>
                <a:lnTo>
                  <a:pt x="0" y="10286999"/>
                </a:lnTo>
                <a:close/>
              </a:path>
            </a:pathLst>
          </a:custGeom>
          <a:solidFill>
            <a:srgbClr val="2D8A37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" name="object 5"/>
          <p:cNvSpPr/>
          <p:nvPr/>
        </p:nvSpPr>
        <p:spPr>
          <a:xfrm>
            <a:off x="6636003" y="2958367"/>
            <a:ext cx="1097280" cy="3899747"/>
          </a:xfrm>
          <a:custGeom>
            <a:avLst/>
            <a:gdLst/>
            <a:ahLst/>
            <a:cxnLst/>
            <a:rect l="l" t="t" r="r" b="b"/>
            <a:pathLst>
              <a:path w="1645920" h="5849620">
                <a:moveTo>
                  <a:pt x="0" y="5849449"/>
                </a:moveTo>
                <a:lnTo>
                  <a:pt x="1339383" y="0"/>
                </a:lnTo>
                <a:lnTo>
                  <a:pt x="1645301" y="70040"/>
                </a:lnTo>
                <a:lnTo>
                  <a:pt x="321958" y="5849447"/>
                </a:lnTo>
                <a:lnTo>
                  <a:pt x="0" y="5849449"/>
                </a:lnTo>
                <a:close/>
              </a:path>
            </a:pathLst>
          </a:custGeom>
          <a:solidFill>
            <a:srgbClr val="379117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6" name="object 6"/>
          <p:cNvSpPr/>
          <p:nvPr/>
        </p:nvSpPr>
        <p:spPr>
          <a:xfrm>
            <a:off x="1491679" y="0"/>
            <a:ext cx="750147" cy="2384213"/>
          </a:xfrm>
          <a:custGeom>
            <a:avLst/>
            <a:gdLst/>
            <a:ahLst/>
            <a:cxnLst/>
            <a:rect l="l" t="t" r="r" b="b"/>
            <a:pathLst>
              <a:path w="1125220" h="3576320">
                <a:moveTo>
                  <a:pt x="305914" y="3576098"/>
                </a:moveTo>
                <a:lnTo>
                  <a:pt x="0" y="3506051"/>
                </a:lnTo>
                <a:lnTo>
                  <a:pt x="802800" y="1"/>
                </a:lnTo>
                <a:lnTo>
                  <a:pt x="1124754" y="0"/>
                </a:lnTo>
                <a:lnTo>
                  <a:pt x="305914" y="3576098"/>
                </a:lnTo>
                <a:close/>
              </a:path>
            </a:pathLst>
          </a:custGeom>
          <a:solidFill>
            <a:srgbClr val="F0EC0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7" name="object 7" descr="$PPTXTitle"/>
          <p:cNvSpPr txBox="1">
            <a:spLocks noGrp="1"/>
          </p:cNvSpPr>
          <p:nvPr>
            <p:ph type="title"/>
          </p:nvPr>
        </p:nvSpPr>
        <p:spPr>
          <a:xfrm>
            <a:off x="3422779" y="511118"/>
            <a:ext cx="3050963" cy="624103"/>
          </a:xfrm>
          <a:prstGeom prst="rect">
            <a:avLst/>
          </a:prstGeom>
        </p:spPr>
        <p:txBody>
          <a:bodyPr vert="horz" wrap="square" lIns="0" tIns="8467" rIns="0" bIns="0" rtlCol="0" anchor="ctr">
            <a:spAutoFit/>
          </a:bodyPr>
          <a:lstStyle/>
          <a:p>
            <a:pPr marL="8467">
              <a:lnSpc>
                <a:spcPct val="100000"/>
              </a:lnSpc>
              <a:spcBef>
                <a:spcPts val="67"/>
              </a:spcBef>
            </a:pPr>
            <a:r>
              <a:rPr sz="4000" spc="410" dirty="0">
                <a:solidFill>
                  <a:srgbClr val="231F20"/>
                </a:solidFill>
                <a:latin typeface="Arial"/>
                <a:cs typeface="Arial"/>
              </a:rPr>
              <a:t>ATENCIO</a:t>
            </a:r>
            <a:r>
              <a:rPr sz="4000" spc="-20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endParaRPr sz="4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811312" y="979803"/>
            <a:ext cx="5799667" cy="512328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474157" algn="ctr">
              <a:lnSpc>
                <a:spcPts val="4250"/>
              </a:lnSpc>
              <a:spcBef>
                <a:spcPts val="67"/>
              </a:spcBef>
              <a:tabLst>
                <a:tab pos="4838942" algn="l"/>
              </a:tabLst>
            </a:pPr>
            <a:r>
              <a:rPr sz="4000" b="1" spc="423" dirty="0">
                <a:solidFill>
                  <a:srgbClr val="231F20"/>
                </a:solidFill>
                <a:latin typeface="Arial"/>
                <a:cs typeface="Arial"/>
              </a:rPr>
              <a:t>DOMICILIARI</a:t>
            </a:r>
            <a:r>
              <a:rPr sz="4000" b="1" spc="-7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4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4000" b="1" spc="197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4000" b="1" spc="-233" dirty="0">
                <a:solidFill>
                  <a:srgbClr val="231F20"/>
                </a:solidFill>
                <a:latin typeface="Arial"/>
                <a:cs typeface="Arial"/>
              </a:rPr>
              <a:t>N</a:t>
            </a:r>
            <a:endParaRPr sz="4000" dirty="0">
              <a:latin typeface="Arial"/>
              <a:cs typeface="Arial"/>
            </a:endParaRPr>
          </a:p>
          <a:p>
            <a:pPr marL="482624" marR="3387" algn="ctr">
              <a:lnSpc>
                <a:spcPct val="77100"/>
              </a:lnSpc>
              <a:spcBef>
                <a:spcPts val="546"/>
              </a:spcBef>
              <a:tabLst>
                <a:tab pos="2362741" algn="l"/>
                <a:tab pos="5091685" algn="l"/>
              </a:tabLst>
            </a:pPr>
            <a:r>
              <a:rPr sz="4000" b="1" spc="417" dirty="0">
                <a:solidFill>
                  <a:srgbClr val="231F20"/>
                </a:solidFill>
                <a:latin typeface="Arial"/>
                <a:cs typeface="Arial"/>
              </a:rPr>
              <a:t>COMUNIDADE</a:t>
            </a:r>
            <a:r>
              <a:rPr sz="4000" b="1" spc="-13" dirty="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sz="4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4000" b="1" spc="173" dirty="0">
                <a:solidFill>
                  <a:srgbClr val="231F20"/>
                </a:solidFill>
                <a:latin typeface="Arial"/>
                <a:cs typeface="Arial"/>
              </a:rPr>
              <a:t>D</a:t>
            </a:r>
            <a:r>
              <a:rPr sz="4000" b="1" spc="-257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r>
              <a:rPr sz="4000" b="1" spc="-4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4000" b="1" spc="333" dirty="0">
                <a:solidFill>
                  <a:srgbClr val="231F20"/>
                </a:solidFill>
                <a:latin typeface="Arial"/>
                <a:cs typeface="Arial"/>
              </a:rPr>
              <a:t>JULI</a:t>
            </a:r>
            <a:r>
              <a:rPr sz="4000" b="1" spc="-97" dirty="0">
                <a:solidFill>
                  <a:srgbClr val="231F20"/>
                </a:solidFill>
                <a:latin typeface="Arial"/>
                <a:cs typeface="Arial"/>
              </a:rPr>
              <a:t>O</a:t>
            </a:r>
            <a:r>
              <a:rPr sz="4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4000" b="1" spc="333" dirty="0">
                <a:solidFill>
                  <a:srgbClr val="231F20"/>
                </a:solidFill>
                <a:latin typeface="Arial"/>
                <a:cs typeface="Arial"/>
              </a:rPr>
              <a:t>ANDRAD</a:t>
            </a:r>
            <a:r>
              <a:rPr sz="4000" b="1" spc="-97" dirty="0">
                <a:solidFill>
                  <a:srgbClr val="231F20"/>
                </a:solidFill>
                <a:latin typeface="Arial"/>
                <a:cs typeface="Arial"/>
              </a:rPr>
              <a:t>E</a:t>
            </a:r>
            <a:endParaRPr sz="4000" dirty="0">
              <a:latin typeface="Arial"/>
              <a:cs typeface="Arial"/>
            </a:endParaRPr>
          </a:p>
          <a:p>
            <a:pPr>
              <a:spcBef>
                <a:spcPts val="1340"/>
              </a:spcBef>
            </a:pPr>
            <a:endParaRPr sz="4000" dirty="0">
              <a:latin typeface="Arial"/>
              <a:cs typeface="Arial"/>
            </a:endParaRPr>
          </a:p>
          <a:p>
            <a:pPr marL="1034678" marR="1528733" indent="-402187">
              <a:lnSpc>
                <a:spcPct val="77100"/>
              </a:lnSpc>
              <a:tabLst>
                <a:tab pos="1579959" algn="l"/>
              </a:tabLst>
            </a:pPr>
            <a:r>
              <a:rPr sz="4000" b="1" spc="837" dirty="0">
                <a:solidFill>
                  <a:srgbClr val="231F20"/>
                </a:solidFill>
                <a:latin typeface="Arial"/>
                <a:cs typeface="Arial"/>
              </a:rPr>
              <a:t>4</a:t>
            </a:r>
            <a:r>
              <a:rPr sz="4000" b="1" spc="407" dirty="0">
                <a:solidFill>
                  <a:srgbClr val="231F20"/>
                </a:solidFill>
                <a:latin typeface="Arial"/>
                <a:cs typeface="Arial"/>
              </a:rPr>
              <a:t>0</a:t>
            </a:r>
            <a:r>
              <a:rPr sz="4000" b="1" dirty="0">
                <a:solidFill>
                  <a:srgbClr val="231F20"/>
                </a:solidFill>
                <a:latin typeface="Arial"/>
                <a:cs typeface="Arial"/>
              </a:rPr>
              <a:t>	</a:t>
            </a:r>
            <a:r>
              <a:rPr sz="4000" b="1" spc="297" dirty="0">
                <a:solidFill>
                  <a:srgbClr val="231F20"/>
                </a:solidFill>
                <a:latin typeface="Arial"/>
                <a:cs typeface="Arial"/>
              </a:rPr>
              <a:t>ADULTO</a:t>
            </a:r>
            <a:r>
              <a:rPr sz="4000" b="1" spc="-133" dirty="0">
                <a:solidFill>
                  <a:srgbClr val="231F20"/>
                </a:solidFill>
                <a:latin typeface="Arial"/>
                <a:cs typeface="Arial"/>
              </a:rPr>
              <a:t>S</a:t>
            </a:r>
            <a:r>
              <a:rPr sz="4000" b="1" spc="23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4000" b="1" spc="337" dirty="0">
                <a:solidFill>
                  <a:srgbClr val="231F20"/>
                </a:solidFill>
                <a:latin typeface="Arial"/>
                <a:cs typeface="Arial"/>
              </a:rPr>
              <a:t>MAYORE</a:t>
            </a:r>
            <a:r>
              <a:rPr sz="4000" b="1" spc="-93" dirty="0">
                <a:solidFill>
                  <a:srgbClr val="231F20"/>
                </a:solidFill>
                <a:latin typeface="Arial"/>
                <a:cs typeface="Arial"/>
              </a:rPr>
              <a:t>S</a:t>
            </a:r>
            <a:endParaRPr sz="4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4000" dirty="0">
              <a:latin typeface="Arial"/>
              <a:cs typeface="Arial"/>
            </a:endParaRPr>
          </a:p>
          <a:p>
            <a:pPr>
              <a:spcBef>
                <a:spcPts val="203"/>
              </a:spcBef>
            </a:pPr>
            <a:endParaRPr sz="4000" dirty="0">
              <a:latin typeface="Arial"/>
              <a:cs typeface="Arial"/>
            </a:endParaRPr>
          </a:p>
          <a:p>
            <a:pPr marL="8467" marR="3510032" indent="149443">
              <a:lnSpc>
                <a:spcPts val="4400"/>
              </a:lnSpc>
              <a:spcBef>
                <a:spcPts val="3"/>
              </a:spcBef>
            </a:pPr>
            <a:r>
              <a:rPr sz="3934" b="1" spc="76" dirty="0">
                <a:solidFill>
                  <a:srgbClr val="120F73"/>
                </a:solidFill>
                <a:latin typeface="Tahoma"/>
                <a:cs typeface="Tahoma"/>
              </a:rPr>
              <a:t>MONTO</a:t>
            </a:r>
            <a:endParaRPr sz="3934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992408" y="5867721"/>
            <a:ext cx="9883140" cy="553271"/>
          </a:xfrm>
          <a:prstGeom prst="rect">
            <a:avLst/>
          </a:prstGeom>
        </p:spPr>
        <p:txBody>
          <a:bodyPr vert="horz" wrap="square" lIns="0" tIns="9313" rIns="0" bIns="0" rtlCol="0" anchor="ctr">
            <a:spAutoFit/>
          </a:bodyPr>
          <a:lstStyle/>
          <a:p>
            <a:pPr marL="8467">
              <a:lnSpc>
                <a:spcPct val="100000"/>
              </a:lnSpc>
              <a:spcBef>
                <a:spcPts val="73"/>
              </a:spcBef>
            </a:pPr>
            <a:endParaRPr sz="3534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38" r="9419"/>
          <a:stretch/>
        </p:blipFill>
        <p:spPr>
          <a:xfrm>
            <a:off x="0" y="3466"/>
            <a:ext cx="4307736" cy="632113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0"/>
          <a:stretch/>
        </p:blipFill>
        <p:spPr>
          <a:xfrm>
            <a:off x="3759200" y="9327"/>
            <a:ext cx="5010196" cy="63246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05" r="34991"/>
          <a:stretch/>
        </p:blipFill>
        <p:spPr>
          <a:xfrm>
            <a:off x="8761581" y="9327"/>
            <a:ext cx="3430419" cy="5700156"/>
          </a:xfrm>
          <a:prstGeom prst="rect">
            <a:avLst/>
          </a:prstGeom>
        </p:spPr>
      </p:pic>
      <p:sp>
        <p:nvSpPr>
          <p:cNvPr id="10" name="object 5"/>
          <p:cNvSpPr/>
          <p:nvPr/>
        </p:nvSpPr>
        <p:spPr>
          <a:xfrm>
            <a:off x="-11724" y="5382592"/>
            <a:ext cx="12203723" cy="1453917"/>
          </a:xfrm>
          <a:custGeom>
            <a:avLst/>
            <a:gdLst/>
            <a:ahLst/>
            <a:cxnLst/>
            <a:rect l="l" t="t" r="r" b="b"/>
            <a:pathLst>
              <a:path w="18288000" h="1990725">
                <a:moveTo>
                  <a:pt x="18288000" y="1990374"/>
                </a:moveTo>
                <a:lnTo>
                  <a:pt x="0" y="1990374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990374"/>
                </a:lnTo>
                <a:close/>
              </a:path>
            </a:pathLst>
          </a:custGeom>
          <a:solidFill>
            <a:srgbClr val="8C081B"/>
          </a:solidFill>
        </p:spPr>
        <p:txBody>
          <a:bodyPr wrap="square" lIns="0" tIns="0" rIns="0" bIns="0" rtlCol="0"/>
          <a:lstStyle/>
          <a:p>
            <a:pPr algn="ctr"/>
            <a:r>
              <a:rPr lang="es-MX" sz="4000" b="1" spc="110" dirty="0">
                <a:solidFill>
                  <a:srgbClr val="FEFFFA"/>
                </a:solidFill>
              </a:rPr>
              <a:t>VISITAS</a:t>
            </a:r>
            <a:r>
              <a:rPr lang="es-MX" sz="4000" b="1" spc="-57" dirty="0">
                <a:solidFill>
                  <a:srgbClr val="FEFFFA"/>
                </a:solidFill>
              </a:rPr>
              <a:t> </a:t>
            </a:r>
            <a:r>
              <a:rPr lang="es-MX" sz="4000" b="1" spc="-133" dirty="0">
                <a:solidFill>
                  <a:srgbClr val="FEFFFA"/>
                </a:solidFill>
              </a:rPr>
              <a:t>A</a:t>
            </a:r>
            <a:r>
              <a:rPr lang="es-MX" sz="4000" b="1" spc="-57" dirty="0">
                <a:solidFill>
                  <a:srgbClr val="FEFFFA"/>
                </a:solidFill>
              </a:rPr>
              <a:t> </a:t>
            </a:r>
            <a:r>
              <a:rPr lang="es-MX" sz="4000" b="1" spc="110" dirty="0">
                <a:solidFill>
                  <a:srgbClr val="FEFFFA"/>
                </a:solidFill>
              </a:rPr>
              <a:t>ADULTOS</a:t>
            </a:r>
            <a:r>
              <a:rPr lang="es-MX" sz="4000" b="1" spc="-57" dirty="0">
                <a:solidFill>
                  <a:srgbClr val="FEFFFA"/>
                </a:solidFill>
              </a:rPr>
              <a:t> </a:t>
            </a:r>
            <a:r>
              <a:rPr lang="es-MX" sz="4000" b="1" dirty="0">
                <a:solidFill>
                  <a:srgbClr val="FEFFFA"/>
                </a:solidFill>
              </a:rPr>
              <a:t>MAYORES</a:t>
            </a:r>
            <a:r>
              <a:rPr lang="es-MX" sz="4000" b="1" spc="-57" dirty="0">
                <a:solidFill>
                  <a:srgbClr val="FEFFFA"/>
                </a:solidFill>
              </a:rPr>
              <a:t> </a:t>
            </a:r>
            <a:r>
              <a:rPr lang="es-MX" sz="4000" b="1" spc="113" dirty="0">
                <a:solidFill>
                  <a:srgbClr val="FEFFFA"/>
                </a:solidFill>
              </a:rPr>
              <a:t>EN</a:t>
            </a:r>
            <a:r>
              <a:rPr lang="es-MX" sz="4000" b="1" spc="-57" dirty="0">
                <a:solidFill>
                  <a:srgbClr val="FEFFFA"/>
                </a:solidFill>
              </a:rPr>
              <a:t> </a:t>
            </a:r>
            <a:r>
              <a:rPr lang="es-MX" sz="4000" b="1" spc="210" dirty="0">
                <a:solidFill>
                  <a:srgbClr val="FEFFFA"/>
                </a:solidFill>
              </a:rPr>
              <a:t>SUS</a:t>
            </a:r>
            <a:r>
              <a:rPr lang="es-MX" sz="4000" b="1" spc="-57" dirty="0">
                <a:solidFill>
                  <a:srgbClr val="FEFFFA"/>
                </a:solidFill>
              </a:rPr>
              <a:t> </a:t>
            </a:r>
            <a:r>
              <a:rPr lang="es-MX" sz="4000" b="1" spc="73" dirty="0">
                <a:solidFill>
                  <a:srgbClr val="FEFFFA"/>
                </a:solidFill>
              </a:rPr>
              <a:t>DOMICILIOS</a:t>
            </a:r>
            <a:endParaRPr sz="4000" b="1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00"/>
          <a:stretch/>
        </p:blipFill>
        <p:spPr bwMode="auto">
          <a:xfrm>
            <a:off x="7442979" y="2509685"/>
            <a:ext cx="2361421" cy="297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00"/>
          <a:stretch/>
        </p:blipFill>
        <p:spPr bwMode="auto">
          <a:xfrm>
            <a:off x="9727870" y="2496293"/>
            <a:ext cx="2462283" cy="3085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2"/>
          <a:stretch/>
        </p:blipFill>
        <p:spPr bwMode="auto">
          <a:xfrm>
            <a:off x="2078" y="-57849"/>
            <a:ext cx="3479800" cy="5820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ject 4"/>
          <p:cNvSpPr/>
          <p:nvPr/>
        </p:nvSpPr>
        <p:spPr>
          <a:xfrm>
            <a:off x="0" y="5286938"/>
            <a:ext cx="12192000" cy="1571413"/>
          </a:xfrm>
          <a:custGeom>
            <a:avLst/>
            <a:gdLst/>
            <a:ahLst/>
            <a:cxnLst/>
            <a:rect l="l" t="t" r="r" b="b"/>
            <a:pathLst>
              <a:path w="18288000" h="2357120">
                <a:moveTo>
                  <a:pt x="18288000" y="2356579"/>
                </a:moveTo>
                <a:lnTo>
                  <a:pt x="0" y="2356579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2356579"/>
                </a:lnTo>
                <a:close/>
              </a:path>
            </a:pathLst>
          </a:custGeom>
          <a:solidFill>
            <a:srgbClr val="8C081B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xfrm>
            <a:off x="788151" y="5472598"/>
            <a:ext cx="10615929" cy="1076791"/>
          </a:xfrm>
          <a:prstGeom prst="rect">
            <a:avLst/>
          </a:prstGeom>
        </p:spPr>
        <p:txBody>
          <a:bodyPr vert="horz" wrap="square" lIns="0" tIns="50377" rIns="0" bIns="0" rtlCol="0" anchor="ctr">
            <a:spAutoFit/>
          </a:bodyPr>
          <a:lstStyle/>
          <a:p>
            <a:pPr marL="2989306" marR="3387" indent="-2981262">
              <a:lnSpc>
                <a:spcPts val="3987"/>
              </a:lnSpc>
              <a:spcBef>
                <a:spcPts val="397"/>
              </a:spcBef>
            </a:pPr>
            <a:r>
              <a:rPr sz="3534" spc="80" dirty="0">
                <a:solidFill>
                  <a:srgbClr val="FEFFFA"/>
                </a:solidFill>
              </a:rPr>
              <a:t>ATENCION</a:t>
            </a:r>
            <a:r>
              <a:rPr sz="3534" spc="-87" dirty="0">
                <a:solidFill>
                  <a:srgbClr val="FEFFFA"/>
                </a:solidFill>
              </a:rPr>
              <a:t> </a:t>
            </a:r>
            <a:r>
              <a:rPr sz="3534" dirty="0">
                <a:solidFill>
                  <a:srgbClr val="FEFFFA"/>
                </a:solidFill>
              </a:rPr>
              <a:t>MEDICA</a:t>
            </a:r>
            <a:r>
              <a:rPr sz="3534" spc="-87" dirty="0">
                <a:solidFill>
                  <a:srgbClr val="FEFFFA"/>
                </a:solidFill>
              </a:rPr>
              <a:t> </a:t>
            </a:r>
            <a:r>
              <a:rPr sz="3534" spc="113" dirty="0">
                <a:solidFill>
                  <a:srgbClr val="FEFFFA"/>
                </a:solidFill>
              </a:rPr>
              <a:t>EN</a:t>
            </a:r>
            <a:r>
              <a:rPr sz="3534" spc="-87" dirty="0">
                <a:solidFill>
                  <a:srgbClr val="FEFFFA"/>
                </a:solidFill>
              </a:rPr>
              <a:t> </a:t>
            </a:r>
            <a:r>
              <a:rPr sz="3534" spc="33" dirty="0">
                <a:solidFill>
                  <a:srgbClr val="FEFFFA"/>
                </a:solidFill>
              </a:rPr>
              <a:t>COMUNIDADES</a:t>
            </a:r>
            <a:r>
              <a:rPr sz="3534" spc="-87" dirty="0">
                <a:solidFill>
                  <a:srgbClr val="FEFFFA"/>
                </a:solidFill>
              </a:rPr>
              <a:t> </a:t>
            </a:r>
            <a:r>
              <a:rPr sz="3534" spc="57" dirty="0">
                <a:solidFill>
                  <a:srgbClr val="FEFFFA"/>
                </a:solidFill>
              </a:rPr>
              <a:t>COORDINACION </a:t>
            </a:r>
            <a:r>
              <a:rPr sz="3534" spc="73" dirty="0">
                <a:solidFill>
                  <a:srgbClr val="FEFFFA"/>
                </a:solidFill>
              </a:rPr>
              <a:t>CON</a:t>
            </a:r>
            <a:r>
              <a:rPr sz="3534" spc="-87" dirty="0">
                <a:solidFill>
                  <a:srgbClr val="FEFFFA"/>
                </a:solidFill>
              </a:rPr>
              <a:t> </a:t>
            </a:r>
            <a:r>
              <a:rPr sz="3534" spc="133" dirty="0">
                <a:solidFill>
                  <a:srgbClr val="FEFFFA"/>
                </a:solidFill>
              </a:rPr>
              <a:t>CENTRO</a:t>
            </a:r>
            <a:r>
              <a:rPr sz="3534" spc="-83" dirty="0">
                <a:solidFill>
                  <a:srgbClr val="FEFFFA"/>
                </a:solidFill>
              </a:rPr>
              <a:t> </a:t>
            </a:r>
            <a:r>
              <a:rPr sz="3534" spc="110" dirty="0">
                <a:solidFill>
                  <a:srgbClr val="FEFFFA"/>
                </a:solidFill>
              </a:rPr>
              <a:t>DE</a:t>
            </a:r>
            <a:r>
              <a:rPr sz="3534" spc="-87" dirty="0">
                <a:solidFill>
                  <a:srgbClr val="FEFFFA"/>
                </a:solidFill>
              </a:rPr>
              <a:t> </a:t>
            </a:r>
            <a:r>
              <a:rPr sz="3534" spc="103" dirty="0">
                <a:solidFill>
                  <a:srgbClr val="FEFFFA"/>
                </a:solidFill>
              </a:rPr>
              <a:t>SALUD</a:t>
            </a:r>
            <a:endParaRPr sz="3534"/>
          </a:p>
        </p:txBody>
      </p:sp>
      <p:pic>
        <p:nvPicPr>
          <p:cNvPr id="2050" name="Picture 2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08"/>
          <a:stretch/>
        </p:blipFill>
        <p:spPr bwMode="auto">
          <a:xfrm>
            <a:off x="6756400" y="-13393"/>
            <a:ext cx="5435600" cy="2639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42"/>
          <a:stretch/>
        </p:blipFill>
        <p:spPr bwMode="auto">
          <a:xfrm>
            <a:off x="3258812" y="-57849"/>
            <a:ext cx="4184167" cy="535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FDFAFA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95266" y="339"/>
            <a:ext cx="5396734" cy="6857547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" y="0"/>
            <a:ext cx="2081107" cy="6858000"/>
          </a:xfrm>
          <a:custGeom>
            <a:avLst/>
            <a:gdLst/>
            <a:ahLst/>
            <a:cxnLst/>
            <a:rect l="l" t="t" r="r" b="b"/>
            <a:pathLst>
              <a:path w="3121660" h="10287000">
                <a:moveTo>
                  <a:pt x="0" y="10286999"/>
                </a:moveTo>
                <a:lnTo>
                  <a:pt x="0" y="0"/>
                </a:lnTo>
                <a:lnTo>
                  <a:pt x="3121424" y="0"/>
                </a:lnTo>
                <a:lnTo>
                  <a:pt x="599658" y="10286999"/>
                </a:lnTo>
                <a:lnTo>
                  <a:pt x="0" y="10286999"/>
                </a:lnTo>
                <a:close/>
              </a:path>
            </a:pathLst>
          </a:custGeom>
          <a:solidFill>
            <a:srgbClr val="2D8A37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" name="object 5"/>
          <p:cNvSpPr/>
          <p:nvPr/>
        </p:nvSpPr>
        <p:spPr>
          <a:xfrm>
            <a:off x="6636003" y="2958367"/>
            <a:ext cx="1097280" cy="3899747"/>
          </a:xfrm>
          <a:custGeom>
            <a:avLst/>
            <a:gdLst/>
            <a:ahLst/>
            <a:cxnLst/>
            <a:rect l="l" t="t" r="r" b="b"/>
            <a:pathLst>
              <a:path w="1645920" h="5849620">
                <a:moveTo>
                  <a:pt x="0" y="5849449"/>
                </a:moveTo>
                <a:lnTo>
                  <a:pt x="1339383" y="0"/>
                </a:lnTo>
                <a:lnTo>
                  <a:pt x="1645301" y="70040"/>
                </a:lnTo>
                <a:lnTo>
                  <a:pt x="321958" y="5849447"/>
                </a:lnTo>
                <a:lnTo>
                  <a:pt x="0" y="5849449"/>
                </a:lnTo>
                <a:close/>
              </a:path>
            </a:pathLst>
          </a:custGeom>
          <a:solidFill>
            <a:srgbClr val="379117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6" name="object 6"/>
          <p:cNvSpPr/>
          <p:nvPr/>
        </p:nvSpPr>
        <p:spPr>
          <a:xfrm>
            <a:off x="1491679" y="0"/>
            <a:ext cx="750147" cy="2384213"/>
          </a:xfrm>
          <a:custGeom>
            <a:avLst/>
            <a:gdLst/>
            <a:ahLst/>
            <a:cxnLst/>
            <a:rect l="l" t="t" r="r" b="b"/>
            <a:pathLst>
              <a:path w="1125220" h="3576320">
                <a:moveTo>
                  <a:pt x="305914" y="3576098"/>
                </a:moveTo>
                <a:lnTo>
                  <a:pt x="0" y="3506051"/>
                </a:lnTo>
                <a:lnTo>
                  <a:pt x="802800" y="1"/>
                </a:lnTo>
                <a:lnTo>
                  <a:pt x="1124754" y="0"/>
                </a:lnTo>
                <a:lnTo>
                  <a:pt x="305914" y="3576098"/>
                </a:lnTo>
                <a:close/>
              </a:path>
            </a:pathLst>
          </a:custGeom>
          <a:solidFill>
            <a:srgbClr val="F0EC0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7" name="object 7" descr="$PPTXTitle"/>
          <p:cNvSpPr txBox="1"/>
          <p:nvPr/>
        </p:nvSpPr>
        <p:spPr>
          <a:xfrm>
            <a:off x="1709519" y="1230416"/>
            <a:ext cx="5659120" cy="2529946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792520" marR="787439" algn="ctr">
              <a:lnSpc>
                <a:spcPct val="106700"/>
              </a:lnSpc>
              <a:spcBef>
                <a:spcPts val="67"/>
              </a:spcBef>
            </a:pPr>
            <a:r>
              <a:rPr sz="3867" b="1" spc="123" dirty="0">
                <a:solidFill>
                  <a:srgbClr val="231F20"/>
                </a:solidFill>
                <a:latin typeface="Arial"/>
                <a:cs typeface="Arial"/>
              </a:rPr>
              <a:t>ATENCION</a:t>
            </a:r>
            <a:r>
              <a:rPr sz="3867" b="1" spc="9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867" b="1" dirty="0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3867" b="1" spc="97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867" b="1" spc="397" dirty="0">
                <a:solidFill>
                  <a:srgbClr val="231F20"/>
                </a:solidFill>
                <a:latin typeface="Arial"/>
                <a:cs typeface="Arial"/>
              </a:rPr>
              <a:t>60 </a:t>
            </a:r>
            <a:r>
              <a:rPr sz="3867" b="1" dirty="0">
                <a:solidFill>
                  <a:srgbClr val="231F20"/>
                </a:solidFill>
                <a:latin typeface="Arial"/>
                <a:cs typeface="Arial"/>
              </a:rPr>
              <a:t>PERSONAS</a:t>
            </a:r>
            <a:r>
              <a:rPr sz="3867" b="1" spc="-7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867" b="1" spc="173" dirty="0">
                <a:solidFill>
                  <a:srgbClr val="231F20"/>
                </a:solidFill>
                <a:latin typeface="Arial"/>
                <a:cs typeface="Arial"/>
              </a:rPr>
              <a:t>CON</a:t>
            </a:r>
            <a:endParaRPr sz="3867">
              <a:latin typeface="Arial"/>
              <a:cs typeface="Arial"/>
            </a:endParaRPr>
          </a:p>
          <a:p>
            <a:pPr marL="8044" marR="3387" algn="ctr">
              <a:lnSpc>
                <a:spcPts val="4954"/>
              </a:lnSpc>
              <a:spcBef>
                <a:spcPts val="80"/>
              </a:spcBef>
            </a:pPr>
            <a:r>
              <a:rPr sz="3867" b="1" spc="157" dirty="0">
                <a:solidFill>
                  <a:srgbClr val="231F20"/>
                </a:solidFill>
                <a:latin typeface="Arial"/>
                <a:cs typeface="Arial"/>
              </a:rPr>
              <a:t>DISCAPACIDAD</a:t>
            </a:r>
            <a:r>
              <a:rPr sz="3867" b="1" spc="7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867" b="1" dirty="0">
                <a:solidFill>
                  <a:srgbClr val="231F20"/>
                </a:solidFill>
                <a:latin typeface="Arial"/>
                <a:cs typeface="Arial"/>
              </a:rPr>
              <a:t>Y</a:t>
            </a:r>
            <a:r>
              <a:rPr sz="3867" b="1" spc="7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867" b="1" spc="-17" dirty="0">
                <a:solidFill>
                  <a:srgbClr val="231F20"/>
                </a:solidFill>
                <a:latin typeface="Arial"/>
                <a:cs typeface="Arial"/>
              </a:rPr>
              <a:t>SUS </a:t>
            </a:r>
            <a:r>
              <a:rPr sz="3867" b="1" spc="57" dirty="0">
                <a:solidFill>
                  <a:srgbClr val="231F20"/>
                </a:solidFill>
                <a:latin typeface="Arial"/>
                <a:cs typeface="Arial"/>
              </a:rPr>
              <a:t>CUIDADORES</a:t>
            </a:r>
            <a:endParaRPr sz="3867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00347" y="5443483"/>
            <a:ext cx="2219536" cy="630942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8467" marR="3387" indent="60963">
              <a:lnSpc>
                <a:spcPts val="4454"/>
              </a:lnSpc>
              <a:spcBef>
                <a:spcPts val="420"/>
              </a:spcBef>
            </a:pPr>
            <a:r>
              <a:rPr sz="3934" b="1" spc="83" dirty="0">
                <a:solidFill>
                  <a:srgbClr val="120F73"/>
                </a:solidFill>
                <a:latin typeface="Tahoma"/>
                <a:cs typeface="Tahoma"/>
              </a:rPr>
              <a:t>MONTO</a:t>
            </a:r>
            <a:endParaRPr sz="3934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" y="0"/>
            <a:ext cx="3965203" cy="528693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54"/>
          <a:stretch/>
        </p:blipFill>
        <p:spPr>
          <a:xfrm>
            <a:off x="3961086" y="1"/>
            <a:ext cx="4269829" cy="5308600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0915" y="0"/>
            <a:ext cx="3965203" cy="5286938"/>
          </a:xfrm>
          <a:prstGeom prst="rect">
            <a:avLst/>
          </a:prstGeom>
        </p:spPr>
      </p:pic>
      <p:sp>
        <p:nvSpPr>
          <p:cNvPr id="11" name="object 5"/>
          <p:cNvSpPr/>
          <p:nvPr/>
        </p:nvSpPr>
        <p:spPr>
          <a:xfrm>
            <a:off x="13855" y="5281507"/>
            <a:ext cx="12192000" cy="1571413"/>
          </a:xfrm>
          <a:custGeom>
            <a:avLst/>
            <a:gdLst/>
            <a:ahLst/>
            <a:cxnLst/>
            <a:rect l="l" t="t" r="r" b="b"/>
            <a:pathLst>
              <a:path w="18288000" h="2357120">
                <a:moveTo>
                  <a:pt x="18288000" y="2356579"/>
                </a:moveTo>
                <a:lnTo>
                  <a:pt x="0" y="2356579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2356579"/>
                </a:lnTo>
                <a:close/>
              </a:path>
            </a:pathLst>
          </a:custGeom>
          <a:solidFill>
            <a:srgbClr val="8C081B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4" name="object 6" descr="$PPTXTitle"/>
          <p:cNvSpPr txBox="1">
            <a:spLocks/>
          </p:cNvSpPr>
          <p:nvPr/>
        </p:nvSpPr>
        <p:spPr>
          <a:xfrm>
            <a:off x="1987220" y="5308601"/>
            <a:ext cx="8658437" cy="1076791"/>
          </a:xfrm>
          <a:prstGeom prst="rect">
            <a:avLst/>
          </a:prstGeom>
        </p:spPr>
        <p:txBody>
          <a:bodyPr vert="horz" wrap="square" lIns="0" tIns="50377" rIns="0" bIns="0" rtlCol="0">
            <a:spAutoFit/>
          </a:bodyPr>
          <a:lstStyle>
            <a:lvl1pPr>
              <a:defRPr sz="5850" b="1" i="0">
                <a:solidFill>
                  <a:srgbClr val="1C4605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2057503" marR="3387" indent="-2049459">
              <a:lnSpc>
                <a:spcPts val="3987"/>
              </a:lnSpc>
              <a:spcBef>
                <a:spcPts val="397"/>
              </a:spcBef>
            </a:pPr>
            <a:r>
              <a:rPr lang="es-MX" sz="3534" spc="80" dirty="0">
                <a:solidFill>
                  <a:srgbClr val="FEFFFA"/>
                </a:solidFill>
              </a:rPr>
              <a:t>ATENCIÓN</a:t>
            </a:r>
            <a:r>
              <a:rPr lang="es-MX" sz="3534" spc="-87" dirty="0">
                <a:solidFill>
                  <a:srgbClr val="FEFFFA"/>
                </a:solidFill>
              </a:rPr>
              <a:t> </a:t>
            </a:r>
            <a:r>
              <a:rPr lang="es-MX" sz="3534" spc="-133" dirty="0">
                <a:solidFill>
                  <a:srgbClr val="FEFFFA"/>
                </a:solidFill>
              </a:rPr>
              <a:t>A</a:t>
            </a:r>
            <a:r>
              <a:rPr lang="es-MX" sz="3534" spc="-83" dirty="0">
                <a:solidFill>
                  <a:srgbClr val="FEFFFA"/>
                </a:solidFill>
              </a:rPr>
              <a:t> </a:t>
            </a:r>
            <a:r>
              <a:rPr lang="es-MX" sz="3534" spc="136" dirty="0">
                <a:solidFill>
                  <a:srgbClr val="FEFFFA"/>
                </a:solidFill>
              </a:rPr>
              <a:t>PERSONAS</a:t>
            </a:r>
            <a:r>
              <a:rPr lang="es-MX" sz="3534" spc="-87" dirty="0">
                <a:solidFill>
                  <a:srgbClr val="FEFFFA"/>
                </a:solidFill>
              </a:rPr>
              <a:t> </a:t>
            </a:r>
            <a:r>
              <a:rPr lang="es-MX" sz="3534" spc="73" dirty="0">
                <a:solidFill>
                  <a:srgbClr val="FEFFFA"/>
                </a:solidFill>
              </a:rPr>
              <a:t>CON</a:t>
            </a:r>
            <a:r>
              <a:rPr lang="es-MX" sz="3534" spc="-83" dirty="0">
                <a:solidFill>
                  <a:srgbClr val="FEFFFA"/>
                </a:solidFill>
              </a:rPr>
              <a:t> </a:t>
            </a:r>
            <a:r>
              <a:rPr lang="es-MX" sz="3534" spc="57" dirty="0">
                <a:solidFill>
                  <a:srgbClr val="FEFFFA"/>
                </a:solidFill>
              </a:rPr>
              <a:t>DISCAPACIDAD </a:t>
            </a:r>
            <a:r>
              <a:rPr lang="es-MX" sz="3534" spc="110" dirty="0">
                <a:solidFill>
                  <a:srgbClr val="FEFFFA"/>
                </a:solidFill>
              </a:rPr>
              <a:t>VISITAS</a:t>
            </a:r>
            <a:r>
              <a:rPr lang="es-MX" sz="3534" spc="-76" dirty="0">
                <a:solidFill>
                  <a:srgbClr val="FEFFFA"/>
                </a:solidFill>
              </a:rPr>
              <a:t> </a:t>
            </a:r>
            <a:r>
              <a:rPr lang="es-MX" sz="3534" spc="57" dirty="0">
                <a:solidFill>
                  <a:srgbClr val="FEFFFA"/>
                </a:solidFill>
              </a:rPr>
              <a:t>DOMICILIARIAS</a:t>
            </a:r>
            <a:endParaRPr lang="es-MX" sz="3534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No hay ninguna descripción de la foto disponib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4996"/>
            <a:ext cx="12192000" cy="686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ject 4"/>
          <p:cNvSpPr/>
          <p:nvPr/>
        </p:nvSpPr>
        <p:spPr>
          <a:xfrm>
            <a:off x="0" y="5495625"/>
            <a:ext cx="12192000" cy="1362709"/>
          </a:xfrm>
          <a:custGeom>
            <a:avLst/>
            <a:gdLst/>
            <a:ahLst/>
            <a:cxnLst/>
            <a:rect l="l" t="t" r="r" b="b"/>
            <a:pathLst>
              <a:path w="18288000" h="2044065">
                <a:moveTo>
                  <a:pt x="18288000" y="2043574"/>
                </a:moveTo>
                <a:lnTo>
                  <a:pt x="0" y="2043574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2043574"/>
                </a:lnTo>
                <a:close/>
              </a:path>
            </a:pathLst>
          </a:custGeom>
          <a:solidFill>
            <a:srgbClr val="8C081B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xfrm>
            <a:off x="709101" y="5619285"/>
            <a:ext cx="10553277" cy="1051143"/>
          </a:xfrm>
          <a:prstGeom prst="rect">
            <a:avLst/>
          </a:prstGeom>
        </p:spPr>
        <p:txBody>
          <a:bodyPr vert="horz" wrap="square" lIns="0" tIns="50377" rIns="0" bIns="0" rtlCol="0" anchor="ctr">
            <a:spAutoFit/>
          </a:bodyPr>
          <a:lstStyle/>
          <a:p>
            <a:pPr marL="3778862" marR="3387" indent="-3770819">
              <a:lnSpc>
                <a:spcPts val="3900"/>
              </a:lnSpc>
              <a:spcBef>
                <a:spcPts val="397"/>
              </a:spcBef>
            </a:pPr>
            <a:r>
              <a:rPr sz="3467" spc="237" dirty="0">
                <a:solidFill>
                  <a:srgbClr val="FEFFFA"/>
                </a:solidFill>
              </a:rPr>
              <a:t>SE</a:t>
            </a:r>
            <a:r>
              <a:rPr sz="3467" spc="-70" dirty="0">
                <a:solidFill>
                  <a:srgbClr val="FEFFFA"/>
                </a:solidFill>
              </a:rPr>
              <a:t> </a:t>
            </a:r>
            <a:r>
              <a:rPr sz="3467" spc="113" dirty="0">
                <a:solidFill>
                  <a:srgbClr val="FEFFFA"/>
                </a:solidFill>
              </a:rPr>
              <a:t>ENTREGÓ</a:t>
            </a:r>
            <a:r>
              <a:rPr sz="3467" spc="-67" dirty="0">
                <a:solidFill>
                  <a:srgbClr val="FEFFFA"/>
                </a:solidFill>
              </a:rPr>
              <a:t> </a:t>
            </a:r>
            <a:r>
              <a:rPr sz="3467" spc="103" dirty="0">
                <a:solidFill>
                  <a:srgbClr val="FEFFFA"/>
                </a:solidFill>
              </a:rPr>
              <a:t>RACIONES</a:t>
            </a:r>
            <a:r>
              <a:rPr sz="3467" spc="-70" dirty="0">
                <a:solidFill>
                  <a:srgbClr val="FEFFFA"/>
                </a:solidFill>
              </a:rPr>
              <a:t> </a:t>
            </a:r>
            <a:r>
              <a:rPr sz="3467" spc="70" dirty="0">
                <a:solidFill>
                  <a:srgbClr val="FEFFFA"/>
                </a:solidFill>
              </a:rPr>
              <a:t>ALIMENTICIAS</a:t>
            </a:r>
            <a:r>
              <a:rPr sz="3467" spc="-67" dirty="0">
                <a:solidFill>
                  <a:srgbClr val="FEFFFA"/>
                </a:solidFill>
              </a:rPr>
              <a:t> </a:t>
            </a:r>
            <a:r>
              <a:rPr sz="3467" spc="70" dirty="0">
                <a:solidFill>
                  <a:srgbClr val="FEFFFA"/>
                </a:solidFill>
              </a:rPr>
              <a:t>ALIMENTICIAS</a:t>
            </a:r>
            <a:r>
              <a:rPr sz="3467" spc="-70" dirty="0">
                <a:solidFill>
                  <a:srgbClr val="FEFFFA"/>
                </a:solidFill>
              </a:rPr>
              <a:t> </a:t>
            </a:r>
            <a:r>
              <a:rPr sz="3467" spc="-33" dirty="0">
                <a:solidFill>
                  <a:srgbClr val="FEFFFA"/>
                </a:solidFill>
              </a:rPr>
              <a:t>A </a:t>
            </a:r>
            <a:r>
              <a:rPr sz="3467" spc="117" dirty="0">
                <a:solidFill>
                  <a:srgbClr val="FEFFFA"/>
                </a:solidFill>
              </a:rPr>
              <a:t>BENEFICIARIOS</a:t>
            </a:r>
            <a:endParaRPr sz="3467"/>
          </a:p>
        </p:txBody>
      </p:sp>
      <p:sp>
        <p:nvSpPr>
          <p:cNvPr id="6" name="object 11"/>
          <p:cNvSpPr/>
          <p:nvPr/>
        </p:nvSpPr>
        <p:spPr>
          <a:xfrm>
            <a:off x="152400" y="4468456"/>
            <a:ext cx="2336800" cy="1117600"/>
          </a:xfrm>
          <a:custGeom>
            <a:avLst/>
            <a:gdLst/>
            <a:ahLst/>
            <a:cxnLst/>
            <a:rect l="l" t="t" r="r" b="b"/>
            <a:pathLst>
              <a:path w="4200525" h="1574800">
                <a:moveTo>
                  <a:pt x="2997568" y="1574430"/>
                </a:moveTo>
                <a:lnTo>
                  <a:pt x="234773" y="1574430"/>
                </a:lnTo>
                <a:lnTo>
                  <a:pt x="187458" y="1569661"/>
                </a:lnTo>
                <a:lnTo>
                  <a:pt x="143388" y="1555982"/>
                </a:lnTo>
                <a:lnTo>
                  <a:pt x="103509" y="1534337"/>
                </a:lnTo>
                <a:lnTo>
                  <a:pt x="68763" y="1505670"/>
                </a:lnTo>
                <a:lnTo>
                  <a:pt x="40095" y="1470926"/>
                </a:lnTo>
                <a:lnTo>
                  <a:pt x="18449" y="1431047"/>
                </a:lnTo>
                <a:lnTo>
                  <a:pt x="4769" y="1386977"/>
                </a:lnTo>
                <a:lnTo>
                  <a:pt x="0" y="1339661"/>
                </a:lnTo>
                <a:lnTo>
                  <a:pt x="0" y="234774"/>
                </a:lnTo>
                <a:lnTo>
                  <a:pt x="4769" y="187459"/>
                </a:lnTo>
                <a:lnTo>
                  <a:pt x="18449" y="143389"/>
                </a:lnTo>
                <a:lnTo>
                  <a:pt x="40095" y="103510"/>
                </a:lnTo>
                <a:lnTo>
                  <a:pt x="68763" y="68764"/>
                </a:lnTo>
                <a:lnTo>
                  <a:pt x="103509" y="40095"/>
                </a:lnTo>
                <a:lnTo>
                  <a:pt x="143388" y="18449"/>
                </a:lnTo>
                <a:lnTo>
                  <a:pt x="187458" y="4769"/>
                </a:lnTo>
                <a:lnTo>
                  <a:pt x="234773" y="0"/>
                </a:lnTo>
                <a:lnTo>
                  <a:pt x="3965357" y="0"/>
                </a:lnTo>
                <a:lnTo>
                  <a:pt x="4011378" y="4552"/>
                </a:lnTo>
                <a:lnTo>
                  <a:pt x="4055208" y="17871"/>
                </a:lnTo>
                <a:lnTo>
                  <a:pt x="4095616" y="39445"/>
                </a:lnTo>
                <a:lnTo>
                  <a:pt x="4131375" y="68764"/>
                </a:lnTo>
                <a:lnTo>
                  <a:pt x="4160690" y="104521"/>
                </a:lnTo>
                <a:lnTo>
                  <a:pt x="4182262" y="144930"/>
                </a:lnTo>
                <a:lnTo>
                  <a:pt x="4195581" y="188758"/>
                </a:lnTo>
                <a:lnTo>
                  <a:pt x="4200134" y="234774"/>
                </a:lnTo>
                <a:lnTo>
                  <a:pt x="4200134" y="704322"/>
                </a:lnTo>
                <a:lnTo>
                  <a:pt x="4195581" y="750338"/>
                </a:lnTo>
                <a:lnTo>
                  <a:pt x="4182262" y="794166"/>
                </a:lnTo>
                <a:lnTo>
                  <a:pt x="4160690" y="834575"/>
                </a:lnTo>
                <a:lnTo>
                  <a:pt x="4131375" y="870332"/>
                </a:lnTo>
                <a:lnTo>
                  <a:pt x="4095616" y="899651"/>
                </a:lnTo>
                <a:lnTo>
                  <a:pt x="4055208" y="921225"/>
                </a:lnTo>
                <a:lnTo>
                  <a:pt x="4011378" y="934544"/>
                </a:lnTo>
                <a:lnTo>
                  <a:pt x="3965357" y="939097"/>
                </a:lnTo>
                <a:lnTo>
                  <a:pt x="3467109" y="939097"/>
                </a:lnTo>
                <a:lnTo>
                  <a:pt x="3419795" y="943866"/>
                </a:lnTo>
                <a:lnTo>
                  <a:pt x="3375726" y="957546"/>
                </a:lnTo>
                <a:lnTo>
                  <a:pt x="3335848" y="979192"/>
                </a:lnTo>
                <a:lnTo>
                  <a:pt x="3301104" y="1007860"/>
                </a:lnTo>
                <a:lnTo>
                  <a:pt x="3272438" y="1042606"/>
                </a:lnTo>
                <a:lnTo>
                  <a:pt x="3250793" y="1082486"/>
                </a:lnTo>
                <a:lnTo>
                  <a:pt x="3237114" y="1126555"/>
                </a:lnTo>
                <a:lnTo>
                  <a:pt x="3232345" y="1173870"/>
                </a:lnTo>
                <a:lnTo>
                  <a:pt x="3232345" y="1339661"/>
                </a:lnTo>
                <a:lnTo>
                  <a:pt x="3227575" y="1386977"/>
                </a:lnTo>
                <a:lnTo>
                  <a:pt x="3213894" y="1431047"/>
                </a:lnTo>
                <a:lnTo>
                  <a:pt x="3192248" y="1470926"/>
                </a:lnTo>
                <a:lnTo>
                  <a:pt x="3163579" y="1505670"/>
                </a:lnTo>
                <a:lnTo>
                  <a:pt x="3128832" y="1534337"/>
                </a:lnTo>
                <a:lnTo>
                  <a:pt x="3088952" y="1555982"/>
                </a:lnTo>
                <a:lnTo>
                  <a:pt x="3044882" y="1569661"/>
                </a:lnTo>
                <a:lnTo>
                  <a:pt x="2997568" y="157443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r>
              <a:rPr lang="es-MX" sz="3200" b="1" dirty="0">
                <a:solidFill>
                  <a:schemeClr val="bg1"/>
                </a:solidFill>
              </a:rPr>
              <a:t>APORTE</a:t>
            </a:r>
          </a:p>
          <a:p>
            <a:r>
              <a:rPr lang="es-MX" sz="3200" b="1" dirty="0">
                <a:solidFill>
                  <a:schemeClr val="bg1"/>
                </a:solidFill>
              </a:rPr>
              <a:t> 2145.50</a:t>
            </a:r>
            <a:endParaRPr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FDFAFA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795266" y="339"/>
            <a:ext cx="5396734" cy="6857547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" y="0"/>
            <a:ext cx="2081107" cy="6858000"/>
          </a:xfrm>
          <a:custGeom>
            <a:avLst/>
            <a:gdLst/>
            <a:ahLst/>
            <a:cxnLst/>
            <a:rect l="l" t="t" r="r" b="b"/>
            <a:pathLst>
              <a:path w="3121660" h="10287000">
                <a:moveTo>
                  <a:pt x="0" y="10286999"/>
                </a:moveTo>
                <a:lnTo>
                  <a:pt x="0" y="0"/>
                </a:lnTo>
                <a:lnTo>
                  <a:pt x="3121424" y="0"/>
                </a:lnTo>
                <a:lnTo>
                  <a:pt x="599658" y="10286999"/>
                </a:lnTo>
                <a:lnTo>
                  <a:pt x="0" y="10286999"/>
                </a:lnTo>
                <a:close/>
              </a:path>
            </a:pathLst>
          </a:custGeom>
          <a:solidFill>
            <a:srgbClr val="2D8A37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" name="object 5"/>
          <p:cNvSpPr/>
          <p:nvPr/>
        </p:nvSpPr>
        <p:spPr>
          <a:xfrm>
            <a:off x="6636003" y="2958367"/>
            <a:ext cx="1097280" cy="3899747"/>
          </a:xfrm>
          <a:custGeom>
            <a:avLst/>
            <a:gdLst/>
            <a:ahLst/>
            <a:cxnLst/>
            <a:rect l="l" t="t" r="r" b="b"/>
            <a:pathLst>
              <a:path w="1645920" h="5849620">
                <a:moveTo>
                  <a:pt x="0" y="5849449"/>
                </a:moveTo>
                <a:lnTo>
                  <a:pt x="1339383" y="0"/>
                </a:lnTo>
                <a:lnTo>
                  <a:pt x="1645301" y="70040"/>
                </a:lnTo>
                <a:lnTo>
                  <a:pt x="321958" y="5849447"/>
                </a:lnTo>
                <a:lnTo>
                  <a:pt x="0" y="5849449"/>
                </a:lnTo>
                <a:close/>
              </a:path>
            </a:pathLst>
          </a:custGeom>
          <a:solidFill>
            <a:srgbClr val="379117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6" name="object 6"/>
          <p:cNvSpPr/>
          <p:nvPr/>
        </p:nvSpPr>
        <p:spPr>
          <a:xfrm>
            <a:off x="1491679" y="0"/>
            <a:ext cx="750147" cy="2384213"/>
          </a:xfrm>
          <a:custGeom>
            <a:avLst/>
            <a:gdLst/>
            <a:ahLst/>
            <a:cxnLst/>
            <a:rect l="l" t="t" r="r" b="b"/>
            <a:pathLst>
              <a:path w="1125220" h="3576320">
                <a:moveTo>
                  <a:pt x="305914" y="3576098"/>
                </a:moveTo>
                <a:lnTo>
                  <a:pt x="0" y="3506051"/>
                </a:lnTo>
                <a:lnTo>
                  <a:pt x="802800" y="1"/>
                </a:lnTo>
                <a:lnTo>
                  <a:pt x="1124754" y="0"/>
                </a:lnTo>
                <a:lnTo>
                  <a:pt x="305914" y="3576098"/>
                </a:lnTo>
                <a:close/>
              </a:path>
            </a:pathLst>
          </a:custGeom>
          <a:solidFill>
            <a:srgbClr val="F0EC0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7" name="object 7" descr="$PPTXTitle"/>
          <p:cNvSpPr txBox="1"/>
          <p:nvPr/>
        </p:nvSpPr>
        <p:spPr>
          <a:xfrm>
            <a:off x="1709519" y="1230416"/>
            <a:ext cx="5659120" cy="3146204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792520" marR="787439" algn="ctr">
              <a:lnSpc>
                <a:spcPct val="106700"/>
              </a:lnSpc>
              <a:spcBef>
                <a:spcPts val="67"/>
              </a:spcBef>
            </a:pPr>
            <a:r>
              <a:rPr sz="3867" b="1" spc="123" dirty="0">
                <a:solidFill>
                  <a:srgbClr val="231F20"/>
                </a:solidFill>
                <a:latin typeface="Arial"/>
                <a:cs typeface="Arial"/>
              </a:rPr>
              <a:t>ATENCION</a:t>
            </a:r>
            <a:r>
              <a:rPr sz="3867" b="1" spc="93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sz="3867" b="1">
                <a:solidFill>
                  <a:srgbClr val="231F20"/>
                </a:solidFill>
                <a:latin typeface="Arial"/>
                <a:cs typeface="Arial"/>
              </a:rPr>
              <a:t>A</a:t>
            </a:r>
            <a:r>
              <a:rPr sz="3867" b="1" spc="97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es-MX" sz="3867" b="1" spc="397">
                <a:solidFill>
                  <a:srgbClr val="231F20"/>
                </a:solidFill>
                <a:latin typeface="Arial"/>
                <a:cs typeface="Arial"/>
              </a:rPr>
              <a:t>36 NIÑOS EN EL CENTRO DE DESARROLLO INFANTIL </a:t>
            </a:r>
            <a:endParaRPr sz="3867" dirty="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400347" y="5443483"/>
            <a:ext cx="2219536" cy="630942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8467" marR="3387" indent="60963">
              <a:lnSpc>
                <a:spcPts val="4454"/>
              </a:lnSpc>
              <a:spcBef>
                <a:spcPts val="420"/>
              </a:spcBef>
            </a:pPr>
            <a:r>
              <a:rPr sz="3934" b="1" spc="83" dirty="0">
                <a:solidFill>
                  <a:srgbClr val="120F73"/>
                </a:solidFill>
                <a:latin typeface="Tahoma"/>
                <a:cs typeface="Tahoma"/>
              </a:rPr>
              <a:t>MONTO</a:t>
            </a:r>
            <a:endParaRPr sz="3934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2483208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1"/>
          <a:stretch/>
        </p:blipFill>
        <p:spPr>
          <a:xfrm>
            <a:off x="0" y="1"/>
            <a:ext cx="12192000" cy="5531083"/>
          </a:xfrm>
          <a:prstGeom prst="rect">
            <a:avLst/>
          </a:prstGeom>
        </p:spPr>
      </p:pic>
      <p:sp>
        <p:nvSpPr>
          <p:cNvPr id="9" name="object 5"/>
          <p:cNvSpPr/>
          <p:nvPr/>
        </p:nvSpPr>
        <p:spPr>
          <a:xfrm>
            <a:off x="31403" y="5531084"/>
            <a:ext cx="12192000" cy="1327150"/>
          </a:xfrm>
          <a:custGeom>
            <a:avLst/>
            <a:gdLst/>
            <a:ahLst/>
            <a:cxnLst/>
            <a:rect l="l" t="t" r="r" b="b"/>
            <a:pathLst>
              <a:path w="18288000" h="1990725">
                <a:moveTo>
                  <a:pt x="18288000" y="1990374"/>
                </a:moveTo>
                <a:lnTo>
                  <a:pt x="0" y="1990374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990374"/>
                </a:lnTo>
                <a:close/>
              </a:path>
            </a:pathLst>
          </a:custGeom>
          <a:solidFill>
            <a:srgbClr val="8C081B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1" name="object 6" descr="$PPTXTitle"/>
          <p:cNvSpPr txBox="1">
            <a:spLocks/>
          </p:cNvSpPr>
          <p:nvPr/>
        </p:nvSpPr>
        <p:spPr>
          <a:xfrm>
            <a:off x="1879600" y="6070600"/>
            <a:ext cx="8680450" cy="674138"/>
          </a:xfrm>
          <a:prstGeom prst="rect">
            <a:avLst/>
          </a:prstGeom>
        </p:spPr>
        <p:txBody>
          <a:bodyPr vert="horz" wrap="square" lIns="0" tIns="44873" rIns="0" bIns="0" rtlCol="0">
            <a:spAutoFit/>
          </a:bodyPr>
          <a:lstStyle>
            <a:lvl1pPr>
              <a:defRPr sz="5850" b="1" i="0">
                <a:solidFill>
                  <a:srgbClr val="1C4605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2170961" marR="3387" indent="-2162918">
              <a:lnSpc>
                <a:spcPts val="3307"/>
              </a:lnSpc>
              <a:spcBef>
                <a:spcPts val="353"/>
              </a:spcBef>
            </a:pPr>
            <a:r>
              <a:rPr lang="es-MX" sz="9200" spc="97">
                <a:solidFill>
                  <a:srgbClr val="FEFFFA"/>
                </a:solidFill>
              </a:rPr>
              <a:t> </a:t>
            </a:r>
            <a:endParaRPr lang="es-MX" sz="9200" dirty="0"/>
          </a:p>
        </p:txBody>
      </p:sp>
      <p:sp>
        <p:nvSpPr>
          <p:cNvPr id="12" name="Onda 11"/>
          <p:cNvSpPr/>
          <p:nvPr/>
        </p:nvSpPr>
        <p:spPr>
          <a:xfrm>
            <a:off x="12931" y="4261083"/>
            <a:ext cx="2235200" cy="1270000"/>
          </a:xfrm>
          <a:prstGeom prst="wav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133" b="1" dirty="0">
                <a:latin typeface="Arial Black" panose="020B0A04020102020204" pitchFamily="34" charset="0"/>
              </a:rPr>
              <a:t>APORTE </a:t>
            </a:r>
          </a:p>
        </p:txBody>
      </p:sp>
    </p:spTree>
    <p:extLst>
      <p:ext uri="{BB962C8B-B14F-4D97-AF65-F5344CB8AC3E}">
        <p14:creationId xmlns:p14="http://schemas.microsoft.com/office/powerpoint/2010/main" val="14073739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4232696"/>
            <a:ext cx="12192000" cy="2625513"/>
            <a:chOff x="0" y="6349044"/>
            <a:chExt cx="18288000" cy="393827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6349044"/>
              <a:ext cx="18287999" cy="393380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7278348" y="6742968"/>
              <a:ext cx="1009650" cy="3544570"/>
            </a:xfrm>
            <a:custGeom>
              <a:avLst/>
              <a:gdLst/>
              <a:ahLst/>
              <a:cxnLst/>
              <a:rect l="l" t="t" r="r" b="b"/>
              <a:pathLst>
                <a:path w="1009650" h="3544570">
                  <a:moveTo>
                    <a:pt x="1009649" y="3544031"/>
                  </a:moveTo>
                  <a:lnTo>
                    <a:pt x="0" y="3544031"/>
                  </a:lnTo>
                  <a:lnTo>
                    <a:pt x="0" y="0"/>
                  </a:lnTo>
                  <a:lnTo>
                    <a:pt x="1009649" y="0"/>
                  </a:lnTo>
                  <a:lnTo>
                    <a:pt x="1009649" y="3544031"/>
                  </a:lnTo>
                  <a:close/>
                </a:path>
              </a:pathLst>
            </a:custGeom>
            <a:solidFill>
              <a:srgbClr val="379117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5" name="object 5"/>
          <p:cNvSpPr/>
          <p:nvPr/>
        </p:nvSpPr>
        <p:spPr>
          <a:xfrm>
            <a:off x="11518899" y="0"/>
            <a:ext cx="673100" cy="2550160"/>
          </a:xfrm>
          <a:custGeom>
            <a:avLst/>
            <a:gdLst/>
            <a:ahLst/>
            <a:cxnLst/>
            <a:rect l="l" t="t" r="r" b="b"/>
            <a:pathLst>
              <a:path w="1009650" h="3825240">
                <a:moveTo>
                  <a:pt x="1009649" y="3825178"/>
                </a:moveTo>
                <a:lnTo>
                  <a:pt x="0" y="3825178"/>
                </a:lnTo>
                <a:lnTo>
                  <a:pt x="0" y="0"/>
                </a:lnTo>
                <a:lnTo>
                  <a:pt x="1009649" y="0"/>
                </a:lnTo>
                <a:lnTo>
                  <a:pt x="1009649" y="3825178"/>
                </a:lnTo>
                <a:close/>
              </a:path>
            </a:pathLst>
          </a:custGeom>
          <a:solidFill>
            <a:srgbClr val="FFC20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736177" cy="6858000"/>
          </a:xfrm>
          <a:custGeom>
            <a:avLst/>
            <a:gdLst/>
            <a:ahLst/>
            <a:cxnLst/>
            <a:rect l="l" t="t" r="r" b="b"/>
            <a:pathLst>
              <a:path w="1104265" h="10287000">
                <a:moveTo>
                  <a:pt x="618152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618152" y="0"/>
                </a:lnTo>
                <a:lnTo>
                  <a:pt x="666165" y="2377"/>
                </a:lnTo>
                <a:lnTo>
                  <a:pt x="713365" y="9420"/>
                </a:lnTo>
                <a:lnTo>
                  <a:pt x="759433" y="20997"/>
                </a:lnTo>
                <a:lnTo>
                  <a:pt x="804051" y="36977"/>
                </a:lnTo>
                <a:lnTo>
                  <a:pt x="846900" y="57227"/>
                </a:lnTo>
                <a:lnTo>
                  <a:pt x="887661" y="81615"/>
                </a:lnTo>
                <a:lnTo>
                  <a:pt x="926016" y="110010"/>
                </a:lnTo>
                <a:lnTo>
                  <a:pt x="961647" y="142280"/>
                </a:lnTo>
                <a:lnTo>
                  <a:pt x="993916" y="177911"/>
                </a:lnTo>
                <a:lnTo>
                  <a:pt x="1022311" y="216266"/>
                </a:lnTo>
                <a:lnTo>
                  <a:pt x="1046700" y="257028"/>
                </a:lnTo>
                <a:lnTo>
                  <a:pt x="1066950" y="299876"/>
                </a:lnTo>
                <a:lnTo>
                  <a:pt x="1082930" y="344494"/>
                </a:lnTo>
                <a:lnTo>
                  <a:pt x="1094507" y="390562"/>
                </a:lnTo>
                <a:lnTo>
                  <a:pt x="1101550" y="437761"/>
                </a:lnTo>
                <a:lnTo>
                  <a:pt x="1103927" y="485774"/>
                </a:lnTo>
                <a:lnTo>
                  <a:pt x="1103927" y="9801209"/>
                </a:lnTo>
                <a:lnTo>
                  <a:pt x="1101550" y="9849223"/>
                </a:lnTo>
                <a:lnTo>
                  <a:pt x="1094507" y="9896425"/>
                </a:lnTo>
                <a:lnTo>
                  <a:pt x="1082930" y="9942494"/>
                </a:lnTo>
                <a:lnTo>
                  <a:pt x="1066950" y="9987114"/>
                </a:lnTo>
                <a:lnTo>
                  <a:pt x="1046700" y="10029965"/>
                </a:lnTo>
                <a:lnTo>
                  <a:pt x="1022311" y="10070728"/>
                </a:lnTo>
                <a:lnTo>
                  <a:pt x="993916" y="10109086"/>
                </a:lnTo>
                <a:lnTo>
                  <a:pt x="961647" y="10144718"/>
                </a:lnTo>
                <a:lnTo>
                  <a:pt x="926016" y="10176989"/>
                </a:lnTo>
                <a:lnTo>
                  <a:pt x="887661" y="10205385"/>
                </a:lnTo>
                <a:lnTo>
                  <a:pt x="846900" y="10229773"/>
                </a:lnTo>
                <a:lnTo>
                  <a:pt x="804051" y="10250023"/>
                </a:lnTo>
                <a:lnTo>
                  <a:pt x="759433" y="10266002"/>
                </a:lnTo>
                <a:lnTo>
                  <a:pt x="713365" y="10277579"/>
                </a:lnTo>
                <a:lnTo>
                  <a:pt x="666165" y="10284622"/>
                </a:lnTo>
                <a:lnTo>
                  <a:pt x="618152" y="10286999"/>
                </a:lnTo>
                <a:close/>
              </a:path>
            </a:pathLst>
          </a:custGeom>
          <a:solidFill>
            <a:srgbClr val="2D8A37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7" name="object 7"/>
          <p:cNvSpPr txBox="1">
            <a:spLocks noGrp="1"/>
          </p:cNvSpPr>
          <p:nvPr>
            <p:ph type="body" idx="1"/>
          </p:nvPr>
        </p:nvSpPr>
        <p:spPr>
          <a:xfrm>
            <a:off x="558800" y="1217084"/>
            <a:ext cx="7010400" cy="329519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8467">
              <a:lnSpc>
                <a:spcPct val="100000"/>
              </a:lnSpc>
              <a:spcBef>
                <a:spcPts val="90"/>
              </a:spcBef>
            </a:pPr>
            <a:r>
              <a:rPr spc="-87" dirty="0"/>
              <a:t>ARTICULADO</a:t>
            </a:r>
            <a:r>
              <a:rPr spc="-57" dirty="0"/>
              <a:t> </a:t>
            </a:r>
            <a:r>
              <a:rPr dirty="0"/>
              <a:t>CON</a:t>
            </a:r>
            <a:r>
              <a:rPr spc="-27" dirty="0"/>
              <a:t> </a:t>
            </a:r>
            <a:r>
              <a:rPr spc="-203" dirty="0"/>
              <a:t>EL</a:t>
            </a:r>
            <a:r>
              <a:rPr spc="3" dirty="0"/>
              <a:t> </a:t>
            </a:r>
            <a:r>
              <a:rPr spc="-127" dirty="0"/>
              <a:t>PLAN</a:t>
            </a:r>
            <a:r>
              <a:rPr spc="-23" dirty="0"/>
              <a:t> </a:t>
            </a:r>
            <a:r>
              <a:rPr spc="-50" dirty="0"/>
              <a:t>OPERATIVO</a:t>
            </a:r>
            <a:r>
              <a:rPr spc="-30" dirty="0"/>
              <a:t> </a:t>
            </a:r>
            <a:r>
              <a:rPr spc="-7" dirty="0"/>
              <a:t>ANUAL</a:t>
            </a:r>
          </a:p>
          <a:p>
            <a:pPr marL="8467">
              <a:lnSpc>
                <a:spcPct val="100000"/>
              </a:lnSpc>
              <a:spcBef>
                <a:spcPts val="1967"/>
              </a:spcBef>
            </a:pPr>
            <a:r>
              <a:rPr sz="2400" b="1" spc="103" dirty="0">
                <a:latin typeface="Calibri"/>
                <a:cs typeface="Calibri"/>
              </a:rPr>
              <a:t>OBJETIVO</a:t>
            </a:r>
            <a:r>
              <a:rPr sz="2400" b="1" spc="-30" dirty="0">
                <a:latin typeface="Calibri"/>
                <a:cs typeface="Calibri"/>
              </a:rPr>
              <a:t> </a:t>
            </a:r>
            <a:r>
              <a:rPr sz="2400" b="1" spc="70" dirty="0">
                <a:latin typeface="Calibri"/>
                <a:cs typeface="Calibri"/>
              </a:rPr>
              <a:t>GENERAL</a:t>
            </a:r>
            <a:endParaRPr sz="2400">
              <a:latin typeface="Calibri"/>
              <a:cs typeface="Calibri"/>
            </a:endParaRPr>
          </a:p>
          <a:p>
            <a:pPr marL="8467" marR="3387">
              <a:lnSpc>
                <a:spcPct val="114999"/>
              </a:lnSpc>
            </a:pPr>
            <a:r>
              <a:rPr sz="2400" spc="47" dirty="0">
                <a:latin typeface="Calibri"/>
                <a:cs typeface="Calibri"/>
              </a:rPr>
              <a:t>Impulsar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el</a:t>
            </a:r>
            <a:r>
              <a:rPr sz="2400" spc="-7" dirty="0">
                <a:latin typeface="Calibri"/>
                <a:cs typeface="Calibri"/>
              </a:rPr>
              <a:t> </a:t>
            </a:r>
            <a:r>
              <a:rPr sz="2400" spc="37" dirty="0">
                <a:latin typeface="Calibri"/>
                <a:cs typeface="Calibri"/>
              </a:rPr>
              <a:t>desarrollo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37" dirty="0">
                <a:latin typeface="Calibri"/>
                <a:cs typeface="Calibri"/>
              </a:rPr>
              <a:t>sostenible</a:t>
            </a:r>
            <a:r>
              <a:rPr sz="2400" spc="-7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de</a:t>
            </a:r>
            <a:r>
              <a:rPr sz="2400" spc="-7" dirty="0">
                <a:latin typeface="Calibri"/>
                <a:cs typeface="Calibri"/>
              </a:rPr>
              <a:t> </a:t>
            </a:r>
            <a:r>
              <a:rPr sz="2400" spc="60" dirty="0">
                <a:latin typeface="Calibri"/>
                <a:cs typeface="Calibri"/>
              </a:rPr>
              <a:t>la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40" dirty="0">
                <a:latin typeface="Calibri"/>
                <a:cs typeface="Calibri"/>
              </a:rPr>
              <a:t>parroquia</a:t>
            </a:r>
            <a:r>
              <a:rPr sz="2400" spc="-7" dirty="0">
                <a:latin typeface="Calibri"/>
                <a:cs typeface="Calibri"/>
              </a:rPr>
              <a:t> </a:t>
            </a:r>
            <a:r>
              <a:rPr sz="2400" spc="113" dirty="0">
                <a:latin typeface="Calibri"/>
                <a:cs typeface="Calibri"/>
              </a:rPr>
              <a:t>Julio</a:t>
            </a:r>
            <a:r>
              <a:rPr sz="2400" spc="-7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Andrade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y</a:t>
            </a:r>
            <a:r>
              <a:rPr sz="2400" spc="-7" dirty="0">
                <a:latin typeface="Calibri"/>
                <a:cs typeface="Calibri"/>
              </a:rPr>
              <a:t> </a:t>
            </a:r>
            <a:r>
              <a:rPr sz="2400" spc="37" dirty="0">
                <a:latin typeface="Calibri"/>
                <a:cs typeface="Calibri"/>
              </a:rPr>
              <a:t>sus </a:t>
            </a:r>
            <a:r>
              <a:rPr sz="2400" spc="47" dirty="0">
                <a:latin typeface="Calibri"/>
                <a:cs typeface="Calibri"/>
              </a:rPr>
              <a:t>comunidades,</a:t>
            </a:r>
            <a:r>
              <a:rPr sz="2400" spc="-3" dirty="0">
                <a:latin typeface="Calibri"/>
                <a:cs typeface="Calibri"/>
              </a:rPr>
              <a:t> </a:t>
            </a:r>
            <a:r>
              <a:rPr sz="2400" spc="47" dirty="0">
                <a:latin typeface="Calibri"/>
                <a:cs typeface="Calibri"/>
              </a:rPr>
              <a:t>para</a:t>
            </a:r>
            <a:r>
              <a:rPr sz="2400" spc="-3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mejorar</a:t>
            </a:r>
            <a:r>
              <a:rPr sz="2400" spc="-3" dirty="0">
                <a:latin typeface="Calibri"/>
                <a:cs typeface="Calibri"/>
              </a:rPr>
              <a:t> </a:t>
            </a:r>
            <a:r>
              <a:rPr sz="2400" spc="60" dirty="0">
                <a:latin typeface="Calibri"/>
                <a:cs typeface="Calibri"/>
              </a:rPr>
              <a:t>la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63" dirty="0">
                <a:latin typeface="Calibri"/>
                <a:cs typeface="Calibri"/>
              </a:rPr>
              <a:t>calidad</a:t>
            </a:r>
            <a:r>
              <a:rPr sz="2400" spc="-3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de</a:t>
            </a:r>
            <a:r>
              <a:rPr sz="2400" spc="-3" dirty="0">
                <a:latin typeface="Calibri"/>
                <a:cs typeface="Calibri"/>
              </a:rPr>
              <a:t> </a:t>
            </a:r>
            <a:r>
              <a:rPr sz="2400" spc="50" dirty="0">
                <a:latin typeface="Calibri"/>
                <a:cs typeface="Calibri"/>
              </a:rPr>
              <a:t>vida</a:t>
            </a:r>
            <a:r>
              <a:rPr sz="2400" dirty="0">
                <a:latin typeface="Calibri"/>
                <a:cs typeface="Calibri"/>
              </a:rPr>
              <a:t> de</a:t>
            </a:r>
            <a:r>
              <a:rPr sz="2400" spc="-3" dirty="0">
                <a:latin typeface="Calibri"/>
                <a:cs typeface="Calibri"/>
              </a:rPr>
              <a:t> </a:t>
            </a:r>
            <a:r>
              <a:rPr sz="2400" spc="50" dirty="0">
                <a:latin typeface="Calibri"/>
                <a:cs typeface="Calibri"/>
              </a:rPr>
              <a:t>su</a:t>
            </a:r>
            <a:r>
              <a:rPr sz="2400" spc="-3" dirty="0">
                <a:latin typeface="Calibri"/>
                <a:cs typeface="Calibri"/>
              </a:rPr>
              <a:t> </a:t>
            </a:r>
            <a:r>
              <a:rPr sz="2400" spc="53" dirty="0">
                <a:latin typeface="Calibri"/>
                <a:cs typeface="Calibri"/>
              </a:rPr>
              <a:t>población</a:t>
            </a:r>
            <a:r>
              <a:rPr sz="2400" spc="-3" dirty="0">
                <a:latin typeface="Calibri"/>
                <a:cs typeface="Calibri"/>
              </a:rPr>
              <a:t> </a:t>
            </a:r>
            <a:r>
              <a:rPr sz="2400" spc="57" dirty="0">
                <a:latin typeface="Calibri"/>
                <a:cs typeface="Calibri"/>
              </a:rPr>
              <a:t>a</a:t>
            </a:r>
            <a:r>
              <a:rPr sz="2400" dirty="0">
                <a:latin typeface="Calibri"/>
                <a:cs typeface="Calibri"/>
              </a:rPr>
              <a:t> través</a:t>
            </a:r>
            <a:r>
              <a:rPr sz="2400" spc="-3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de</a:t>
            </a:r>
            <a:r>
              <a:rPr sz="2400" spc="-3" dirty="0">
                <a:latin typeface="Calibri"/>
                <a:cs typeface="Calibri"/>
              </a:rPr>
              <a:t> </a:t>
            </a:r>
            <a:r>
              <a:rPr sz="2400" spc="43" dirty="0">
                <a:latin typeface="Calibri"/>
                <a:cs typeface="Calibri"/>
              </a:rPr>
              <a:t>la </a:t>
            </a:r>
            <a:r>
              <a:rPr sz="2400" spc="37" dirty="0">
                <a:latin typeface="Calibri"/>
                <a:cs typeface="Calibri"/>
              </a:rPr>
              <a:t>gestión</a:t>
            </a:r>
            <a:r>
              <a:rPr sz="2400" spc="-7" dirty="0">
                <a:latin typeface="Calibri"/>
                <a:cs typeface="Calibri"/>
              </a:rPr>
              <a:t> </a:t>
            </a:r>
            <a:r>
              <a:rPr sz="2400" spc="53" dirty="0">
                <a:latin typeface="Calibri"/>
                <a:cs typeface="Calibri"/>
              </a:rPr>
              <a:t>con</a:t>
            </a:r>
            <a:r>
              <a:rPr sz="2400" spc="-3" dirty="0">
                <a:latin typeface="Calibri"/>
                <a:cs typeface="Calibri"/>
              </a:rPr>
              <a:t> </a:t>
            </a:r>
            <a:r>
              <a:rPr sz="2400" spc="50" dirty="0">
                <a:latin typeface="Calibri"/>
                <a:cs typeface="Calibri"/>
              </a:rPr>
              <a:t>los</a:t>
            </a:r>
            <a:r>
              <a:rPr sz="2400" spc="-7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diferentes</a:t>
            </a:r>
            <a:r>
              <a:rPr sz="2400" spc="-3" dirty="0">
                <a:latin typeface="Calibri"/>
                <a:cs typeface="Calibri"/>
              </a:rPr>
              <a:t> </a:t>
            </a:r>
            <a:r>
              <a:rPr sz="2400" spc="33" dirty="0">
                <a:latin typeface="Calibri"/>
                <a:cs typeface="Calibri"/>
              </a:rPr>
              <a:t>niveles</a:t>
            </a:r>
            <a:r>
              <a:rPr sz="2400" spc="-3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de</a:t>
            </a:r>
            <a:r>
              <a:rPr sz="2400" spc="-7" dirty="0">
                <a:latin typeface="Calibri"/>
                <a:cs typeface="Calibri"/>
              </a:rPr>
              <a:t> </a:t>
            </a:r>
            <a:r>
              <a:rPr sz="2400" spc="30" dirty="0">
                <a:latin typeface="Calibri"/>
                <a:cs typeface="Calibri"/>
              </a:rPr>
              <a:t>gobierno,</a:t>
            </a:r>
            <a:r>
              <a:rPr sz="2400" spc="-3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en</a:t>
            </a:r>
            <a:r>
              <a:rPr sz="2400" spc="-7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el</a:t>
            </a:r>
            <a:r>
              <a:rPr sz="2400" spc="-3" dirty="0">
                <a:latin typeface="Calibri"/>
                <a:cs typeface="Calibri"/>
              </a:rPr>
              <a:t> </a:t>
            </a:r>
            <a:r>
              <a:rPr sz="2400" spc="43" dirty="0">
                <a:latin typeface="Calibri"/>
                <a:cs typeface="Calibri"/>
              </a:rPr>
              <a:t>marco</a:t>
            </a:r>
            <a:r>
              <a:rPr sz="2400" spc="-3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de</a:t>
            </a:r>
            <a:r>
              <a:rPr sz="2400" spc="-7" dirty="0">
                <a:latin typeface="Calibri"/>
                <a:cs typeface="Calibri"/>
              </a:rPr>
              <a:t> </a:t>
            </a:r>
            <a:r>
              <a:rPr sz="2400" spc="60" dirty="0">
                <a:latin typeface="Calibri"/>
                <a:cs typeface="Calibri"/>
              </a:rPr>
              <a:t>las</a:t>
            </a:r>
            <a:r>
              <a:rPr sz="2400" spc="-3" dirty="0">
                <a:latin typeface="Calibri"/>
                <a:cs typeface="Calibri"/>
              </a:rPr>
              <a:t> </a:t>
            </a:r>
            <a:r>
              <a:rPr sz="2400" spc="37" dirty="0">
                <a:latin typeface="Calibri"/>
                <a:cs typeface="Calibri"/>
              </a:rPr>
              <a:t>competencias </a:t>
            </a:r>
            <a:r>
              <a:rPr sz="2400" spc="43" dirty="0">
                <a:latin typeface="Calibri"/>
                <a:cs typeface="Calibri"/>
              </a:rPr>
              <a:t>constitucionales</a:t>
            </a:r>
            <a:r>
              <a:rPr sz="2400" spc="-7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y</a:t>
            </a:r>
            <a:r>
              <a:rPr sz="2400" spc="-7" dirty="0">
                <a:latin typeface="Calibri"/>
                <a:cs typeface="Calibri"/>
              </a:rPr>
              <a:t> </a:t>
            </a:r>
            <a:r>
              <a:rPr sz="2400" spc="30" dirty="0">
                <a:latin typeface="Calibri"/>
                <a:cs typeface="Calibri"/>
              </a:rPr>
              <a:t>legales.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8" name="object 8" descr="$PPTXTitle"/>
          <p:cNvSpPr txBox="1">
            <a:spLocks noGrp="1"/>
          </p:cNvSpPr>
          <p:nvPr>
            <p:ph type="title"/>
          </p:nvPr>
        </p:nvSpPr>
        <p:spPr>
          <a:xfrm>
            <a:off x="3513619" y="226670"/>
            <a:ext cx="5108787" cy="829415"/>
          </a:xfrm>
          <a:prstGeom prst="rect">
            <a:avLst/>
          </a:prstGeom>
        </p:spPr>
        <p:txBody>
          <a:bodyPr vert="horz" wrap="square" lIns="0" tIns="8467" rIns="0" bIns="0" rtlCol="0" anchor="ctr">
            <a:spAutoFit/>
          </a:bodyPr>
          <a:lstStyle/>
          <a:p>
            <a:pPr marL="8467">
              <a:lnSpc>
                <a:spcPct val="100000"/>
              </a:lnSpc>
              <a:spcBef>
                <a:spcPts val="67"/>
              </a:spcBef>
            </a:pPr>
            <a:r>
              <a:rPr sz="5334" spc="-2880" dirty="0">
                <a:solidFill>
                  <a:srgbClr val="0D2F07"/>
                </a:solidFill>
                <a:latin typeface="Trebuchet MS"/>
                <a:cs typeface="Trebuchet MS"/>
              </a:rPr>
              <a:t>P</a:t>
            </a:r>
            <a:r>
              <a:rPr sz="8000" spc="-650" baseline="-2430" dirty="0">
                <a:solidFill>
                  <a:srgbClr val="56AAF0"/>
                </a:solidFill>
                <a:latin typeface="Trebuchet MS"/>
                <a:cs typeface="Trebuchet MS"/>
              </a:rPr>
              <a:t>P</a:t>
            </a:r>
            <a:r>
              <a:rPr sz="5334" spc="-2560" dirty="0">
                <a:solidFill>
                  <a:srgbClr val="0D2F07"/>
                </a:solidFill>
                <a:latin typeface="Trebuchet MS"/>
                <a:cs typeface="Trebuchet MS"/>
              </a:rPr>
              <a:t>L</a:t>
            </a:r>
            <a:r>
              <a:rPr sz="8000" spc="-720" baseline="-2430" dirty="0">
                <a:solidFill>
                  <a:srgbClr val="56AAF0"/>
                </a:solidFill>
                <a:latin typeface="Trebuchet MS"/>
                <a:cs typeface="Trebuchet MS"/>
              </a:rPr>
              <a:t>L</a:t>
            </a:r>
            <a:r>
              <a:rPr sz="5334" spc="-3077" dirty="0">
                <a:solidFill>
                  <a:srgbClr val="0D2F07"/>
                </a:solidFill>
                <a:latin typeface="Trebuchet MS"/>
                <a:cs typeface="Trebuchet MS"/>
              </a:rPr>
              <a:t>A</a:t>
            </a:r>
            <a:r>
              <a:rPr sz="8000" spc="-609" baseline="-2430" dirty="0">
                <a:solidFill>
                  <a:srgbClr val="56AAF0"/>
                </a:solidFill>
                <a:latin typeface="Trebuchet MS"/>
                <a:cs typeface="Trebuchet MS"/>
              </a:rPr>
              <a:t>A</a:t>
            </a:r>
            <a:r>
              <a:rPr sz="5334" spc="-3340" dirty="0">
                <a:solidFill>
                  <a:srgbClr val="0D2F07"/>
                </a:solidFill>
                <a:latin typeface="Trebuchet MS"/>
                <a:cs typeface="Trebuchet MS"/>
              </a:rPr>
              <a:t>N</a:t>
            </a:r>
            <a:r>
              <a:rPr sz="8000" spc="-245" baseline="-2430" dirty="0">
                <a:solidFill>
                  <a:srgbClr val="56AAF0"/>
                </a:solidFill>
                <a:latin typeface="Trebuchet MS"/>
                <a:cs typeface="Trebuchet MS"/>
              </a:rPr>
              <a:t>N</a:t>
            </a:r>
            <a:r>
              <a:rPr sz="8000" spc="-345" baseline="-2430" dirty="0">
                <a:solidFill>
                  <a:srgbClr val="56AAF0"/>
                </a:solidFill>
                <a:latin typeface="Trebuchet MS"/>
                <a:cs typeface="Trebuchet MS"/>
              </a:rPr>
              <a:t> </a:t>
            </a:r>
            <a:r>
              <a:rPr sz="5334" spc="-3140" dirty="0">
                <a:solidFill>
                  <a:srgbClr val="0D2F07"/>
                </a:solidFill>
                <a:latin typeface="Trebuchet MS"/>
                <a:cs typeface="Trebuchet MS"/>
              </a:rPr>
              <a:t>D</a:t>
            </a:r>
            <a:r>
              <a:rPr sz="8000" spc="-500" baseline="-2430" dirty="0">
                <a:solidFill>
                  <a:srgbClr val="56AAF0"/>
                </a:solidFill>
                <a:latin typeface="Trebuchet MS"/>
                <a:cs typeface="Trebuchet MS"/>
              </a:rPr>
              <a:t>D</a:t>
            </a:r>
            <a:r>
              <a:rPr sz="5334" spc="-2697" dirty="0">
                <a:solidFill>
                  <a:srgbClr val="0D2F07"/>
                </a:solidFill>
                <a:latin typeface="Trebuchet MS"/>
                <a:cs typeface="Trebuchet MS"/>
              </a:rPr>
              <a:t>E</a:t>
            </a:r>
            <a:r>
              <a:rPr sz="8000" spc="-135" baseline="-2430" dirty="0">
                <a:solidFill>
                  <a:srgbClr val="56AAF0"/>
                </a:solidFill>
                <a:latin typeface="Trebuchet MS"/>
                <a:cs typeface="Trebuchet MS"/>
              </a:rPr>
              <a:t>E</a:t>
            </a:r>
            <a:r>
              <a:rPr sz="8000" spc="-345" baseline="-2430" dirty="0">
                <a:solidFill>
                  <a:srgbClr val="56AAF0"/>
                </a:solidFill>
                <a:latin typeface="Trebuchet MS"/>
                <a:cs typeface="Trebuchet MS"/>
              </a:rPr>
              <a:t> </a:t>
            </a:r>
            <a:r>
              <a:rPr sz="5334" spc="-2947" dirty="0">
                <a:solidFill>
                  <a:srgbClr val="0D2F07"/>
                </a:solidFill>
                <a:latin typeface="Trebuchet MS"/>
                <a:cs typeface="Trebuchet MS"/>
              </a:rPr>
              <a:t>T</a:t>
            </a:r>
            <a:r>
              <a:rPr sz="8000" spc="-675" baseline="-2430" dirty="0">
                <a:solidFill>
                  <a:srgbClr val="56AAF0"/>
                </a:solidFill>
                <a:latin typeface="Trebuchet MS"/>
                <a:cs typeface="Trebuchet MS"/>
              </a:rPr>
              <a:t>T</a:t>
            </a:r>
            <a:r>
              <a:rPr sz="5334" spc="-3003" dirty="0">
                <a:solidFill>
                  <a:srgbClr val="0D2F07"/>
                </a:solidFill>
                <a:latin typeface="Trebuchet MS"/>
                <a:cs typeface="Trebuchet MS"/>
              </a:rPr>
              <a:t>R</a:t>
            </a:r>
            <a:r>
              <a:rPr sz="8000" spc="-605" baseline="-2430" dirty="0">
                <a:solidFill>
                  <a:srgbClr val="56AAF0"/>
                </a:solidFill>
                <a:latin typeface="Trebuchet MS"/>
                <a:cs typeface="Trebuchet MS"/>
              </a:rPr>
              <a:t>R</a:t>
            </a:r>
            <a:r>
              <a:rPr sz="5334" spc="-3050" dirty="0">
                <a:solidFill>
                  <a:srgbClr val="0D2F07"/>
                </a:solidFill>
                <a:latin typeface="Trebuchet MS"/>
                <a:cs typeface="Trebuchet MS"/>
              </a:rPr>
              <a:t>A</a:t>
            </a:r>
            <a:r>
              <a:rPr sz="8000" spc="-570" baseline="-2430" dirty="0">
                <a:solidFill>
                  <a:srgbClr val="56AAF0"/>
                </a:solidFill>
                <a:latin typeface="Trebuchet MS"/>
                <a:cs typeface="Trebuchet MS"/>
              </a:rPr>
              <a:t>A</a:t>
            </a:r>
            <a:r>
              <a:rPr sz="5334" spc="-2927" dirty="0">
                <a:solidFill>
                  <a:srgbClr val="0D2F07"/>
                </a:solidFill>
                <a:latin typeface="Trebuchet MS"/>
                <a:cs typeface="Trebuchet MS"/>
              </a:rPr>
              <a:t>B</a:t>
            </a:r>
            <a:r>
              <a:rPr sz="8000" spc="-590" baseline="-2430" dirty="0">
                <a:solidFill>
                  <a:srgbClr val="56AAF0"/>
                </a:solidFill>
                <a:latin typeface="Trebuchet MS"/>
                <a:cs typeface="Trebuchet MS"/>
              </a:rPr>
              <a:t>B</a:t>
            </a:r>
            <a:r>
              <a:rPr sz="5334" spc="-3050" dirty="0">
                <a:solidFill>
                  <a:srgbClr val="0D2F07"/>
                </a:solidFill>
                <a:latin typeface="Trebuchet MS"/>
                <a:cs typeface="Trebuchet MS"/>
              </a:rPr>
              <a:t>A</a:t>
            </a:r>
            <a:r>
              <a:rPr sz="8000" spc="-570" baseline="-2430" dirty="0">
                <a:solidFill>
                  <a:srgbClr val="56AAF0"/>
                </a:solidFill>
                <a:latin typeface="Trebuchet MS"/>
                <a:cs typeface="Trebuchet MS"/>
              </a:rPr>
              <a:t>A</a:t>
            </a:r>
            <a:r>
              <a:rPr sz="5334" spc="-2386" dirty="0">
                <a:solidFill>
                  <a:srgbClr val="0D2F07"/>
                </a:solidFill>
                <a:latin typeface="Trebuchet MS"/>
                <a:cs typeface="Trebuchet MS"/>
              </a:rPr>
              <a:t>J</a:t>
            </a:r>
            <a:r>
              <a:rPr sz="8000" spc="-705" baseline="-2430" dirty="0">
                <a:solidFill>
                  <a:srgbClr val="56AAF0"/>
                </a:solidFill>
                <a:latin typeface="Trebuchet MS"/>
                <a:cs typeface="Trebuchet MS"/>
              </a:rPr>
              <a:t>J</a:t>
            </a:r>
            <a:r>
              <a:rPr sz="5334" spc="-3527" dirty="0">
                <a:solidFill>
                  <a:srgbClr val="0D2F07"/>
                </a:solidFill>
                <a:latin typeface="Trebuchet MS"/>
                <a:cs typeface="Trebuchet MS"/>
              </a:rPr>
              <a:t>O</a:t>
            </a:r>
            <a:r>
              <a:rPr sz="8000" spc="-205" baseline="-2430" dirty="0">
                <a:solidFill>
                  <a:srgbClr val="56AAF0"/>
                </a:solidFill>
                <a:latin typeface="Trebuchet MS"/>
                <a:cs typeface="Trebuchet MS"/>
              </a:rPr>
              <a:t>O</a:t>
            </a:r>
            <a:endParaRPr sz="8000" baseline="-243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78"/>
          <a:stretch/>
        </p:blipFill>
        <p:spPr>
          <a:xfrm>
            <a:off x="4221820" y="-462"/>
            <a:ext cx="7970180" cy="5531083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6" r="1" b="16624"/>
          <a:stretch/>
        </p:blipFill>
        <p:spPr>
          <a:xfrm>
            <a:off x="1" y="-924"/>
            <a:ext cx="5601939" cy="5531083"/>
          </a:xfrm>
          <a:prstGeom prst="rect">
            <a:avLst/>
          </a:prstGeom>
        </p:spPr>
      </p:pic>
      <p:sp>
        <p:nvSpPr>
          <p:cNvPr id="9" name="object 5"/>
          <p:cNvSpPr/>
          <p:nvPr/>
        </p:nvSpPr>
        <p:spPr>
          <a:xfrm>
            <a:off x="31403" y="5531084"/>
            <a:ext cx="12192000" cy="1327150"/>
          </a:xfrm>
          <a:custGeom>
            <a:avLst/>
            <a:gdLst/>
            <a:ahLst/>
            <a:cxnLst/>
            <a:rect l="l" t="t" r="r" b="b"/>
            <a:pathLst>
              <a:path w="18288000" h="1990725">
                <a:moveTo>
                  <a:pt x="18288000" y="1990374"/>
                </a:moveTo>
                <a:lnTo>
                  <a:pt x="0" y="1990374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990374"/>
                </a:lnTo>
                <a:close/>
              </a:path>
            </a:pathLst>
          </a:custGeom>
          <a:solidFill>
            <a:srgbClr val="8C081B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1" name="object 6" descr="$PPTXTitle"/>
          <p:cNvSpPr txBox="1">
            <a:spLocks/>
          </p:cNvSpPr>
          <p:nvPr/>
        </p:nvSpPr>
        <p:spPr>
          <a:xfrm>
            <a:off x="1879600" y="6070600"/>
            <a:ext cx="8680450" cy="674138"/>
          </a:xfrm>
          <a:prstGeom prst="rect">
            <a:avLst/>
          </a:prstGeom>
        </p:spPr>
        <p:txBody>
          <a:bodyPr vert="horz" wrap="square" lIns="0" tIns="44873" rIns="0" bIns="0" rtlCol="0">
            <a:spAutoFit/>
          </a:bodyPr>
          <a:lstStyle>
            <a:lvl1pPr>
              <a:defRPr sz="5850" b="1" i="0">
                <a:solidFill>
                  <a:srgbClr val="1C4605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2170961" marR="3387" indent="-2162918">
              <a:lnSpc>
                <a:spcPts val="3307"/>
              </a:lnSpc>
              <a:spcBef>
                <a:spcPts val="353"/>
              </a:spcBef>
            </a:pPr>
            <a:r>
              <a:rPr lang="es-MX" sz="9200" spc="97" dirty="0">
                <a:solidFill>
                  <a:srgbClr val="FEFFFA"/>
                </a:solidFill>
              </a:rPr>
              <a:t>ALIMENTACIÓN </a:t>
            </a:r>
            <a:endParaRPr lang="es-MX" sz="9200" dirty="0"/>
          </a:p>
        </p:txBody>
      </p:sp>
      <p:sp>
        <p:nvSpPr>
          <p:cNvPr id="12" name="Onda 11"/>
          <p:cNvSpPr/>
          <p:nvPr/>
        </p:nvSpPr>
        <p:spPr>
          <a:xfrm>
            <a:off x="152400" y="0"/>
            <a:ext cx="2235200" cy="1270000"/>
          </a:xfrm>
          <a:prstGeom prst="wav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133" b="1" dirty="0">
                <a:latin typeface="Arial Black" panose="020B0A04020102020204" pitchFamily="34" charset="0"/>
              </a:rPr>
              <a:t>APORTE </a:t>
            </a:r>
          </a:p>
          <a:p>
            <a:pPr algn="ctr"/>
            <a:r>
              <a:rPr lang="es-MX" sz="2133" b="1" dirty="0">
                <a:latin typeface="Arial Black" panose="020B0A04020102020204" pitchFamily="34" charset="0"/>
              </a:rPr>
              <a:t>26 204.25</a:t>
            </a:r>
          </a:p>
        </p:txBody>
      </p:sp>
    </p:spTree>
    <p:extLst>
      <p:ext uri="{BB962C8B-B14F-4D97-AF65-F5344CB8AC3E}">
        <p14:creationId xmlns:p14="http://schemas.microsoft.com/office/powerpoint/2010/main" val="8475323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uede ser una imagen de 7 personas y automóv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843"/>
            <a:ext cx="4897954" cy="612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uede ser una imagen de 1 persona, automóvil, camioneta y text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1" t="18092" r="12010"/>
          <a:stretch/>
        </p:blipFill>
        <p:spPr bwMode="auto">
          <a:xfrm>
            <a:off x="4499957" y="13230"/>
            <a:ext cx="7692043" cy="560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ject 5"/>
          <p:cNvSpPr/>
          <p:nvPr/>
        </p:nvSpPr>
        <p:spPr>
          <a:xfrm>
            <a:off x="0" y="5530850"/>
            <a:ext cx="12192000" cy="1327150"/>
          </a:xfrm>
          <a:custGeom>
            <a:avLst/>
            <a:gdLst/>
            <a:ahLst/>
            <a:cxnLst/>
            <a:rect l="l" t="t" r="r" b="b"/>
            <a:pathLst>
              <a:path w="18288000" h="1990725">
                <a:moveTo>
                  <a:pt x="18288000" y="1990374"/>
                </a:moveTo>
                <a:lnTo>
                  <a:pt x="0" y="1990374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990374"/>
                </a:lnTo>
                <a:close/>
              </a:path>
            </a:pathLst>
          </a:custGeom>
          <a:solidFill>
            <a:srgbClr val="8C081B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1" name="object 6" descr="$PPTXTitle"/>
          <p:cNvSpPr txBox="1">
            <a:spLocks/>
          </p:cNvSpPr>
          <p:nvPr/>
        </p:nvSpPr>
        <p:spPr>
          <a:xfrm>
            <a:off x="2641600" y="6155236"/>
            <a:ext cx="8680450" cy="674138"/>
          </a:xfrm>
          <a:prstGeom prst="rect">
            <a:avLst/>
          </a:prstGeom>
        </p:spPr>
        <p:txBody>
          <a:bodyPr vert="horz" wrap="square" lIns="0" tIns="44873" rIns="0" bIns="0" rtlCol="0">
            <a:spAutoFit/>
          </a:bodyPr>
          <a:lstStyle>
            <a:lvl1pPr>
              <a:defRPr sz="5850" b="1" i="0">
                <a:solidFill>
                  <a:srgbClr val="1C4605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2170961" marR="3387" indent="-2162918">
              <a:lnSpc>
                <a:spcPts val="3307"/>
              </a:lnSpc>
              <a:spcBef>
                <a:spcPts val="353"/>
              </a:spcBef>
            </a:pPr>
            <a:r>
              <a:rPr lang="es-MX" sz="9200" spc="97" dirty="0">
                <a:solidFill>
                  <a:srgbClr val="FEFFFA"/>
                </a:solidFill>
              </a:rPr>
              <a:t>TRANSPORTE</a:t>
            </a:r>
            <a:endParaRPr lang="es-MX" sz="9200" dirty="0"/>
          </a:p>
        </p:txBody>
      </p:sp>
    </p:spTree>
    <p:extLst>
      <p:ext uri="{BB962C8B-B14F-4D97-AF65-F5344CB8AC3E}">
        <p14:creationId xmlns:p14="http://schemas.microsoft.com/office/powerpoint/2010/main" val="14851418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91690" y="121365"/>
            <a:ext cx="10210800" cy="177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FDFAFA"/>
          </a:solidFill>
        </p:spPr>
        <p:txBody>
          <a:bodyPr wrap="square" lIns="0" tIns="0" rIns="0" bIns="0" rtlCol="0"/>
          <a:lstStyle/>
          <a:p>
            <a:pPr algn="ctr"/>
            <a:r>
              <a:rPr lang="es-MX" sz="4400" b="1" dirty="0"/>
              <a:t>EL GAD PARROQUIAL IMPULSA EL DEPORTE COMO HERRAMIENTA DE INTEGRACIÓN, SALUD Y DESARROLLO </a:t>
            </a:r>
          </a:p>
        </p:txBody>
      </p:sp>
      <p:sp>
        <p:nvSpPr>
          <p:cNvPr id="4" name="object 4"/>
          <p:cNvSpPr/>
          <p:nvPr/>
        </p:nvSpPr>
        <p:spPr>
          <a:xfrm>
            <a:off x="1" y="0"/>
            <a:ext cx="2081107" cy="6858000"/>
          </a:xfrm>
          <a:custGeom>
            <a:avLst/>
            <a:gdLst/>
            <a:ahLst/>
            <a:cxnLst/>
            <a:rect l="l" t="t" r="r" b="b"/>
            <a:pathLst>
              <a:path w="3121660" h="10287000">
                <a:moveTo>
                  <a:pt x="0" y="10286999"/>
                </a:moveTo>
                <a:lnTo>
                  <a:pt x="0" y="0"/>
                </a:lnTo>
                <a:lnTo>
                  <a:pt x="3121424" y="0"/>
                </a:lnTo>
                <a:lnTo>
                  <a:pt x="599658" y="10286999"/>
                </a:lnTo>
                <a:lnTo>
                  <a:pt x="0" y="10286999"/>
                </a:lnTo>
                <a:close/>
              </a:path>
            </a:pathLst>
          </a:custGeom>
          <a:solidFill>
            <a:srgbClr val="2D8A37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6" name="object 6"/>
          <p:cNvSpPr/>
          <p:nvPr/>
        </p:nvSpPr>
        <p:spPr>
          <a:xfrm>
            <a:off x="1491679" y="0"/>
            <a:ext cx="750147" cy="2384213"/>
          </a:xfrm>
          <a:custGeom>
            <a:avLst/>
            <a:gdLst/>
            <a:ahLst/>
            <a:cxnLst/>
            <a:rect l="l" t="t" r="r" b="b"/>
            <a:pathLst>
              <a:path w="1125220" h="3576320">
                <a:moveTo>
                  <a:pt x="305914" y="3576098"/>
                </a:moveTo>
                <a:lnTo>
                  <a:pt x="0" y="3506051"/>
                </a:lnTo>
                <a:lnTo>
                  <a:pt x="802800" y="1"/>
                </a:lnTo>
                <a:lnTo>
                  <a:pt x="1124754" y="0"/>
                </a:lnTo>
                <a:lnTo>
                  <a:pt x="305914" y="3576098"/>
                </a:lnTo>
                <a:close/>
              </a:path>
            </a:pathLst>
          </a:custGeom>
          <a:solidFill>
            <a:srgbClr val="F0EC0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8" name="object 8"/>
          <p:cNvSpPr txBox="1"/>
          <p:nvPr/>
        </p:nvSpPr>
        <p:spPr>
          <a:xfrm>
            <a:off x="1400347" y="5443483"/>
            <a:ext cx="2219536" cy="630942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8467" marR="3387" indent="60963">
              <a:lnSpc>
                <a:spcPts val="4454"/>
              </a:lnSpc>
              <a:spcBef>
                <a:spcPts val="420"/>
              </a:spcBef>
            </a:pPr>
            <a:endParaRPr sz="3934" dirty="0">
              <a:latin typeface="Tahoma"/>
              <a:cs typeface="Tahoma"/>
            </a:endParaRPr>
          </a:p>
        </p:txBody>
      </p:sp>
      <p:pic>
        <p:nvPicPr>
          <p:cNvPr id="7170" name="Picture 2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6" b="18152"/>
          <a:stretch/>
        </p:blipFill>
        <p:spPr bwMode="auto">
          <a:xfrm>
            <a:off x="2518428" y="2971800"/>
            <a:ext cx="8465121" cy="378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8437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o hay ninguna descripción de la foto disponib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65" y="-279400"/>
            <a:ext cx="12198465" cy="6872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ject 5"/>
          <p:cNvSpPr/>
          <p:nvPr/>
        </p:nvSpPr>
        <p:spPr>
          <a:xfrm>
            <a:off x="0" y="5562601"/>
            <a:ext cx="12344400" cy="1312487"/>
          </a:xfrm>
          <a:custGeom>
            <a:avLst/>
            <a:gdLst/>
            <a:ahLst/>
            <a:cxnLst/>
            <a:rect l="l" t="t" r="r" b="b"/>
            <a:pathLst>
              <a:path w="18288000" h="1990725">
                <a:moveTo>
                  <a:pt x="18288000" y="1990374"/>
                </a:moveTo>
                <a:lnTo>
                  <a:pt x="0" y="1990374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990374"/>
                </a:lnTo>
                <a:close/>
              </a:path>
            </a:pathLst>
          </a:custGeom>
          <a:solidFill>
            <a:srgbClr val="8C081B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1" name="object 6" descr="$PPTXTitle"/>
          <p:cNvSpPr txBox="1">
            <a:spLocks/>
          </p:cNvSpPr>
          <p:nvPr/>
        </p:nvSpPr>
        <p:spPr>
          <a:xfrm>
            <a:off x="466899" y="5725738"/>
            <a:ext cx="11563003" cy="498127"/>
          </a:xfrm>
          <a:prstGeom prst="rect">
            <a:avLst/>
          </a:prstGeom>
        </p:spPr>
        <p:txBody>
          <a:bodyPr vert="horz" wrap="square" lIns="0" tIns="44873" rIns="0" bIns="0" rtlCol="0">
            <a:spAutoFit/>
          </a:bodyPr>
          <a:lstStyle>
            <a:lvl1pPr>
              <a:defRPr sz="5850" b="1" i="0">
                <a:solidFill>
                  <a:srgbClr val="1C4605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2170961" marR="3387" indent="-2162918" algn="ctr">
              <a:lnSpc>
                <a:spcPts val="3307"/>
              </a:lnSpc>
              <a:spcBef>
                <a:spcPts val="353"/>
              </a:spcBef>
            </a:pPr>
            <a:r>
              <a:rPr lang="es-MX" sz="4000" spc="97" dirty="0">
                <a:solidFill>
                  <a:srgbClr val="FEFFFA"/>
                </a:solidFill>
              </a:rPr>
              <a:t>DONACIÓN DE IMPLEMENTOS DEPORTIVOS </a:t>
            </a:r>
            <a:endParaRPr lang="es-MX" sz="4000" dirty="0"/>
          </a:p>
        </p:txBody>
      </p:sp>
      <p:sp>
        <p:nvSpPr>
          <p:cNvPr id="12" name="Onda 11"/>
          <p:cNvSpPr/>
          <p:nvPr/>
        </p:nvSpPr>
        <p:spPr>
          <a:xfrm>
            <a:off x="355600" y="177800"/>
            <a:ext cx="2235200" cy="1270000"/>
          </a:xfrm>
          <a:prstGeom prst="wav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2133" b="1" dirty="0">
              <a:latin typeface="Arial Black" panose="020B0A04020102020204" pitchFamily="34" charset="0"/>
            </a:endParaRPr>
          </a:p>
          <a:p>
            <a:pPr algn="ctr"/>
            <a:r>
              <a:rPr lang="es-MX" sz="2133" b="1" dirty="0">
                <a:latin typeface="Arial Black" panose="020B0A04020102020204" pitchFamily="34" charset="0"/>
              </a:rPr>
              <a:t>APORTE</a:t>
            </a:r>
          </a:p>
          <a:p>
            <a:pPr algn="ctr"/>
            <a:r>
              <a:rPr lang="es-MX" sz="2133" b="1" dirty="0">
                <a:latin typeface="Arial Black" panose="020B0A04020102020204" pitchFamily="34" charset="0"/>
              </a:rPr>
              <a:t>436.80 </a:t>
            </a:r>
          </a:p>
          <a:p>
            <a:pPr algn="ctr"/>
            <a:endParaRPr lang="es-MX" sz="2133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0149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879601" y="787400"/>
            <a:ext cx="5113443" cy="358453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FDFAFA"/>
          </a:solidFill>
        </p:spPr>
        <p:txBody>
          <a:bodyPr wrap="square" lIns="0" tIns="0" rIns="0" bIns="0" rtlCol="0"/>
          <a:lstStyle/>
          <a:p>
            <a:pPr algn="ctr"/>
            <a:r>
              <a:rPr lang="es-MX" sz="4400" b="1" dirty="0"/>
              <a:t>RECUPERANDO ESPACIOS PÚBLICOS PARA EL BIENESTAR Y DESARROLLO DE NUESTRA PARROQUIA</a:t>
            </a:r>
          </a:p>
        </p:txBody>
      </p:sp>
      <p:sp>
        <p:nvSpPr>
          <p:cNvPr id="4" name="object 4"/>
          <p:cNvSpPr/>
          <p:nvPr/>
        </p:nvSpPr>
        <p:spPr>
          <a:xfrm>
            <a:off x="1" y="0"/>
            <a:ext cx="2081107" cy="6858000"/>
          </a:xfrm>
          <a:custGeom>
            <a:avLst/>
            <a:gdLst/>
            <a:ahLst/>
            <a:cxnLst/>
            <a:rect l="l" t="t" r="r" b="b"/>
            <a:pathLst>
              <a:path w="3121660" h="10287000">
                <a:moveTo>
                  <a:pt x="0" y="10286999"/>
                </a:moveTo>
                <a:lnTo>
                  <a:pt x="0" y="0"/>
                </a:lnTo>
                <a:lnTo>
                  <a:pt x="3121424" y="0"/>
                </a:lnTo>
                <a:lnTo>
                  <a:pt x="599658" y="10286999"/>
                </a:lnTo>
                <a:lnTo>
                  <a:pt x="0" y="10286999"/>
                </a:lnTo>
                <a:close/>
              </a:path>
            </a:pathLst>
          </a:custGeom>
          <a:solidFill>
            <a:srgbClr val="2D8A37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" name="object 5"/>
          <p:cNvSpPr/>
          <p:nvPr/>
        </p:nvSpPr>
        <p:spPr>
          <a:xfrm rot="248770">
            <a:off x="6765128" y="530136"/>
            <a:ext cx="1208299" cy="6436083"/>
          </a:xfrm>
          <a:custGeom>
            <a:avLst/>
            <a:gdLst/>
            <a:ahLst/>
            <a:cxnLst/>
            <a:rect l="l" t="t" r="r" b="b"/>
            <a:pathLst>
              <a:path w="1645920" h="5849620">
                <a:moveTo>
                  <a:pt x="0" y="5849449"/>
                </a:moveTo>
                <a:lnTo>
                  <a:pt x="1339383" y="0"/>
                </a:lnTo>
                <a:lnTo>
                  <a:pt x="1645301" y="70040"/>
                </a:lnTo>
                <a:lnTo>
                  <a:pt x="321958" y="5849447"/>
                </a:lnTo>
                <a:lnTo>
                  <a:pt x="0" y="5849449"/>
                </a:lnTo>
                <a:close/>
              </a:path>
            </a:pathLst>
          </a:custGeom>
          <a:solidFill>
            <a:srgbClr val="379117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6" name="object 6"/>
          <p:cNvSpPr/>
          <p:nvPr/>
        </p:nvSpPr>
        <p:spPr>
          <a:xfrm>
            <a:off x="1491679" y="0"/>
            <a:ext cx="750147" cy="2384213"/>
          </a:xfrm>
          <a:custGeom>
            <a:avLst/>
            <a:gdLst/>
            <a:ahLst/>
            <a:cxnLst/>
            <a:rect l="l" t="t" r="r" b="b"/>
            <a:pathLst>
              <a:path w="1125220" h="3576320">
                <a:moveTo>
                  <a:pt x="305914" y="3576098"/>
                </a:moveTo>
                <a:lnTo>
                  <a:pt x="0" y="3506051"/>
                </a:lnTo>
                <a:lnTo>
                  <a:pt x="802800" y="1"/>
                </a:lnTo>
                <a:lnTo>
                  <a:pt x="1124754" y="0"/>
                </a:lnTo>
                <a:lnTo>
                  <a:pt x="305914" y="3576098"/>
                </a:lnTo>
                <a:close/>
              </a:path>
            </a:pathLst>
          </a:custGeom>
          <a:solidFill>
            <a:srgbClr val="F0EC0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8" name="object 8"/>
          <p:cNvSpPr txBox="1"/>
          <p:nvPr/>
        </p:nvSpPr>
        <p:spPr>
          <a:xfrm>
            <a:off x="1400347" y="5443483"/>
            <a:ext cx="2219536" cy="630942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8467" marR="3387" indent="60963">
              <a:lnSpc>
                <a:spcPts val="4454"/>
              </a:lnSpc>
              <a:spcBef>
                <a:spcPts val="420"/>
              </a:spcBef>
            </a:pPr>
            <a:endParaRPr sz="3934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241985357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37"/>
          <a:stretch/>
        </p:blipFill>
        <p:spPr>
          <a:xfrm>
            <a:off x="7933113" y="-68042"/>
            <a:ext cx="4267200" cy="685800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80"/>
            <a:ext cx="5143500" cy="685800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888" y="-50955"/>
            <a:ext cx="4210513" cy="5614017"/>
          </a:xfrm>
          <a:prstGeom prst="rect">
            <a:avLst/>
          </a:prstGeom>
        </p:spPr>
      </p:pic>
      <p:sp>
        <p:nvSpPr>
          <p:cNvPr id="9" name="object 5"/>
          <p:cNvSpPr/>
          <p:nvPr/>
        </p:nvSpPr>
        <p:spPr>
          <a:xfrm>
            <a:off x="0" y="5562601"/>
            <a:ext cx="12344400" cy="1312487"/>
          </a:xfrm>
          <a:custGeom>
            <a:avLst/>
            <a:gdLst/>
            <a:ahLst/>
            <a:cxnLst/>
            <a:rect l="l" t="t" r="r" b="b"/>
            <a:pathLst>
              <a:path w="18288000" h="1990725">
                <a:moveTo>
                  <a:pt x="18288000" y="1990374"/>
                </a:moveTo>
                <a:lnTo>
                  <a:pt x="0" y="1990374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990374"/>
                </a:lnTo>
                <a:close/>
              </a:path>
            </a:pathLst>
          </a:custGeom>
          <a:solidFill>
            <a:srgbClr val="8C081B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1" name="object 6" descr="$PPTXTitle"/>
          <p:cNvSpPr txBox="1">
            <a:spLocks/>
          </p:cNvSpPr>
          <p:nvPr/>
        </p:nvSpPr>
        <p:spPr>
          <a:xfrm>
            <a:off x="466899" y="5725738"/>
            <a:ext cx="11563003" cy="972616"/>
          </a:xfrm>
          <a:prstGeom prst="rect">
            <a:avLst/>
          </a:prstGeom>
        </p:spPr>
        <p:txBody>
          <a:bodyPr vert="horz" wrap="square" lIns="0" tIns="44873" rIns="0" bIns="0" rtlCol="0">
            <a:spAutoFit/>
          </a:bodyPr>
          <a:lstStyle>
            <a:lvl1pPr>
              <a:defRPr sz="5850" b="1" i="0">
                <a:solidFill>
                  <a:srgbClr val="1C4605"/>
                </a:solidFill>
                <a:latin typeface="Calibri"/>
                <a:ea typeface="+mj-ea"/>
                <a:cs typeface="Calibri"/>
              </a:defRPr>
            </a:lvl1pPr>
          </a:lstStyle>
          <a:p>
            <a:pPr marL="2170961" marR="3387" indent="-2162918" algn="ctr">
              <a:lnSpc>
                <a:spcPts val="3307"/>
              </a:lnSpc>
              <a:spcBef>
                <a:spcPts val="353"/>
              </a:spcBef>
            </a:pPr>
            <a:r>
              <a:rPr lang="es-MX" sz="4000" spc="97" dirty="0">
                <a:solidFill>
                  <a:srgbClr val="FEFFFA"/>
                </a:solidFill>
              </a:rPr>
              <a:t>REMODELACION PARQUE CENTRAL </a:t>
            </a:r>
          </a:p>
          <a:p>
            <a:pPr marL="2170961" marR="3387" indent="-2162918" algn="ctr">
              <a:lnSpc>
                <a:spcPts val="3307"/>
              </a:lnSpc>
              <a:spcBef>
                <a:spcPts val="353"/>
              </a:spcBef>
            </a:pPr>
            <a:r>
              <a:rPr lang="es-MX" sz="4000" spc="97" dirty="0">
                <a:solidFill>
                  <a:srgbClr val="FEFFFA"/>
                </a:solidFill>
              </a:rPr>
              <a:t>“GRAL. JULIOANDRADE” </a:t>
            </a:r>
            <a:endParaRPr lang="es-MX" sz="4000" dirty="0"/>
          </a:p>
        </p:txBody>
      </p:sp>
      <p:sp>
        <p:nvSpPr>
          <p:cNvPr id="12" name="Onda 11"/>
          <p:cNvSpPr/>
          <p:nvPr/>
        </p:nvSpPr>
        <p:spPr>
          <a:xfrm>
            <a:off x="152400" y="0"/>
            <a:ext cx="2235200" cy="1270000"/>
          </a:xfrm>
          <a:prstGeom prst="wav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133" b="1" dirty="0">
                <a:latin typeface="Arial Black" panose="020B0A04020102020204" pitchFamily="34" charset="0"/>
              </a:rPr>
              <a:t>APORTE </a:t>
            </a:r>
          </a:p>
          <a:p>
            <a:pPr algn="ctr"/>
            <a:endParaRPr lang="es-MX" sz="2133" b="1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1908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6259" y="0"/>
            <a:ext cx="5397500" cy="685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B/>
          </a:sp3d>
        </p:spPr>
      </p:pic>
      <p:sp>
        <p:nvSpPr>
          <p:cNvPr id="2" name="object 2"/>
          <p:cNvSpPr/>
          <p:nvPr/>
        </p:nvSpPr>
        <p:spPr>
          <a:xfrm>
            <a:off x="1962552" y="1571670"/>
            <a:ext cx="5113443" cy="2773395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FDFAFA"/>
          </a:solidFill>
        </p:spPr>
        <p:txBody>
          <a:bodyPr wrap="square" lIns="0" tIns="0" rIns="0" bIns="0" rtlCol="0"/>
          <a:lstStyle/>
          <a:p>
            <a:pPr algn="ctr"/>
            <a:r>
              <a:rPr lang="es-MX" sz="4400" b="1" dirty="0"/>
              <a:t>COMPROMETIDOS CON EL BIENESTAR Y LA SALUD DE LOS CIUDADANOS </a:t>
            </a:r>
            <a:endParaRPr sz="4400" b="1" dirty="0"/>
          </a:p>
        </p:txBody>
      </p:sp>
      <p:sp>
        <p:nvSpPr>
          <p:cNvPr id="4" name="object 4"/>
          <p:cNvSpPr/>
          <p:nvPr/>
        </p:nvSpPr>
        <p:spPr>
          <a:xfrm>
            <a:off x="1" y="0"/>
            <a:ext cx="2081107" cy="6858000"/>
          </a:xfrm>
          <a:custGeom>
            <a:avLst/>
            <a:gdLst/>
            <a:ahLst/>
            <a:cxnLst/>
            <a:rect l="l" t="t" r="r" b="b"/>
            <a:pathLst>
              <a:path w="3121660" h="10287000">
                <a:moveTo>
                  <a:pt x="0" y="10286999"/>
                </a:moveTo>
                <a:lnTo>
                  <a:pt x="0" y="0"/>
                </a:lnTo>
                <a:lnTo>
                  <a:pt x="3121424" y="0"/>
                </a:lnTo>
                <a:lnTo>
                  <a:pt x="599658" y="10286999"/>
                </a:lnTo>
                <a:lnTo>
                  <a:pt x="0" y="10286999"/>
                </a:lnTo>
                <a:close/>
              </a:path>
            </a:pathLst>
          </a:custGeom>
          <a:solidFill>
            <a:srgbClr val="2D8A37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" name="object 5"/>
          <p:cNvSpPr/>
          <p:nvPr/>
        </p:nvSpPr>
        <p:spPr>
          <a:xfrm rot="248770">
            <a:off x="6765128" y="530136"/>
            <a:ext cx="1208299" cy="6436083"/>
          </a:xfrm>
          <a:custGeom>
            <a:avLst/>
            <a:gdLst/>
            <a:ahLst/>
            <a:cxnLst/>
            <a:rect l="l" t="t" r="r" b="b"/>
            <a:pathLst>
              <a:path w="1645920" h="5849620">
                <a:moveTo>
                  <a:pt x="0" y="5849449"/>
                </a:moveTo>
                <a:lnTo>
                  <a:pt x="1339383" y="0"/>
                </a:lnTo>
                <a:lnTo>
                  <a:pt x="1645301" y="70040"/>
                </a:lnTo>
                <a:lnTo>
                  <a:pt x="321958" y="5849447"/>
                </a:lnTo>
                <a:lnTo>
                  <a:pt x="0" y="5849449"/>
                </a:lnTo>
                <a:close/>
              </a:path>
            </a:pathLst>
          </a:custGeom>
          <a:solidFill>
            <a:srgbClr val="379117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6" name="object 6"/>
          <p:cNvSpPr/>
          <p:nvPr/>
        </p:nvSpPr>
        <p:spPr>
          <a:xfrm>
            <a:off x="1491679" y="0"/>
            <a:ext cx="750147" cy="2384213"/>
          </a:xfrm>
          <a:custGeom>
            <a:avLst/>
            <a:gdLst/>
            <a:ahLst/>
            <a:cxnLst/>
            <a:rect l="l" t="t" r="r" b="b"/>
            <a:pathLst>
              <a:path w="1125220" h="3576320">
                <a:moveTo>
                  <a:pt x="305914" y="3576098"/>
                </a:moveTo>
                <a:lnTo>
                  <a:pt x="0" y="3506051"/>
                </a:lnTo>
                <a:lnTo>
                  <a:pt x="802800" y="1"/>
                </a:lnTo>
                <a:lnTo>
                  <a:pt x="1124754" y="0"/>
                </a:lnTo>
                <a:lnTo>
                  <a:pt x="305914" y="3576098"/>
                </a:lnTo>
                <a:close/>
              </a:path>
            </a:pathLst>
          </a:custGeom>
          <a:solidFill>
            <a:srgbClr val="F0EC0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8" name="object 8"/>
          <p:cNvSpPr txBox="1"/>
          <p:nvPr/>
        </p:nvSpPr>
        <p:spPr>
          <a:xfrm>
            <a:off x="1400347" y="5443483"/>
            <a:ext cx="2219536" cy="630942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8467" marR="3387" indent="60963">
              <a:lnSpc>
                <a:spcPts val="4454"/>
              </a:lnSpc>
              <a:spcBef>
                <a:spcPts val="420"/>
              </a:spcBef>
            </a:pPr>
            <a:endParaRPr sz="3934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6891900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22167" y="0"/>
            <a:ext cx="12192000" cy="1345776"/>
          </a:xfrm>
          <a:custGeom>
            <a:avLst/>
            <a:gdLst/>
            <a:ahLst/>
            <a:cxnLst/>
            <a:rect l="l" t="t" r="r" b="b"/>
            <a:pathLst>
              <a:path w="18288000" h="2018664">
                <a:moveTo>
                  <a:pt x="18287999" y="2018230"/>
                </a:moveTo>
                <a:lnTo>
                  <a:pt x="0" y="2018230"/>
                </a:lnTo>
                <a:lnTo>
                  <a:pt x="0" y="0"/>
                </a:lnTo>
                <a:lnTo>
                  <a:pt x="18287999" y="0"/>
                </a:lnTo>
                <a:lnTo>
                  <a:pt x="18287999" y="201823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xfrm>
            <a:off x="244537" y="202900"/>
            <a:ext cx="9194949" cy="2227960"/>
          </a:xfrm>
          <a:prstGeom prst="rect">
            <a:avLst/>
          </a:prstGeom>
        </p:spPr>
        <p:txBody>
          <a:bodyPr vert="horz" wrap="square" lIns="0" tIns="11853" rIns="0" bIns="0" rtlCol="0" anchor="ctr">
            <a:spAutoFit/>
          </a:bodyPr>
          <a:lstStyle/>
          <a:p>
            <a:pPr marL="8467">
              <a:lnSpc>
                <a:spcPct val="100000"/>
              </a:lnSpc>
              <a:spcBef>
                <a:spcPts val="93"/>
              </a:spcBef>
            </a:pPr>
            <a:r>
              <a:rPr lang="es-MX" sz="2400" spc="183" dirty="0">
                <a:solidFill>
                  <a:srgbClr val="FFFFFF"/>
                </a:solidFill>
              </a:rPr>
              <a:t>CONVENIO INTERINSTITUCIONAL ENTRE EL GAD PROVINCIAL DEL CARCHI - GAD MUNICIPAL DE TULCÁN- GAD PARROQUIAL JULIO ANDRADE - IESS Y AFILIADOS DEL SEGURO SOCIAL CAMPESINO PARA LA CONSTRUCCIÓN DEL DISPENSARIO MÉDICO </a:t>
            </a:r>
            <a:br>
              <a:rPr lang="es-MX" sz="2400" spc="183" dirty="0">
                <a:solidFill>
                  <a:srgbClr val="FFFFFF"/>
                </a:solidFill>
              </a:rPr>
            </a:br>
            <a:endParaRPr lang="es-MX" sz="2400" spc="183" dirty="0">
              <a:solidFill>
                <a:srgbClr val="FFFFFF"/>
              </a:solidFill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09805" y="694177"/>
            <a:ext cx="10007395" cy="1896011"/>
            <a:chOff x="914708" y="1041265"/>
            <a:chExt cx="15011092" cy="2844016"/>
          </a:xfrm>
        </p:grpSpPr>
        <p:sp>
          <p:nvSpPr>
            <p:cNvPr id="8" name="object 8"/>
            <p:cNvSpPr/>
            <p:nvPr/>
          </p:nvSpPr>
          <p:spPr>
            <a:xfrm>
              <a:off x="914708" y="2332071"/>
              <a:ext cx="3012440" cy="1553210"/>
            </a:xfrm>
            <a:custGeom>
              <a:avLst/>
              <a:gdLst/>
              <a:ahLst/>
              <a:cxnLst/>
              <a:rect l="l" t="t" r="r" b="b"/>
              <a:pathLst>
                <a:path w="3012440" h="1553210">
                  <a:moveTo>
                    <a:pt x="2790526" y="1552609"/>
                  </a:moveTo>
                  <a:lnTo>
                    <a:pt x="221614" y="1552609"/>
                  </a:lnTo>
                  <a:lnTo>
                    <a:pt x="176951" y="1548107"/>
                  </a:lnTo>
                  <a:lnTo>
                    <a:pt x="135352" y="1535194"/>
                  </a:lnTo>
                  <a:lnTo>
                    <a:pt x="97707" y="1514761"/>
                  </a:lnTo>
                  <a:lnTo>
                    <a:pt x="64909" y="1487701"/>
                  </a:lnTo>
                  <a:lnTo>
                    <a:pt x="37848" y="1454903"/>
                  </a:lnTo>
                  <a:lnTo>
                    <a:pt x="17415" y="1417259"/>
                  </a:lnTo>
                  <a:lnTo>
                    <a:pt x="4502" y="1375661"/>
                  </a:lnTo>
                  <a:lnTo>
                    <a:pt x="0" y="1330999"/>
                  </a:lnTo>
                  <a:lnTo>
                    <a:pt x="0" y="221614"/>
                  </a:lnTo>
                  <a:lnTo>
                    <a:pt x="4502" y="176951"/>
                  </a:lnTo>
                  <a:lnTo>
                    <a:pt x="17415" y="135352"/>
                  </a:lnTo>
                  <a:lnTo>
                    <a:pt x="37848" y="97707"/>
                  </a:lnTo>
                  <a:lnTo>
                    <a:pt x="64909" y="64909"/>
                  </a:lnTo>
                  <a:lnTo>
                    <a:pt x="97707" y="37848"/>
                  </a:lnTo>
                  <a:lnTo>
                    <a:pt x="135352" y="17415"/>
                  </a:lnTo>
                  <a:lnTo>
                    <a:pt x="176951" y="4502"/>
                  </a:lnTo>
                  <a:lnTo>
                    <a:pt x="221614" y="0"/>
                  </a:lnTo>
                  <a:lnTo>
                    <a:pt x="2790526" y="0"/>
                  </a:lnTo>
                  <a:lnTo>
                    <a:pt x="2835188" y="4502"/>
                  </a:lnTo>
                  <a:lnTo>
                    <a:pt x="2876786" y="17415"/>
                  </a:lnTo>
                  <a:lnTo>
                    <a:pt x="2914430" y="37848"/>
                  </a:lnTo>
                  <a:lnTo>
                    <a:pt x="2947228" y="64909"/>
                  </a:lnTo>
                  <a:lnTo>
                    <a:pt x="2974288" y="97707"/>
                  </a:lnTo>
                  <a:lnTo>
                    <a:pt x="2994721" y="135352"/>
                  </a:lnTo>
                  <a:lnTo>
                    <a:pt x="3007634" y="176951"/>
                  </a:lnTo>
                  <a:lnTo>
                    <a:pt x="3012136" y="221614"/>
                  </a:lnTo>
                  <a:lnTo>
                    <a:pt x="3012136" y="1330999"/>
                  </a:lnTo>
                  <a:lnTo>
                    <a:pt x="3007634" y="1375661"/>
                  </a:lnTo>
                  <a:lnTo>
                    <a:pt x="2994721" y="1417259"/>
                  </a:lnTo>
                  <a:lnTo>
                    <a:pt x="2974288" y="1454903"/>
                  </a:lnTo>
                  <a:lnTo>
                    <a:pt x="2947228" y="1487701"/>
                  </a:lnTo>
                  <a:lnTo>
                    <a:pt x="2914430" y="1514761"/>
                  </a:lnTo>
                  <a:lnTo>
                    <a:pt x="2876786" y="1535194"/>
                  </a:lnTo>
                  <a:lnTo>
                    <a:pt x="2835188" y="1548107"/>
                  </a:lnTo>
                  <a:lnTo>
                    <a:pt x="2790526" y="1552609"/>
                  </a:lnTo>
                  <a:close/>
                </a:path>
              </a:pathLst>
            </a:custGeom>
            <a:solidFill>
              <a:srgbClr val="D9D9ED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9" name="object 9"/>
            <p:cNvSpPr/>
            <p:nvPr/>
          </p:nvSpPr>
          <p:spPr>
            <a:xfrm>
              <a:off x="14325600" y="1041265"/>
              <a:ext cx="1600200" cy="525851"/>
            </a:xfrm>
            <a:custGeom>
              <a:avLst/>
              <a:gdLst/>
              <a:ahLst/>
              <a:cxnLst/>
              <a:rect l="l" t="t" r="r" b="b"/>
              <a:pathLst>
                <a:path w="2320925" h="628015">
                  <a:moveTo>
                    <a:pt x="2163746" y="627939"/>
                  </a:moveTo>
                  <a:lnTo>
                    <a:pt x="156984" y="627939"/>
                  </a:lnTo>
                  <a:lnTo>
                    <a:pt x="107365" y="619936"/>
                  </a:lnTo>
                  <a:lnTo>
                    <a:pt x="64271" y="597650"/>
                  </a:lnTo>
                  <a:lnTo>
                    <a:pt x="30288" y="563667"/>
                  </a:lnTo>
                  <a:lnTo>
                    <a:pt x="8003" y="520574"/>
                  </a:lnTo>
                  <a:lnTo>
                    <a:pt x="0" y="470954"/>
                  </a:lnTo>
                  <a:lnTo>
                    <a:pt x="0" y="156984"/>
                  </a:lnTo>
                  <a:lnTo>
                    <a:pt x="8003" y="107365"/>
                  </a:lnTo>
                  <a:lnTo>
                    <a:pt x="30288" y="64271"/>
                  </a:lnTo>
                  <a:lnTo>
                    <a:pt x="64271" y="30288"/>
                  </a:lnTo>
                  <a:lnTo>
                    <a:pt x="107365" y="8003"/>
                  </a:lnTo>
                  <a:lnTo>
                    <a:pt x="156984" y="0"/>
                  </a:lnTo>
                  <a:lnTo>
                    <a:pt x="2163746" y="0"/>
                  </a:lnTo>
                  <a:lnTo>
                    <a:pt x="2213363" y="8003"/>
                  </a:lnTo>
                  <a:lnTo>
                    <a:pt x="2256457" y="30288"/>
                  </a:lnTo>
                  <a:lnTo>
                    <a:pt x="2290440" y="64271"/>
                  </a:lnTo>
                  <a:lnTo>
                    <a:pt x="2312727" y="107365"/>
                  </a:lnTo>
                  <a:lnTo>
                    <a:pt x="2320731" y="156984"/>
                  </a:lnTo>
                  <a:lnTo>
                    <a:pt x="2320731" y="470954"/>
                  </a:lnTo>
                  <a:lnTo>
                    <a:pt x="2312727" y="520574"/>
                  </a:lnTo>
                  <a:lnTo>
                    <a:pt x="2290440" y="563667"/>
                  </a:lnTo>
                  <a:lnTo>
                    <a:pt x="2256457" y="597650"/>
                  </a:lnTo>
                  <a:lnTo>
                    <a:pt x="2213363" y="619936"/>
                  </a:lnTo>
                  <a:lnTo>
                    <a:pt x="2163746" y="627939"/>
                  </a:lnTo>
                  <a:close/>
                </a:path>
              </a:pathLst>
            </a:custGeom>
            <a:solidFill>
              <a:srgbClr val="F0EC00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9652000" y="772852"/>
            <a:ext cx="2133601" cy="193216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lang="es-MX" sz="1200" b="1" spc="73" dirty="0">
                <a:latin typeface="Calibri"/>
                <a:cs typeface="Calibri"/>
              </a:rPr>
              <a:t>EJECUTADO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44537" y="1554714"/>
            <a:ext cx="2740660" cy="4262215"/>
          </a:xfrm>
          <a:prstGeom prst="rect">
            <a:avLst/>
          </a:prstGeom>
        </p:spPr>
        <p:txBody>
          <a:bodyPr vert="horz" wrap="square" lIns="0" tIns="4657" rIns="0" bIns="0" rtlCol="0">
            <a:spAutoFit/>
          </a:bodyPr>
          <a:lstStyle/>
          <a:p>
            <a:pPr marL="511836" marR="507179" indent="-73663" algn="ctr">
              <a:lnSpc>
                <a:spcPct val="100600"/>
              </a:lnSpc>
              <a:spcBef>
                <a:spcPts val="37"/>
              </a:spcBef>
            </a:pPr>
            <a:r>
              <a:rPr sz="2900" b="1" spc="87" dirty="0">
                <a:solidFill>
                  <a:srgbClr val="120F73"/>
                </a:solidFill>
                <a:latin typeface="Tahoma"/>
                <a:cs typeface="Tahoma"/>
              </a:rPr>
              <a:t>MONTO</a:t>
            </a:r>
            <a:endParaRPr lang="es-MX" sz="2900" b="1" spc="87" dirty="0">
              <a:solidFill>
                <a:srgbClr val="120F73"/>
              </a:solidFill>
              <a:latin typeface="Tahoma"/>
              <a:cs typeface="Tahoma"/>
            </a:endParaRPr>
          </a:p>
          <a:p>
            <a:pPr marL="511836" marR="507179" indent="-73663" algn="ctr">
              <a:lnSpc>
                <a:spcPct val="100600"/>
              </a:lnSpc>
              <a:spcBef>
                <a:spcPts val="37"/>
              </a:spcBef>
            </a:pPr>
            <a:r>
              <a:rPr lang="es-MX" sz="2400" b="1" spc="87" dirty="0">
                <a:solidFill>
                  <a:srgbClr val="120F73"/>
                </a:solidFill>
                <a:latin typeface="Tahoma"/>
                <a:cs typeface="Tahoma"/>
              </a:rPr>
              <a:t>33 845.26</a:t>
            </a:r>
            <a:endParaRPr sz="2400" dirty="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2900" dirty="0">
              <a:latin typeface="Tahoma"/>
              <a:cs typeface="Tahoma"/>
            </a:endParaRPr>
          </a:p>
          <a:p>
            <a:pPr marL="8467" marR="3387" indent="-423" algn="ctr">
              <a:lnSpc>
                <a:spcPct val="116500"/>
              </a:lnSpc>
            </a:pPr>
            <a:r>
              <a:rPr lang="es-MX" sz="2400" spc="-57" dirty="0">
                <a:latin typeface="Trebuchet MS"/>
                <a:cs typeface="Trebuchet MS"/>
              </a:rPr>
              <a:t>Mejora el acceso a servicios de salud oportunos y de calidad para la población, fortaleciendo la atención médica.</a:t>
            </a:r>
            <a:endParaRPr sz="2800" dirty="0">
              <a:latin typeface="Trebuchet MS"/>
              <a:cs typeface="Trebuchet MS"/>
            </a:endParaRPr>
          </a:p>
        </p:txBody>
      </p:sp>
      <p:sp>
        <p:nvSpPr>
          <p:cNvPr id="15" name="object 7"/>
          <p:cNvSpPr/>
          <p:nvPr/>
        </p:nvSpPr>
        <p:spPr>
          <a:xfrm>
            <a:off x="9762914" y="144280"/>
            <a:ext cx="641773" cy="588433"/>
          </a:xfrm>
          <a:custGeom>
            <a:avLst/>
            <a:gdLst/>
            <a:ahLst/>
            <a:cxnLst/>
            <a:rect l="l" t="t" r="r" b="b"/>
            <a:pathLst>
              <a:path w="962659" h="882650">
                <a:moveTo>
                  <a:pt x="962456" y="512114"/>
                </a:moveTo>
                <a:lnTo>
                  <a:pt x="960361" y="465505"/>
                </a:lnTo>
                <a:lnTo>
                  <a:pt x="954201" y="420065"/>
                </a:lnTo>
                <a:lnTo>
                  <a:pt x="944156" y="375983"/>
                </a:lnTo>
                <a:lnTo>
                  <a:pt x="930414" y="333425"/>
                </a:lnTo>
                <a:lnTo>
                  <a:pt x="913142" y="292582"/>
                </a:lnTo>
                <a:lnTo>
                  <a:pt x="892530" y="253644"/>
                </a:lnTo>
                <a:lnTo>
                  <a:pt x="868756" y="216776"/>
                </a:lnTo>
                <a:lnTo>
                  <a:pt x="841997" y="182168"/>
                </a:lnTo>
                <a:lnTo>
                  <a:pt x="812444" y="149999"/>
                </a:lnTo>
                <a:lnTo>
                  <a:pt x="780275" y="120446"/>
                </a:lnTo>
                <a:lnTo>
                  <a:pt x="745667" y="93687"/>
                </a:lnTo>
                <a:lnTo>
                  <a:pt x="708799" y="69913"/>
                </a:lnTo>
                <a:lnTo>
                  <a:pt x="669861" y="49314"/>
                </a:lnTo>
                <a:lnTo>
                  <a:pt x="629018" y="32042"/>
                </a:lnTo>
                <a:lnTo>
                  <a:pt x="586473" y="18288"/>
                </a:lnTo>
                <a:lnTo>
                  <a:pt x="542378" y="8255"/>
                </a:lnTo>
                <a:lnTo>
                  <a:pt x="496938" y="2095"/>
                </a:lnTo>
                <a:lnTo>
                  <a:pt x="450329" y="0"/>
                </a:lnTo>
                <a:lnTo>
                  <a:pt x="401078" y="2336"/>
                </a:lnTo>
                <a:lnTo>
                  <a:pt x="353148" y="9207"/>
                </a:lnTo>
                <a:lnTo>
                  <a:pt x="306755" y="20396"/>
                </a:lnTo>
                <a:lnTo>
                  <a:pt x="262115" y="35699"/>
                </a:lnTo>
                <a:lnTo>
                  <a:pt x="219430" y="54889"/>
                </a:lnTo>
                <a:lnTo>
                  <a:pt x="178930" y="77749"/>
                </a:lnTo>
                <a:lnTo>
                  <a:pt x="140817" y="104089"/>
                </a:lnTo>
                <a:lnTo>
                  <a:pt x="105308" y="133667"/>
                </a:lnTo>
                <a:lnTo>
                  <a:pt x="72618" y="166281"/>
                </a:lnTo>
                <a:lnTo>
                  <a:pt x="42964" y="201726"/>
                </a:lnTo>
                <a:lnTo>
                  <a:pt x="16548" y="239776"/>
                </a:lnTo>
                <a:lnTo>
                  <a:pt x="0" y="268947"/>
                </a:lnTo>
                <a:lnTo>
                  <a:pt x="0" y="882027"/>
                </a:lnTo>
                <a:lnTo>
                  <a:pt x="517156" y="882027"/>
                </a:lnTo>
                <a:lnTo>
                  <a:pt x="804392" y="882027"/>
                </a:lnTo>
                <a:lnTo>
                  <a:pt x="838415" y="846277"/>
                </a:lnTo>
                <a:lnTo>
                  <a:pt x="869619" y="806221"/>
                </a:lnTo>
                <a:lnTo>
                  <a:pt x="896810" y="763143"/>
                </a:lnTo>
                <a:lnTo>
                  <a:pt x="919683" y="717308"/>
                </a:lnTo>
                <a:lnTo>
                  <a:pt x="937971" y="669010"/>
                </a:lnTo>
                <a:lnTo>
                  <a:pt x="951382" y="618515"/>
                </a:lnTo>
                <a:lnTo>
                  <a:pt x="959637" y="566127"/>
                </a:lnTo>
                <a:lnTo>
                  <a:pt x="962456" y="512114"/>
                </a:lnTo>
                <a:close/>
              </a:path>
            </a:pathLst>
          </a:custGeom>
          <a:solidFill>
            <a:srgbClr val="F4F11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6" name="object 8"/>
          <p:cNvSpPr/>
          <p:nvPr/>
        </p:nvSpPr>
        <p:spPr>
          <a:xfrm>
            <a:off x="9761066" y="166809"/>
            <a:ext cx="587617" cy="559065"/>
          </a:xfrm>
          <a:custGeom>
            <a:avLst/>
            <a:gdLst/>
            <a:ahLst/>
            <a:cxnLst/>
            <a:rect l="l" t="t" r="r" b="b"/>
            <a:pathLst>
              <a:path w="846455" h="835025">
                <a:moveTo>
                  <a:pt x="497455" y="834526"/>
                </a:moveTo>
                <a:lnTo>
                  <a:pt x="497455" y="787790"/>
                </a:lnTo>
                <a:lnTo>
                  <a:pt x="497455" y="757868"/>
                </a:lnTo>
                <a:lnTo>
                  <a:pt x="497455" y="746844"/>
                </a:lnTo>
                <a:lnTo>
                  <a:pt x="497455" y="745269"/>
                </a:lnTo>
                <a:lnTo>
                  <a:pt x="520863" y="738972"/>
                </a:lnTo>
                <a:lnTo>
                  <a:pt x="543552" y="731032"/>
                </a:lnTo>
                <a:lnTo>
                  <a:pt x="565454" y="721518"/>
                </a:lnTo>
                <a:lnTo>
                  <a:pt x="586503" y="710501"/>
                </a:lnTo>
                <a:lnTo>
                  <a:pt x="629074" y="753090"/>
                </a:lnTo>
                <a:lnTo>
                  <a:pt x="650935" y="774959"/>
                </a:lnTo>
                <a:lnTo>
                  <a:pt x="658990" y="783016"/>
                </a:lnTo>
                <a:lnTo>
                  <a:pt x="660140" y="784167"/>
                </a:lnTo>
                <a:lnTo>
                  <a:pt x="726419" y="717888"/>
                </a:lnTo>
                <a:lnTo>
                  <a:pt x="760455" y="683853"/>
                </a:lnTo>
                <a:lnTo>
                  <a:pt x="772994" y="671314"/>
                </a:lnTo>
                <a:lnTo>
                  <a:pt x="774785" y="669522"/>
                </a:lnTo>
                <a:lnTo>
                  <a:pt x="733563" y="628299"/>
                </a:lnTo>
                <a:lnTo>
                  <a:pt x="712395" y="607130"/>
                </a:lnTo>
                <a:lnTo>
                  <a:pt x="704596" y="599330"/>
                </a:lnTo>
                <a:lnTo>
                  <a:pt x="703482" y="598216"/>
                </a:lnTo>
                <a:lnTo>
                  <a:pt x="715359" y="577629"/>
                </a:lnTo>
                <a:lnTo>
                  <a:pt x="725773" y="556137"/>
                </a:lnTo>
                <a:lnTo>
                  <a:pt x="734651" y="533810"/>
                </a:lnTo>
                <a:lnTo>
                  <a:pt x="741915" y="510724"/>
                </a:lnTo>
                <a:lnTo>
                  <a:pt x="802124" y="510724"/>
                </a:lnTo>
                <a:lnTo>
                  <a:pt x="833041" y="510724"/>
                </a:lnTo>
                <a:lnTo>
                  <a:pt x="844432" y="510724"/>
                </a:lnTo>
                <a:lnTo>
                  <a:pt x="846059" y="510724"/>
                </a:lnTo>
                <a:lnTo>
                  <a:pt x="846059" y="416996"/>
                </a:lnTo>
                <a:lnTo>
                  <a:pt x="846059" y="368866"/>
                </a:lnTo>
                <a:lnTo>
                  <a:pt x="846059" y="351133"/>
                </a:lnTo>
                <a:lnTo>
                  <a:pt x="846059" y="348600"/>
                </a:lnTo>
                <a:lnTo>
                  <a:pt x="787790" y="348600"/>
                </a:lnTo>
                <a:lnTo>
                  <a:pt x="757868" y="348600"/>
                </a:lnTo>
                <a:lnTo>
                  <a:pt x="746844" y="348600"/>
                </a:lnTo>
                <a:lnTo>
                  <a:pt x="745269" y="348600"/>
                </a:lnTo>
                <a:lnTo>
                  <a:pt x="738972" y="325193"/>
                </a:lnTo>
                <a:lnTo>
                  <a:pt x="731032" y="302505"/>
                </a:lnTo>
                <a:lnTo>
                  <a:pt x="721518" y="280604"/>
                </a:lnTo>
                <a:lnTo>
                  <a:pt x="710501" y="259556"/>
                </a:lnTo>
                <a:lnTo>
                  <a:pt x="753091" y="216968"/>
                </a:lnTo>
                <a:lnTo>
                  <a:pt x="774962" y="195098"/>
                </a:lnTo>
                <a:lnTo>
                  <a:pt x="783020" y="187041"/>
                </a:lnTo>
                <a:lnTo>
                  <a:pt x="784171" y="185890"/>
                </a:lnTo>
                <a:lnTo>
                  <a:pt x="717908" y="119627"/>
                </a:lnTo>
                <a:lnTo>
                  <a:pt x="683881" y="85601"/>
                </a:lnTo>
                <a:lnTo>
                  <a:pt x="671345" y="73064"/>
                </a:lnTo>
                <a:lnTo>
                  <a:pt x="669554" y="71273"/>
                </a:lnTo>
                <a:lnTo>
                  <a:pt x="628312" y="112495"/>
                </a:lnTo>
                <a:lnTo>
                  <a:pt x="607134" y="133663"/>
                </a:lnTo>
                <a:lnTo>
                  <a:pt x="599331" y="141462"/>
                </a:lnTo>
                <a:lnTo>
                  <a:pt x="598216" y="142576"/>
                </a:lnTo>
                <a:lnTo>
                  <a:pt x="577629" y="130686"/>
                </a:lnTo>
                <a:lnTo>
                  <a:pt x="556137" y="120272"/>
                </a:lnTo>
                <a:lnTo>
                  <a:pt x="533810" y="111402"/>
                </a:lnTo>
                <a:lnTo>
                  <a:pt x="510724" y="104143"/>
                </a:lnTo>
                <a:lnTo>
                  <a:pt x="510724" y="43935"/>
                </a:lnTo>
                <a:lnTo>
                  <a:pt x="510724" y="13017"/>
                </a:lnTo>
                <a:lnTo>
                  <a:pt x="510724" y="1627"/>
                </a:lnTo>
                <a:lnTo>
                  <a:pt x="510724" y="0"/>
                </a:lnTo>
                <a:lnTo>
                  <a:pt x="416998" y="0"/>
                </a:lnTo>
                <a:lnTo>
                  <a:pt x="368868" y="0"/>
                </a:lnTo>
                <a:lnTo>
                  <a:pt x="351136" y="0"/>
                </a:lnTo>
                <a:lnTo>
                  <a:pt x="348603" y="0"/>
                </a:lnTo>
                <a:lnTo>
                  <a:pt x="348603" y="58269"/>
                </a:lnTo>
                <a:lnTo>
                  <a:pt x="348603" y="88191"/>
                </a:lnTo>
                <a:lnTo>
                  <a:pt x="348603" y="99214"/>
                </a:lnTo>
                <a:lnTo>
                  <a:pt x="348603" y="100789"/>
                </a:lnTo>
                <a:lnTo>
                  <a:pt x="325195" y="107086"/>
                </a:lnTo>
                <a:lnTo>
                  <a:pt x="302506" y="115027"/>
                </a:lnTo>
                <a:lnTo>
                  <a:pt x="280603" y="124540"/>
                </a:lnTo>
                <a:lnTo>
                  <a:pt x="259556" y="135557"/>
                </a:lnTo>
                <a:lnTo>
                  <a:pt x="216968" y="92967"/>
                </a:lnTo>
                <a:lnTo>
                  <a:pt x="195098" y="71097"/>
                </a:lnTo>
                <a:lnTo>
                  <a:pt x="187041" y="63039"/>
                </a:lnTo>
                <a:lnTo>
                  <a:pt x="185890" y="61888"/>
                </a:lnTo>
                <a:lnTo>
                  <a:pt x="119627" y="128152"/>
                </a:lnTo>
                <a:lnTo>
                  <a:pt x="85601" y="162180"/>
                </a:lnTo>
                <a:lnTo>
                  <a:pt x="73064" y="174717"/>
                </a:lnTo>
                <a:lnTo>
                  <a:pt x="71273" y="176507"/>
                </a:lnTo>
                <a:lnTo>
                  <a:pt x="112495" y="217729"/>
                </a:lnTo>
                <a:lnTo>
                  <a:pt x="133663" y="238897"/>
                </a:lnTo>
                <a:lnTo>
                  <a:pt x="141462" y="246696"/>
                </a:lnTo>
                <a:lnTo>
                  <a:pt x="142576" y="247810"/>
                </a:lnTo>
                <a:lnTo>
                  <a:pt x="130686" y="268416"/>
                </a:lnTo>
                <a:lnTo>
                  <a:pt x="120272" y="289918"/>
                </a:lnTo>
                <a:lnTo>
                  <a:pt x="111402" y="312248"/>
                </a:lnTo>
                <a:lnTo>
                  <a:pt x="104143" y="335335"/>
                </a:lnTo>
                <a:lnTo>
                  <a:pt x="43935" y="335335"/>
                </a:lnTo>
                <a:lnTo>
                  <a:pt x="13017" y="335335"/>
                </a:lnTo>
                <a:lnTo>
                  <a:pt x="1627" y="335335"/>
                </a:lnTo>
                <a:lnTo>
                  <a:pt x="0" y="335335"/>
                </a:lnTo>
                <a:lnTo>
                  <a:pt x="0" y="429061"/>
                </a:lnTo>
                <a:lnTo>
                  <a:pt x="0" y="477190"/>
                </a:lnTo>
                <a:lnTo>
                  <a:pt x="0" y="494922"/>
                </a:lnTo>
                <a:lnTo>
                  <a:pt x="0" y="497455"/>
                </a:lnTo>
                <a:lnTo>
                  <a:pt x="58269" y="497455"/>
                </a:lnTo>
                <a:lnTo>
                  <a:pt x="88191" y="497455"/>
                </a:lnTo>
                <a:lnTo>
                  <a:pt x="99214" y="497455"/>
                </a:lnTo>
                <a:lnTo>
                  <a:pt x="100789" y="497455"/>
                </a:lnTo>
                <a:lnTo>
                  <a:pt x="107086" y="520863"/>
                </a:lnTo>
                <a:lnTo>
                  <a:pt x="115027" y="543548"/>
                </a:lnTo>
                <a:lnTo>
                  <a:pt x="124540" y="565440"/>
                </a:lnTo>
                <a:lnTo>
                  <a:pt x="135557" y="586471"/>
                </a:lnTo>
                <a:lnTo>
                  <a:pt x="92967" y="629059"/>
                </a:lnTo>
                <a:lnTo>
                  <a:pt x="71097" y="650929"/>
                </a:lnTo>
                <a:lnTo>
                  <a:pt x="63039" y="658986"/>
                </a:lnTo>
                <a:lnTo>
                  <a:pt x="61888" y="660137"/>
                </a:lnTo>
                <a:lnTo>
                  <a:pt x="128151" y="726418"/>
                </a:lnTo>
                <a:lnTo>
                  <a:pt x="162177" y="760454"/>
                </a:lnTo>
                <a:lnTo>
                  <a:pt x="174713" y="772994"/>
                </a:lnTo>
                <a:lnTo>
                  <a:pt x="176504" y="774785"/>
                </a:lnTo>
                <a:lnTo>
                  <a:pt x="217728" y="733561"/>
                </a:lnTo>
                <a:lnTo>
                  <a:pt x="238897" y="712392"/>
                </a:lnTo>
                <a:lnTo>
                  <a:pt x="246696" y="704593"/>
                </a:lnTo>
                <a:lnTo>
                  <a:pt x="247810" y="703479"/>
                </a:lnTo>
                <a:lnTo>
                  <a:pt x="268416" y="715357"/>
                </a:lnTo>
                <a:lnTo>
                  <a:pt x="289918" y="725773"/>
                </a:lnTo>
                <a:lnTo>
                  <a:pt x="312248" y="734652"/>
                </a:lnTo>
                <a:lnTo>
                  <a:pt x="335335" y="741915"/>
                </a:lnTo>
                <a:lnTo>
                  <a:pt x="335335" y="802124"/>
                </a:lnTo>
                <a:lnTo>
                  <a:pt x="335335" y="833041"/>
                </a:lnTo>
                <a:lnTo>
                  <a:pt x="335335" y="834526"/>
                </a:lnTo>
              </a:path>
              <a:path w="846455" h="835025">
                <a:moveTo>
                  <a:pt x="423013" y="583643"/>
                </a:moveTo>
                <a:lnTo>
                  <a:pt x="372248" y="575456"/>
                </a:lnTo>
                <a:lnTo>
                  <a:pt x="328162" y="552657"/>
                </a:lnTo>
                <a:lnTo>
                  <a:pt x="293397" y="517889"/>
                </a:lnTo>
                <a:lnTo>
                  <a:pt x="270600" y="473794"/>
                </a:lnTo>
                <a:lnTo>
                  <a:pt x="262413" y="423013"/>
                </a:lnTo>
                <a:lnTo>
                  <a:pt x="270600" y="372248"/>
                </a:lnTo>
                <a:lnTo>
                  <a:pt x="293397" y="328162"/>
                </a:lnTo>
                <a:lnTo>
                  <a:pt x="328162" y="293397"/>
                </a:lnTo>
                <a:lnTo>
                  <a:pt x="372248" y="270600"/>
                </a:lnTo>
                <a:lnTo>
                  <a:pt x="423013" y="262413"/>
                </a:lnTo>
                <a:lnTo>
                  <a:pt x="473794" y="270600"/>
                </a:lnTo>
                <a:lnTo>
                  <a:pt x="517890" y="293397"/>
                </a:lnTo>
                <a:lnTo>
                  <a:pt x="552659" y="328162"/>
                </a:lnTo>
                <a:lnTo>
                  <a:pt x="575459" y="372248"/>
                </a:lnTo>
                <a:lnTo>
                  <a:pt x="583646" y="423013"/>
                </a:lnTo>
                <a:lnTo>
                  <a:pt x="575459" y="473794"/>
                </a:lnTo>
                <a:lnTo>
                  <a:pt x="552659" y="517889"/>
                </a:lnTo>
                <a:lnTo>
                  <a:pt x="517890" y="552657"/>
                </a:lnTo>
                <a:lnTo>
                  <a:pt x="473794" y="575456"/>
                </a:lnTo>
                <a:lnTo>
                  <a:pt x="423013" y="583643"/>
                </a:lnTo>
              </a:path>
            </a:pathLst>
          </a:custGeom>
          <a:ln w="48097">
            <a:solidFill>
              <a:srgbClr val="171717"/>
            </a:solidFill>
          </a:ln>
        </p:spPr>
        <p:txBody>
          <a:bodyPr wrap="square" lIns="0" tIns="0" rIns="0" bIns="0" rtlCol="0"/>
          <a:lstStyle/>
          <a:p>
            <a:endParaRPr sz="1200"/>
          </a:p>
        </p:txBody>
      </p:sp>
    </p:spTree>
    <p:extLst>
      <p:ext uri="{BB962C8B-B14F-4D97-AF65-F5344CB8AC3E}">
        <p14:creationId xmlns:p14="http://schemas.microsoft.com/office/powerpoint/2010/main" val="180842736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8" b="14625"/>
          <a:stretch/>
        </p:blipFill>
        <p:spPr bwMode="auto">
          <a:xfrm>
            <a:off x="-23062" y="787401"/>
            <a:ext cx="12215062" cy="6117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ject 2"/>
          <p:cNvSpPr/>
          <p:nvPr/>
        </p:nvSpPr>
        <p:spPr>
          <a:xfrm>
            <a:off x="0" y="0"/>
            <a:ext cx="12192000" cy="1464310"/>
          </a:xfrm>
          <a:custGeom>
            <a:avLst/>
            <a:gdLst/>
            <a:ahLst/>
            <a:cxnLst/>
            <a:rect l="l" t="t" r="r" b="b"/>
            <a:pathLst>
              <a:path w="18288000" h="2196465">
                <a:moveTo>
                  <a:pt x="18288000" y="2196205"/>
                </a:moveTo>
                <a:lnTo>
                  <a:pt x="0" y="2196205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2196205"/>
                </a:lnTo>
                <a:close/>
              </a:path>
            </a:pathLst>
          </a:custGeom>
          <a:solidFill>
            <a:srgbClr val="8C081B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502897" y="188295"/>
            <a:ext cx="8374803" cy="1051143"/>
          </a:xfrm>
          <a:prstGeom prst="rect">
            <a:avLst/>
          </a:prstGeom>
        </p:spPr>
        <p:txBody>
          <a:bodyPr vert="horz" wrap="square" lIns="0" tIns="50377" rIns="0" bIns="0" rtlCol="0" anchor="ctr">
            <a:spAutoFit/>
          </a:bodyPr>
          <a:lstStyle/>
          <a:p>
            <a:pPr marL="530040" marR="3387" indent="-521996">
              <a:lnSpc>
                <a:spcPts val="3900"/>
              </a:lnSpc>
              <a:spcBef>
                <a:spcPts val="397"/>
              </a:spcBef>
              <a:tabLst>
                <a:tab pos="2301355" algn="l"/>
              </a:tabLst>
            </a:pPr>
            <a:r>
              <a:rPr lang="es-MX" sz="3467" spc="117" dirty="0">
                <a:solidFill>
                  <a:srgbClr val="FEFFFA"/>
                </a:solidFill>
              </a:rPr>
              <a:t>ADECUACIÓN DEL TECHO DEL CENTRO DE SALUD JULIO ANDRADE </a:t>
            </a:r>
            <a:endParaRPr sz="3467" dirty="0"/>
          </a:p>
        </p:txBody>
      </p:sp>
      <p:grpSp>
        <p:nvGrpSpPr>
          <p:cNvPr id="4" name="object 4"/>
          <p:cNvGrpSpPr/>
          <p:nvPr/>
        </p:nvGrpSpPr>
        <p:grpSpPr>
          <a:xfrm>
            <a:off x="9795581" y="381897"/>
            <a:ext cx="1267310" cy="912267"/>
            <a:chOff x="14690924" y="572845"/>
            <a:chExt cx="1822151" cy="1368400"/>
          </a:xfrm>
        </p:grpSpPr>
        <p:sp>
          <p:nvSpPr>
            <p:cNvPr id="5" name="object 5"/>
            <p:cNvSpPr/>
            <p:nvPr/>
          </p:nvSpPr>
          <p:spPr>
            <a:xfrm>
              <a:off x="15224291" y="572845"/>
              <a:ext cx="1047750" cy="873125"/>
            </a:xfrm>
            <a:custGeom>
              <a:avLst/>
              <a:gdLst/>
              <a:ahLst/>
              <a:cxnLst/>
              <a:rect l="l" t="t" r="r" b="b"/>
              <a:pathLst>
                <a:path w="1047750" h="873125">
                  <a:moveTo>
                    <a:pt x="1047750" y="870508"/>
                  </a:moveTo>
                  <a:lnTo>
                    <a:pt x="790409" y="870508"/>
                  </a:lnTo>
                  <a:lnTo>
                    <a:pt x="824865" y="834301"/>
                  </a:lnTo>
                  <a:lnTo>
                    <a:pt x="855637" y="794816"/>
                  </a:lnTo>
                  <a:lnTo>
                    <a:pt x="882434" y="752348"/>
                  </a:lnTo>
                  <a:lnTo>
                    <a:pt x="904989" y="707161"/>
                  </a:lnTo>
                  <a:lnTo>
                    <a:pt x="923023" y="659536"/>
                  </a:lnTo>
                  <a:lnTo>
                    <a:pt x="936244" y="609765"/>
                  </a:lnTo>
                  <a:lnTo>
                    <a:pt x="944372" y="558114"/>
                  </a:lnTo>
                  <a:lnTo>
                    <a:pt x="947153" y="504863"/>
                  </a:lnTo>
                  <a:lnTo>
                    <a:pt x="944841" y="456247"/>
                  </a:lnTo>
                  <a:lnTo>
                    <a:pt x="938047" y="408940"/>
                  </a:lnTo>
                  <a:lnTo>
                    <a:pt x="926985" y="363143"/>
                  </a:lnTo>
                  <a:lnTo>
                    <a:pt x="911860" y="319074"/>
                  </a:lnTo>
                  <a:lnTo>
                    <a:pt x="892898" y="276948"/>
                  </a:lnTo>
                  <a:lnTo>
                    <a:pt x="870292" y="236982"/>
                  </a:lnTo>
                  <a:lnTo>
                    <a:pt x="844270" y="199390"/>
                  </a:lnTo>
                  <a:lnTo>
                    <a:pt x="815035" y="164363"/>
                  </a:lnTo>
                  <a:lnTo>
                    <a:pt x="782789" y="132118"/>
                  </a:lnTo>
                  <a:lnTo>
                    <a:pt x="747763" y="102882"/>
                  </a:lnTo>
                  <a:lnTo>
                    <a:pt x="710158" y="76860"/>
                  </a:lnTo>
                  <a:lnTo>
                    <a:pt x="670191" y="54254"/>
                  </a:lnTo>
                  <a:lnTo>
                    <a:pt x="627799" y="35191"/>
                  </a:lnTo>
                  <a:lnTo>
                    <a:pt x="583780" y="20116"/>
                  </a:lnTo>
                  <a:lnTo>
                    <a:pt x="538035" y="9080"/>
                  </a:lnTo>
                  <a:lnTo>
                    <a:pt x="490766" y="2311"/>
                  </a:lnTo>
                  <a:lnTo>
                    <a:pt x="442277" y="0"/>
                  </a:lnTo>
                  <a:lnTo>
                    <a:pt x="393725" y="2311"/>
                  </a:lnTo>
                  <a:lnTo>
                    <a:pt x="346481" y="9080"/>
                  </a:lnTo>
                  <a:lnTo>
                    <a:pt x="300736" y="20116"/>
                  </a:lnTo>
                  <a:lnTo>
                    <a:pt x="256730" y="35191"/>
                  </a:lnTo>
                  <a:lnTo>
                    <a:pt x="214642" y="54114"/>
                  </a:lnTo>
                  <a:lnTo>
                    <a:pt x="174713" y="76657"/>
                  </a:lnTo>
                  <a:lnTo>
                    <a:pt x="137147" y="102616"/>
                  </a:lnTo>
                  <a:lnTo>
                    <a:pt x="102133" y="131775"/>
                  </a:lnTo>
                  <a:lnTo>
                    <a:pt x="69913" y="163931"/>
                  </a:lnTo>
                  <a:lnTo>
                    <a:pt x="40678" y="198869"/>
                  </a:lnTo>
                  <a:lnTo>
                    <a:pt x="14643" y="236385"/>
                  </a:lnTo>
                  <a:lnTo>
                    <a:pt x="0" y="262178"/>
                  </a:lnTo>
                  <a:lnTo>
                    <a:pt x="0" y="872528"/>
                  </a:lnTo>
                  <a:lnTo>
                    <a:pt x="508190" y="872528"/>
                  </a:lnTo>
                  <a:lnTo>
                    <a:pt x="1047750" y="872528"/>
                  </a:lnTo>
                  <a:lnTo>
                    <a:pt x="1047750" y="870508"/>
                  </a:lnTo>
                  <a:close/>
                </a:path>
              </a:pathLst>
            </a:custGeom>
            <a:solidFill>
              <a:srgbClr val="F4F113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6" name="object 6"/>
            <p:cNvSpPr/>
            <p:nvPr/>
          </p:nvSpPr>
          <p:spPr>
            <a:xfrm>
              <a:off x="15291694" y="702809"/>
              <a:ext cx="749935" cy="742950"/>
            </a:xfrm>
            <a:custGeom>
              <a:avLst/>
              <a:gdLst/>
              <a:ahLst/>
              <a:cxnLst/>
              <a:rect l="l" t="t" r="r" b="b"/>
              <a:pathLst>
                <a:path w="749934" h="742950">
                  <a:moveTo>
                    <a:pt x="440798" y="742562"/>
                  </a:moveTo>
                  <a:lnTo>
                    <a:pt x="440806" y="698169"/>
                  </a:lnTo>
                  <a:lnTo>
                    <a:pt x="440810" y="671652"/>
                  </a:lnTo>
                  <a:lnTo>
                    <a:pt x="440812" y="661882"/>
                  </a:lnTo>
                  <a:lnTo>
                    <a:pt x="440812" y="660487"/>
                  </a:lnTo>
                  <a:lnTo>
                    <a:pt x="461558" y="654910"/>
                  </a:lnTo>
                  <a:lnTo>
                    <a:pt x="481666" y="647876"/>
                  </a:lnTo>
                  <a:lnTo>
                    <a:pt x="501077" y="639449"/>
                  </a:lnTo>
                  <a:lnTo>
                    <a:pt x="519732" y="629688"/>
                  </a:lnTo>
                  <a:lnTo>
                    <a:pt x="557453" y="667437"/>
                  </a:lnTo>
                  <a:lnTo>
                    <a:pt x="576823" y="686821"/>
                  </a:lnTo>
                  <a:lnTo>
                    <a:pt x="583960" y="693963"/>
                  </a:lnTo>
                  <a:lnTo>
                    <a:pt x="584979" y="694983"/>
                  </a:lnTo>
                  <a:lnTo>
                    <a:pt x="643726" y="636256"/>
                  </a:lnTo>
                  <a:lnTo>
                    <a:pt x="673894" y="606098"/>
                  </a:lnTo>
                  <a:lnTo>
                    <a:pt x="685008" y="594988"/>
                  </a:lnTo>
                  <a:lnTo>
                    <a:pt x="686596" y="593401"/>
                  </a:lnTo>
                  <a:lnTo>
                    <a:pt x="650071" y="556861"/>
                  </a:lnTo>
                  <a:lnTo>
                    <a:pt x="631315" y="538098"/>
                  </a:lnTo>
                  <a:lnTo>
                    <a:pt x="624404" y="531185"/>
                  </a:lnTo>
                  <a:lnTo>
                    <a:pt x="623417" y="530198"/>
                  </a:lnTo>
                  <a:lnTo>
                    <a:pt x="633945" y="511955"/>
                  </a:lnTo>
                  <a:lnTo>
                    <a:pt x="643178" y="492910"/>
                  </a:lnTo>
                  <a:lnTo>
                    <a:pt x="651049" y="473125"/>
                  </a:lnTo>
                  <a:lnTo>
                    <a:pt x="657490" y="452667"/>
                  </a:lnTo>
                  <a:lnTo>
                    <a:pt x="710847" y="452676"/>
                  </a:lnTo>
                  <a:lnTo>
                    <a:pt x="738247" y="452681"/>
                  </a:lnTo>
                  <a:lnTo>
                    <a:pt x="748341" y="452682"/>
                  </a:lnTo>
                  <a:lnTo>
                    <a:pt x="749783" y="452683"/>
                  </a:lnTo>
                  <a:lnTo>
                    <a:pt x="749797" y="369620"/>
                  </a:lnTo>
                  <a:lnTo>
                    <a:pt x="749805" y="326966"/>
                  </a:lnTo>
                  <a:lnTo>
                    <a:pt x="749807" y="311252"/>
                  </a:lnTo>
                  <a:lnTo>
                    <a:pt x="749808" y="309007"/>
                  </a:lnTo>
                  <a:lnTo>
                    <a:pt x="698169" y="308998"/>
                  </a:lnTo>
                  <a:lnTo>
                    <a:pt x="671652" y="308994"/>
                  </a:lnTo>
                  <a:lnTo>
                    <a:pt x="661882" y="308992"/>
                  </a:lnTo>
                  <a:lnTo>
                    <a:pt x="660487" y="308992"/>
                  </a:lnTo>
                  <a:lnTo>
                    <a:pt x="654910" y="288247"/>
                  </a:lnTo>
                  <a:lnTo>
                    <a:pt x="647876" y="268140"/>
                  </a:lnTo>
                  <a:lnTo>
                    <a:pt x="639449" y="248730"/>
                  </a:lnTo>
                  <a:lnTo>
                    <a:pt x="629688" y="230075"/>
                  </a:lnTo>
                  <a:lnTo>
                    <a:pt x="667438" y="192339"/>
                  </a:lnTo>
                  <a:lnTo>
                    <a:pt x="686824" y="172961"/>
                  </a:lnTo>
                  <a:lnTo>
                    <a:pt x="693965" y="165822"/>
                  </a:lnTo>
                  <a:lnTo>
                    <a:pt x="694986" y="164802"/>
                  </a:lnTo>
                  <a:lnTo>
                    <a:pt x="636273" y="106070"/>
                  </a:lnTo>
                  <a:lnTo>
                    <a:pt x="606124" y="75910"/>
                  </a:lnTo>
                  <a:lnTo>
                    <a:pt x="595016" y="64799"/>
                  </a:lnTo>
                  <a:lnTo>
                    <a:pt x="593429" y="63211"/>
                  </a:lnTo>
                  <a:lnTo>
                    <a:pt x="556873" y="99736"/>
                  </a:lnTo>
                  <a:lnTo>
                    <a:pt x="538102" y="118492"/>
                  </a:lnTo>
                  <a:lnTo>
                    <a:pt x="531186" y="125403"/>
                  </a:lnTo>
                  <a:lnTo>
                    <a:pt x="530198" y="126390"/>
                  </a:lnTo>
                  <a:lnTo>
                    <a:pt x="511955" y="115849"/>
                  </a:lnTo>
                  <a:lnTo>
                    <a:pt x="492910" y="106617"/>
                  </a:lnTo>
                  <a:lnTo>
                    <a:pt x="473125" y="98753"/>
                  </a:lnTo>
                  <a:lnTo>
                    <a:pt x="452667" y="92317"/>
                  </a:lnTo>
                  <a:lnTo>
                    <a:pt x="452676" y="38960"/>
                  </a:lnTo>
                  <a:lnTo>
                    <a:pt x="452681" y="11560"/>
                  </a:lnTo>
                  <a:lnTo>
                    <a:pt x="452682" y="1466"/>
                  </a:lnTo>
                  <a:lnTo>
                    <a:pt x="452683" y="24"/>
                  </a:lnTo>
                  <a:lnTo>
                    <a:pt x="369622" y="10"/>
                  </a:lnTo>
                  <a:lnTo>
                    <a:pt x="326969" y="3"/>
                  </a:lnTo>
                  <a:lnTo>
                    <a:pt x="311255" y="0"/>
                  </a:lnTo>
                  <a:lnTo>
                    <a:pt x="309010" y="0"/>
                  </a:lnTo>
                  <a:lnTo>
                    <a:pt x="309001" y="51638"/>
                  </a:lnTo>
                  <a:lnTo>
                    <a:pt x="308997" y="78155"/>
                  </a:lnTo>
                  <a:lnTo>
                    <a:pt x="308995" y="87925"/>
                  </a:lnTo>
                  <a:lnTo>
                    <a:pt x="308995" y="89320"/>
                  </a:lnTo>
                  <a:lnTo>
                    <a:pt x="288249" y="94897"/>
                  </a:lnTo>
                  <a:lnTo>
                    <a:pt x="268140" y="101931"/>
                  </a:lnTo>
                  <a:lnTo>
                    <a:pt x="248729" y="110358"/>
                  </a:lnTo>
                  <a:lnTo>
                    <a:pt x="230075" y="120119"/>
                  </a:lnTo>
                  <a:lnTo>
                    <a:pt x="192339" y="82369"/>
                  </a:lnTo>
                  <a:lnTo>
                    <a:pt x="172961" y="62984"/>
                  </a:lnTo>
                  <a:lnTo>
                    <a:pt x="165822" y="55842"/>
                  </a:lnTo>
                  <a:lnTo>
                    <a:pt x="164802" y="54821"/>
                  </a:lnTo>
                  <a:lnTo>
                    <a:pt x="106070" y="113536"/>
                  </a:lnTo>
                  <a:lnTo>
                    <a:pt x="75910" y="143686"/>
                  </a:lnTo>
                  <a:lnTo>
                    <a:pt x="64799" y="154794"/>
                  </a:lnTo>
                  <a:lnTo>
                    <a:pt x="63211" y="156381"/>
                  </a:lnTo>
                  <a:lnTo>
                    <a:pt x="99736" y="192918"/>
                  </a:lnTo>
                  <a:lnTo>
                    <a:pt x="118492" y="211681"/>
                  </a:lnTo>
                  <a:lnTo>
                    <a:pt x="125403" y="218593"/>
                  </a:lnTo>
                  <a:lnTo>
                    <a:pt x="126390" y="219581"/>
                  </a:lnTo>
                  <a:lnTo>
                    <a:pt x="115849" y="237840"/>
                  </a:lnTo>
                  <a:lnTo>
                    <a:pt x="106617" y="256894"/>
                  </a:lnTo>
                  <a:lnTo>
                    <a:pt x="98753" y="276681"/>
                  </a:lnTo>
                  <a:lnTo>
                    <a:pt x="92317" y="297140"/>
                  </a:lnTo>
                  <a:lnTo>
                    <a:pt x="38960" y="297131"/>
                  </a:lnTo>
                  <a:lnTo>
                    <a:pt x="11560" y="297127"/>
                  </a:lnTo>
                  <a:lnTo>
                    <a:pt x="1466" y="297125"/>
                  </a:lnTo>
                  <a:lnTo>
                    <a:pt x="24" y="297125"/>
                  </a:lnTo>
                  <a:lnTo>
                    <a:pt x="10" y="380185"/>
                  </a:lnTo>
                  <a:lnTo>
                    <a:pt x="3" y="422838"/>
                  </a:lnTo>
                  <a:lnTo>
                    <a:pt x="0" y="438552"/>
                  </a:lnTo>
                  <a:lnTo>
                    <a:pt x="0" y="440797"/>
                  </a:lnTo>
                  <a:lnTo>
                    <a:pt x="51638" y="440806"/>
                  </a:lnTo>
                  <a:lnTo>
                    <a:pt x="78155" y="440810"/>
                  </a:lnTo>
                  <a:lnTo>
                    <a:pt x="87925" y="440812"/>
                  </a:lnTo>
                  <a:lnTo>
                    <a:pt x="89320" y="440812"/>
                  </a:lnTo>
                  <a:lnTo>
                    <a:pt x="94897" y="461557"/>
                  </a:lnTo>
                  <a:lnTo>
                    <a:pt x="101931" y="481662"/>
                  </a:lnTo>
                  <a:lnTo>
                    <a:pt x="110358" y="501065"/>
                  </a:lnTo>
                  <a:lnTo>
                    <a:pt x="120119" y="519704"/>
                  </a:lnTo>
                  <a:lnTo>
                    <a:pt x="82369" y="557440"/>
                  </a:lnTo>
                  <a:lnTo>
                    <a:pt x="62984" y="576817"/>
                  </a:lnTo>
                  <a:lnTo>
                    <a:pt x="55842" y="583956"/>
                  </a:lnTo>
                  <a:lnTo>
                    <a:pt x="54821" y="584976"/>
                  </a:lnTo>
                  <a:lnTo>
                    <a:pt x="113534" y="643725"/>
                  </a:lnTo>
                  <a:lnTo>
                    <a:pt x="143684" y="673893"/>
                  </a:lnTo>
                  <a:lnTo>
                    <a:pt x="154791" y="685008"/>
                  </a:lnTo>
                  <a:lnTo>
                    <a:pt x="156378" y="686596"/>
                  </a:lnTo>
                  <a:lnTo>
                    <a:pt x="192917" y="650069"/>
                  </a:lnTo>
                  <a:lnTo>
                    <a:pt x="211681" y="631312"/>
                  </a:lnTo>
                  <a:lnTo>
                    <a:pt x="218593" y="624402"/>
                  </a:lnTo>
                  <a:lnTo>
                    <a:pt x="219581" y="623414"/>
                  </a:lnTo>
                  <a:lnTo>
                    <a:pt x="237840" y="633943"/>
                  </a:lnTo>
                  <a:lnTo>
                    <a:pt x="256894" y="643178"/>
                  </a:lnTo>
                  <a:lnTo>
                    <a:pt x="276681" y="651050"/>
                  </a:lnTo>
                  <a:lnTo>
                    <a:pt x="297140" y="657490"/>
                  </a:lnTo>
                  <a:lnTo>
                    <a:pt x="297131" y="710847"/>
                  </a:lnTo>
                  <a:lnTo>
                    <a:pt x="297127" y="738247"/>
                  </a:lnTo>
                  <a:lnTo>
                    <a:pt x="297126" y="742562"/>
                  </a:lnTo>
                </a:path>
                <a:path w="749934" h="742950">
                  <a:moveTo>
                    <a:pt x="374865" y="517241"/>
                  </a:moveTo>
                  <a:lnTo>
                    <a:pt x="329878" y="509978"/>
                  </a:lnTo>
                  <a:lnTo>
                    <a:pt x="290811" y="489767"/>
                  </a:lnTo>
                  <a:lnTo>
                    <a:pt x="260008" y="458950"/>
                  </a:lnTo>
                  <a:lnTo>
                    <a:pt x="239811" y="419868"/>
                  </a:lnTo>
                  <a:lnTo>
                    <a:pt x="232564" y="374865"/>
                  </a:lnTo>
                  <a:lnTo>
                    <a:pt x="239826" y="329878"/>
                  </a:lnTo>
                  <a:lnTo>
                    <a:pt x="260037" y="290811"/>
                  </a:lnTo>
                  <a:lnTo>
                    <a:pt x="290850" y="260008"/>
                  </a:lnTo>
                  <a:lnTo>
                    <a:pt x="329924" y="239811"/>
                  </a:lnTo>
                  <a:lnTo>
                    <a:pt x="374913" y="232564"/>
                  </a:lnTo>
                  <a:lnTo>
                    <a:pt x="419914" y="239826"/>
                  </a:lnTo>
                  <a:lnTo>
                    <a:pt x="458990" y="260037"/>
                  </a:lnTo>
                  <a:lnTo>
                    <a:pt x="489797" y="290850"/>
                  </a:lnTo>
                  <a:lnTo>
                    <a:pt x="509996" y="329924"/>
                  </a:lnTo>
                  <a:lnTo>
                    <a:pt x="517243" y="374913"/>
                  </a:lnTo>
                  <a:lnTo>
                    <a:pt x="509980" y="419914"/>
                  </a:lnTo>
                  <a:lnTo>
                    <a:pt x="489769" y="458989"/>
                  </a:lnTo>
                  <a:lnTo>
                    <a:pt x="458951" y="489795"/>
                  </a:lnTo>
                  <a:lnTo>
                    <a:pt x="419869" y="509993"/>
                  </a:lnTo>
                  <a:lnTo>
                    <a:pt x="374865" y="517241"/>
                  </a:lnTo>
                </a:path>
              </a:pathLst>
            </a:custGeom>
            <a:ln w="42624">
              <a:solidFill>
                <a:srgbClr val="171717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7" name="object 7"/>
            <p:cNvSpPr/>
            <p:nvPr/>
          </p:nvSpPr>
          <p:spPr>
            <a:xfrm>
              <a:off x="14690924" y="1473250"/>
              <a:ext cx="1822151" cy="467995"/>
            </a:xfrm>
            <a:custGeom>
              <a:avLst/>
              <a:gdLst/>
              <a:ahLst/>
              <a:cxnLst/>
              <a:rect l="l" t="t" r="r" b="b"/>
              <a:pathLst>
                <a:path w="3209925" h="467994">
                  <a:moveTo>
                    <a:pt x="3092397" y="467713"/>
                  </a:moveTo>
                  <a:lnTo>
                    <a:pt x="116928" y="467713"/>
                  </a:lnTo>
                  <a:lnTo>
                    <a:pt x="71414" y="458524"/>
                  </a:lnTo>
                  <a:lnTo>
                    <a:pt x="34247" y="433465"/>
                  </a:lnTo>
                  <a:lnTo>
                    <a:pt x="9188" y="396298"/>
                  </a:lnTo>
                  <a:lnTo>
                    <a:pt x="0" y="350785"/>
                  </a:lnTo>
                  <a:lnTo>
                    <a:pt x="0" y="116928"/>
                  </a:lnTo>
                  <a:lnTo>
                    <a:pt x="9188" y="71414"/>
                  </a:lnTo>
                  <a:lnTo>
                    <a:pt x="34247" y="34247"/>
                  </a:lnTo>
                  <a:lnTo>
                    <a:pt x="71414" y="9188"/>
                  </a:lnTo>
                  <a:lnTo>
                    <a:pt x="116928" y="0"/>
                  </a:lnTo>
                  <a:lnTo>
                    <a:pt x="3092397" y="0"/>
                  </a:lnTo>
                  <a:lnTo>
                    <a:pt x="3137910" y="9188"/>
                  </a:lnTo>
                  <a:lnTo>
                    <a:pt x="3175076" y="34247"/>
                  </a:lnTo>
                  <a:lnTo>
                    <a:pt x="3200134" y="71414"/>
                  </a:lnTo>
                  <a:lnTo>
                    <a:pt x="3209322" y="116928"/>
                  </a:lnTo>
                  <a:lnTo>
                    <a:pt x="3209322" y="350785"/>
                  </a:lnTo>
                  <a:lnTo>
                    <a:pt x="3200134" y="396298"/>
                  </a:lnTo>
                  <a:lnTo>
                    <a:pt x="3175076" y="433465"/>
                  </a:lnTo>
                  <a:lnTo>
                    <a:pt x="3137910" y="458524"/>
                  </a:lnTo>
                  <a:lnTo>
                    <a:pt x="3092397" y="467713"/>
                  </a:lnTo>
                  <a:close/>
                </a:path>
              </a:pathLst>
            </a:custGeom>
            <a:solidFill>
              <a:srgbClr val="F0EC00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10058400" y="1007751"/>
            <a:ext cx="1200641" cy="236027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8467">
              <a:spcBef>
                <a:spcPts val="80"/>
              </a:spcBef>
            </a:pPr>
            <a:r>
              <a:rPr lang="es-MX" sz="1467" b="1" spc="73" dirty="0">
                <a:latin typeface="Calibri"/>
                <a:cs typeface="Calibri"/>
              </a:rPr>
              <a:t>Ejecutado</a:t>
            </a:r>
            <a:endParaRPr sz="1467" dirty="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54001" y="1803400"/>
            <a:ext cx="2489199" cy="1049867"/>
          </a:xfrm>
          <a:custGeom>
            <a:avLst/>
            <a:gdLst/>
            <a:ahLst/>
            <a:cxnLst/>
            <a:rect l="l" t="t" r="r" b="b"/>
            <a:pathLst>
              <a:path w="4200525" h="1574800">
                <a:moveTo>
                  <a:pt x="2997568" y="1574430"/>
                </a:moveTo>
                <a:lnTo>
                  <a:pt x="234773" y="1574430"/>
                </a:lnTo>
                <a:lnTo>
                  <a:pt x="187458" y="1569661"/>
                </a:lnTo>
                <a:lnTo>
                  <a:pt x="143388" y="1555982"/>
                </a:lnTo>
                <a:lnTo>
                  <a:pt x="103509" y="1534337"/>
                </a:lnTo>
                <a:lnTo>
                  <a:pt x="68763" y="1505670"/>
                </a:lnTo>
                <a:lnTo>
                  <a:pt x="40095" y="1470926"/>
                </a:lnTo>
                <a:lnTo>
                  <a:pt x="18449" y="1431047"/>
                </a:lnTo>
                <a:lnTo>
                  <a:pt x="4769" y="1386977"/>
                </a:lnTo>
                <a:lnTo>
                  <a:pt x="0" y="1339661"/>
                </a:lnTo>
                <a:lnTo>
                  <a:pt x="0" y="234774"/>
                </a:lnTo>
                <a:lnTo>
                  <a:pt x="4769" y="187459"/>
                </a:lnTo>
                <a:lnTo>
                  <a:pt x="18449" y="143389"/>
                </a:lnTo>
                <a:lnTo>
                  <a:pt x="40095" y="103510"/>
                </a:lnTo>
                <a:lnTo>
                  <a:pt x="68763" y="68764"/>
                </a:lnTo>
                <a:lnTo>
                  <a:pt x="103509" y="40095"/>
                </a:lnTo>
                <a:lnTo>
                  <a:pt x="143388" y="18449"/>
                </a:lnTo>
                <a:lnTo>
                  <a:pt x="187458" y="4769"/>
                </a:lnTo>
                <a:lnTo>
                  <a:pt x="234773" y="0"/>
                </a:lnTo>
                <a:lnTo>
                  <a:pt x="3965357" y="0"/>
                </a:lnTo>
                <a:lnTo>
                  <a:pt x="4011378" y="4552"/>
                </a:lnTo>
                <a:lnTo>
                  <a:pt x="4055208" y="17871"/>
                </a:lnTo>
                <a:lnTo>
                  <a:pt x="4095616" y="39445"/>
                </a:lnTo>
                <a:lnTo>
                  <a:pt x="4131375" y="68764"/>
                </a:lnTo>
                <a:lnTo>
                  <a:pt x="4160690" y="104521"/>
                </a:lnTo>
                <a:lnTo>
                  <a:pt x="4182262" y="144930"/>
                </a:lnTo>
                <a:lnTo>
                  <a:pt x="4195581" y="188758"/>
                </a:lnTo>
                <a:lnTo>
                  <a:pt x="4200134" y="234774"/>
                </a:lnTo>
                <a:lnTo>
                  <a:pt x="4200134" y="704322"/>
                </a:lnTo>
                <a:lnTo>
                  <a:pt x="4195581" y="750338"/>
                </a:lnTo>
                <a:lnTo>
                  <a:pt x="4182262" y="794166"/>
                </a:lnTo>
                <a:lnTo>
                  <a:pt x="4160690" y="834575"/>
                </a:lnTo>
                <a:lnTo>
                  <a:pt x="4131375" y="870332"/>
                </a:lnTo>
                <a:lnTo>
                  <a:pt x="4095616" y="899651"/>
                </a:lnTo>
                <a:lnTo>
                  <a:pt x="4055208" y="921225"/>
                </a:lnTo>
                <a:lnTo>
                  <a:pt x="4011378" y="934544"/>
                </a:lnTo>
                <a:lnTo>
                  <a:pt x="3965357" y="939097"/>
                </a:lnTo>
                <a:lnTo>
                  <a:pt x="3467109" y="939097"/>
                </a:lnTo>
                <a:lnTo>
                  <a:pt x="3419795" y="943866"/>
                </a:lnTo>
                <a:lnTo>
                  <a:pt x="3375726" y="957546"/>
                </a:lnTo>
                <a:lnTo>
                  <a:pt x="3335848" y="979192"/>
                </a:lnTo>
                <a:lnTo>
                  <a:pt x="3301104" y="1007860"/>
                </a:lnTo>
                <a:lnTo>
                  <a:pt x="3272438" y="1042606"/>
                </a:lnTo>
                <a:lnTo>
                  <a:pt x="3250793" y="1082486"/>
                </a:lnTo>
                <a:lnTo>
                  <a:pt x="3237114" y="1126555"/>
                </a:lnTo>
                <a:lnTo>
                  <a:pt x="3232345" y="1173870"/>
                </a:lnTo>
                <a:lnTo>
                  <a:pt x="3232345" y="1339661"/>
                </a:lnTo>
                <a:lnTo>
                  <a:pt x="3227575" y="1386977"/>
                </a:lnTo>
                <a:lnTo>
                  <a:pt x="3213894" y="1431047"/>
                </a:lnTo>
                <a:lnTo>
                  <a:pt x="3192248" y="1470926"/>
                </a:lnTo>
                <a:lnTo>
                  <a:pt x="3163579" y="1505670"/>
                </a:lnTo>
                <a:lnTo>
                  <a:pt x="3128832" y="1534337"/>
                </a:lnTo>
                <a:lnTo>
                  <a:pt x="3088952" y="1555982"/>
                </a:lnTo>
                <a:lnTo>
                  <a:pt x="3044882" y="1569661"/>
                </a:lnTo>
                <a:lnTo>
                  <a:pt x="2997568" y="1574430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</p:spPr>
        <p:txBody>
          <a:bodyPr wrap="square" lIns="0" tIns="0" rIns="0" bIns="0" rtlCol="0"/>
          <a:lstStyle/>
          <a:p>
            <a:pPr marL="83824" marR="51226" indent="-75780">
              <a:lnSpc>
                <a:spcPts val="3334"/>
              </a:lnSpc>
              <a:spcBef>
                <a:spcPts val="363"/>
              </a:spcBef>
            </a:pPr>
            <a:r>
              <a:rPr lang="es-MX" sz="2400" b="1" spc="-20" dirty="0">
                <a:solidFill>
                  <a:srgbClr val="FEFFFA"/>
                </a:solidFill>
                <a:latin typeface="Arial Black" panose="020B0A04020102020204" pitchFamily="34" charset="0"/>
                <a:cs typeface="Calibri"/>
              </a:rPr>
              <a:t>  MONTO</a:t>
            </a:r>
          </a:p>
          <a:p>
            <a:pPr marL="83824" marR="51226" indent="-75780">
              <a:lnSpc>
                <a:spcPts val="3334"/>
              </a:lnSpc>
              <a:spcBef>
                <a:spcPts val="363"/>
              </a:spcBef>
            </a:pPr>
            <a:r>
              <a:rPr lang="es-MX" sz="2400" b="1" spc="-20" dirty="0">
                <a:solidFill>
                  <a:srgbClr val="FEFFFA"/>
                </a:solidFill>
                <a:latin typeface="Arial Black" panose="020B0A04020102020204" pitchFamily="34" charset="0"/>
                <a:cs typeface="Calibri"/>
              </a:rPr>
              <a:t>  3247.88</a:t>
            </a:r>
            <a:endParaRPr lang="es-MX" sz="1600" b="1" spc="-53" dirty="0">
              <a:solidFill>
                <a:schemeClr val="bg1"/>
              </a:solidFill>
              <a:latin typeface="Arial Black" panose="020B0A04020102020204" pitchFamily="34" charset="0"/>
              <a:cs typeface="Trebuchet MS"/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9822959" y="4403815"/>
            <a:ext cx="2286000" cy="24892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164261" marR="3387" indent="-423" algn="ctr">
              <a:lnSpc>
                <a:spcPct val="116300"/>
              </a:lnSpc>
              <a:spcBef>
                <a:spcPts val="2586"/>
              </a:spcBef>
            </a:pPr>
            <a:r>
              <a:rPr lang="es-MX" sz="2133" spc="-53" dirty="0">
                <a:latin typeface="Trebuchet MS"/>
                <a:cs typeface="Trebuchet MS"/>
              </a:rPr>
              <a:t>Acciones concretas para mejorar la calidad de los servicios de salud</a:t>
            </a:r>
            <a:endParaRPr lang="es-MX" sz="2133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962552" y="279400"/>
            <a:ext cx="4285849" cy="59436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solidFill>
            <a:srgbClr val="FDFAFA"/>
          </a:solidFill>
        </p:spPr>
        <p:txBody>
          <a:bodyPr wrap="square" lIns="0" tIns="0" rIns="0" bIns="0" rtlCol="0"/>
          <a:lstStyle/>
          <a:p>
            <a:pPr algn="ctr"/>
            <a:endParaRPr lang="es-MX" sz="2667" b="1" dirty="0"/>
          </a:p>
          <a:p>
            <a:pPr algn="ctr"/>
            <a:r>
              <a:rPr lang="es-MX" sz="2667" b="1" dirty="0"/>
              <a:t>El GAD Parroquial, comprometido con el desarrollo y la conectividad de la ciudadanía, mantiene un convenio interinstitucional con el Ministerio de Telecomunicaciones y de la Sociedad de la Información.</a:t>
            </a:r>
            <a:endParaRPr sz="2667" b="1" dirty="0"/>
          </a:p>
        </p:txBody>
      </p:sp>
      <p:sp>
        <p:nvSpPr>
          <p:cNvPr id="4" name="object 4"/>
          <p:cNvSpPr/>
          <p:nvPr/>
        </p:nvSpPr>
        <p:spPr>
          <a:xfrm>
            <a:off x="1" y="0"/>
            <a:ext cx="2081107" cy="6858000"/>
          </a:xfrm>
          <a:custGeom>
            <a:avLst/>
            <a:gdLst/>
            <a:ahLst/>
            <a:cxnLst/>
            <a:rect l="l" t="t" r="r" b="b"/>
            <a:pathLst>
              <a:path w="3121660" h="10287000">
                <a:moveTo>
                  <a:pt x="0" y="10286999"/>
                </a:moveTo>
                <a:lnTo>
                  <a:pt x="0" y="0"/>
                </a:lnTo>
                <a:lnTo>
                  <a:pt x="3121424" y="0"/>
                </a:lnTo>
                <a:lnTo>
                  <a:pt x="599658" y="10286999"/>
                </a:lnTo>
                <a:lnTo>
                  <a:pt x="0" y="10286999"/>
                </a:lnTo>
                <a:close/>
              </a:path>
            </a:pathLst>
          </a:custGeom>
          <a:solidFill>
            <a:srgbClr val="2D8A37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" name="object 5"/>
          <p:cNvSpPr/>
          <p:nvPr/>
        </p:nvSpPr>
        <p:spPr>
          <a:xfrm rot="248770">
            <a:off x="6765128" y="530136"/>
            <a:ext cx="1208299" cy="6436083"/>
          </a:xfrm>
          <a:custGeom>
            <a:avLst/>
            <a:gdLst/>
            <a:ahLst/>
            <a:cxnLst/>
            <a:rect l="l" t="t" r="r" b="b"/>
            <a:pathLst>
              <a:path w="1645920" h="5849620">
                <a:moveTo>
                  <a:pt x="0" y="5849449"/>
                </a:moveTo>
                <a:lnTo>
                  <a:pt x="1339383" y="0"/>
                </a:lnTo>
                <a:lnTo>
                  <a:pt x="1645301" y="70040"/>
                </a:lnTo>
                <a:lnTo>
                  <a:pt x="321958" y="5849447"/>
                </a:lnTo>
                <a:lnTo>
                  <a:pt x="0" y="5849449"/>
                </a:lnTo>
                <a:close/>
              </a:path>
            </a:pathLst>
          </a:custGeom>
          <a:solidFill>
            <a:srgbClr val="379117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6" name="object 6"/>
          <p:cNvSpPr/>
          <p:nvPr/>
        </p:nvSpPr>
        <p:spPr>
          <a:xfrm>
            <a:off x="1491679" y="0"/>
            <a:ext cx="750147" cy="2384213"/>
          </a:xfrm>
          <a:custGeom>
            <a:avLst/>
            <a:gdLst/>
            <a:ahLst/>
            <a:cxnLst/>
            <a:rect l="l" t="t" r="r" b="b"/>
            <a:pathLst>
              <a:path w="1125220" h="3576320">
                <a:moveTo>
                  <a:pt x="305914" y="3576098"/>
                </a:moveTo>
                <a:lnTo>
                  <a:pt x="0" y="3506051"/>
                </a:lnTo>
                <a:lnTo>
                  <a:pt x="802800" y="1"/>
                </a:lnTo>
                <a:lnTo>
                  <a:pt x="1124754" y="0"/>
                </a:lnTo>
                <a:lnTo>
                  <a:pt x="305914" y="3576098"/>
                </a:lnTo>
                <a:close/>
              </a:path>
            </a:pathLst>
          </a:custGeom>
          <a:solidFill>
            <a:srgbClr val="F0EC0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8" name="object 8"/>
          <p:cNvSpPr txBox="1"/>
          <p:nvPr/>
        </p:nvSpPr>
        <p:spPr>
          <a:xfrm>
            <a:off x="1400347" y="5443483"/>
            <a:ext cx="2219536" cy="630942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8467" marR="3387" indent="60963">
              <a:lnSpc>
                <a:spcPts val="4454"/>
              </a:lnSpc>
              <a:spcBef>
                <a:spcPts val="420"/>
              </a:spcBef>
            </a:pPr>
            <a:endParaRPr sz="3934" dirty="0">
              <a:latin typeface="Tahoma"/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6440086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9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9" y="0"/>
                </a:lnTo>
                <a:lnTo>
                  <a:pt x="18287999" y="10286999"/>
                </a:lnTo>
                <a:close/>
              </a:path>
            </a:pathLst>
          </a:custGeom>
          <a:solidFill>
            <a:srgbClr val="124E1A">
              <a:alpha val="87998"/>
            </a:srgbClr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grpSp>
        <p:nvGrpSpPr>
          <p:cNvPr id="3" name="object 3"/>
          <p:cNvGrpSpPr/>
          <p:nvPr/>
        </p:nvGrpSpPr>
        <p:grpSpPr>
          <a:xfrm>
            <a:off x="0" y="229837"/>
            <a:ext cx="11654367" cy="6248400"/>
            <a:chOff x="0" y="344756"/>
            <a:chExt cx="17481550" cy="937260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93220" y="344756"/>
              <a:ext cx="16887810" cy="9372599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546908" y="2592129"/>
              <a:ext cx="226060" cy="699135"/>
            </a:xfrm>
            <a:custGeom>
              <a:avLst/>
              <a:gdLst/>
              <a:ahLst/>
              <a:cxnLst/>
              <a:rect l="l" t="t" r="r" b="b"/>
              <a:pathLst>
                <a:path w="226059" h="699135">
                  <a:moveTo>
                    <a:pt x="64979" y="698872"/>
                  </a:moveTo>
                  <a:lnTo>
                    <a:pt x="146" y="698872"/>
                  </a:lnTo>
                  <a:lnTo>
                    <a:pt x="159044" y="350623"/>
                  </a:lnTo>
                  <a:lnTo>
                    <a:pt x="0" y="0"/>
                  </a:lnTo>
                  <a:lnTo>
                    <a:pt x="64830" y="0"/>
                  </a:lnTo>
                  <a:lnTo>
                    <a:pt x="225898" y="350623"/>
                  </a:lnTo>
                  <a:lnTo>
                    <a:pt x="64979" y="698872"/>
                  </a:lnTo>
                  <a:close/>
                </a:path>
              </a:pathLst>
            </a:custGeom>
            <a:solidFill>
              <a:srgbClr val="80D029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6" name="object 6"/>
            <p:cNvSpPr/>
            <p:nvPr/>
          </p:nvSpPr>
          <p:spPr>
            <a:xfrm>
              <a:off x="0" y="2592128"/>
              <a:ext cx="1657350" cy="699770"/>
            </a:xfrm>
            <a:custGeom>
              <a:avLst/>
              <a:gdLst/>
              <a:ahLst/>
              <a:cxnLst/>
              <a:rect l="l" t="t" r="r" b="b"/>
              <a:pathLst>
                <a:path w="1657350" h="699770">
                  <a:moveTo>
                    <a:pt x="1473747" y="699192"/>
                  </a:moveTo>
                  <a:lnTo>
                    <a:pt x="0" y="699192"/>
                  </a:lnTo>
                  <a:lnTo>
                    <a:pt x="0" y="0"/>
                  </a:lnTo>
                  <a:lnTo>
                    <a:pt x="1473747" y="0"/>
                  </a:lnTo>
                  <a:lnTo>
                    <a:pt x="1656871" y="349596"/>
                  </a:lnTo>
                  <a:lnTo>
                    <a:pt x="1473747" y="699192"/>
                  </a:lnTo>
                  <a:close/>
                </a:path>
              </a:pathLst>
            </a:custGeom>
            <a:solidFill>
              <a:srgbClr val="4DBE37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503896" y="1822953"/>
            <a:ext cx="263313" cy="265522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8467">
              <a:spcBef>
                <a:spcPts val="70"/>
              </a:spcBef>
            </a:pPr>
            <a:r>
              <a:rPr sz="1667" b="1" spc="-76" dirty="0">
                <a:solidFill>
                  <a:srgbClr val="FFFFFF"/>
                </a:solidFill>
                <a:latin typeface="Tahoma"/>
                <a:cs typeface="Tahoma"/>
              </a:rPr>
              <a:t>01</a:t>
            </a:r>
            <a:endParaRPr sz="1667">
              <a:latin typeface="Tahoma"/>
              <a:cs typeface="Tahoma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0" y="2614066"/>
            <a:ext cx="1181947" cy="466513"/>
            <a:chOff x="0" y="3921099"/>
            <a:chExt cx="1772920" cy="699770"/>
          </a:xfrm>
        </p:grpSpPr>
        <p:sp>
          <p:nvSpPr>
            <p:cNvPr id="9" name="object 9"/>
            <p:cNvSpPr/>
            <p:nvPr/>
          </p:nvSpPr>
          <p:spPr>
            <a:xfrm>
              <a:off x="1546908" y="3921099"/>
              <a:ext cx="226060" cy="699135"/>
            </a:xfrm>
            <a:custGeom>
              <a:avLst/>
              <a:gdLst/>
              <a:ahLst/>
              <a:cxnLst/>
              <a:rect l="l" t="t" r="r" b="b"/>
              <a:pathLst>
                <a:path w="226059" h="699135">
                  <a:moveTo>
                    <a:pt x="64973" y="698872"/>
                  </a:moveTo>
                  <a:lnTo>
                    <a:pt x="140" y="698872"/>
                  </a:lnTo>
                  <a:lnTo>
                    <a:pt x="159044" y="350611"/>
                  </a:lnTo>
                  <a:lnTo>
                    <a:pt x="0" y="0"/>
                  </a:lnTo>
                  <a:lnTo>
                    <a:pt x="64830" y="0"/>
                  </a:lnTo>
                  <a:lnTo>
                    <a:pt x="225898" y="350611"/>
                  </a:lnTo>
                  <a:lnTo>
                    <a:pt x="64973" y="698872"/>
                  </a:lnTo>
                  <a:close/>
                </a:path>
              </a:pathLst>
            </a:custGeom>
            <a:solidFill>
              <a:srgbClr val="80D029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10" name="object 10"/>
            <p:cNvSpPr/>
            <p:nvPr/>
          </p:nvSpPr>
          <p:spPr>
            <a:xfrm>
              <a:off x="0" y="3921099"/>
              <a:ext cx="1657350" cy="699770"/>
            </a:xfrm>
            <a:custGeom>
              <a:avLst/>
              <a:gdLst/>
              <a:ahLst/>
              <a:cxnLst/>
              <a:rect l="l" t="t" r="r" b="b"/>
              <a:pathLst>
                <a:path w="1657350" h="699770">
                  <a:moveTo>
                    <a:pt x="1473747" y="699180"/>
                  </a:moveTo>
                  <a:lnTo>
                    <a:pt x="0" y="699180"/>
                  </a:lnTo>
                  <a:lnTo>
                    <a:pt x="0" y="0"/>
                  </a:lnTo>
                  <a:lnTo>
                    <a:pt x="1473747" y="0"/>
                  </a:lnTo>
                  <a:lnTo>
                    <a:pt x="1656871" y="349605"/>
                  </a:lnTo>
                  <a:lnTo>
                    <a:pt x="1473747" y="699180"/>
                  </a:lnTo>
                  <a:close/>
                </a:path>
              </a:pathLst>
            </a:custGeom>
            <a:solidFill>
              <a:srgbClr val="4DBE37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483953" y="2708929"/>
            <a:ext cx="303106" cy="265522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8467">
              <a:spcBef>
                <a:spcPts val="70"/>
              </a:spcBef>
            </a:pPr>
            <a:r>
              <a:rPr sz="1667" b="1" spc="43" dirty="0">
                <a:solidFill>
                  <a:srgbClr val="FFFFFF"/>
                </a:solidFill>
                <a:latin typeface="Tahoma"/>
                <a:cs typeface="Tahoma"/>
              </a:rPr>
              <a:t>02</a:t>
            </a:r>
            <a:endParaRPr sz="1667">
              <a:latin typeface="Tahoma"/>
              <a:cs typeface="Tahoma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0" y="3461186"/>
            <a:ext cx="1181947" cy="466513"/>
            <a:chOff x="0" y="5191779"/>
            <a:chExt cx="1772920" cy="699770"/>
          </a:xfrm>
        </p:grpSpPr>
        <p:sp>
          <p:nvSpPr>
            <p:cNvPr id="13" name="object 13"/>
            <p:cNvSpPr/>
            <p:nvPr/>
          </p:nvSpPr>
          <p:spPr>
            <a:xfrm>
              <a:off x="1546908" y="5191780"/>
              <a:ext cx="226060" cy="699135"/>
            </a:xfrm>
            <a:custGeom>
              <a:avLst/>
              <a:gdLst/>
              <a:ahLst/>
              <a:cxnLst/>
              <a:rect l="l" t="t" r="r" b="b"/>
              <a:pathLst>
                <a:path w="226059" h="699135">
                  <a:moveTo>
                    <a:pt x="64973" y="698872"/>
                  </a:moveTo>
                  <a:lnTo>
                    <a:pt x="140" y="698872"/>
                  </a:lnTo>
                  <a:lnTo>
                    <a:pt x="159044" y="350641"/>
                  </a:lnTo>
                  <a:lnTo>
                    <a:pt x="0" y="0"/>
                  </a:lnTo>
                  <a:lnTo>
                    <a:pt x="64830" y="0"/>
                  </a:lnTo>
                  <a:lnTo>
                    <a:pt x="225898" y="350641"/>
                  </a:lnTo>
                  <a:lnTo>
                    <a:pt x="64973" y="698872"/>
                  </a:lnTo>
                  <a:close/>
                </a:path>
              </a:pathLst>
            </a:custGeom>
            <a:solidFill>
              <a:srgbClr val="80D029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14" name="object 14"/>
            <p:cNvSpPr/>
            <p:nvPr/>
          </p:nvSpPr>
          <p:spPr>
            <a:xfrm>
              <a:off x="0" y="5191779"/>
              <a:ext cx="1657350" cy="699770"/>
            </a:xfrm>
            <a:custGeom>
              <a:avLst/>
              <a:gdLst/>
              <a:ahLst/>
              <a:cxnLst/>
              <a:rect l="l" t="t" r="r" b="b"/>
              <a:pathLst>
                <a:path w="1657350" h="699770">
                  <a:moveTo>
                    <a:pt x="1473747" y="699211"/>
                  </a:moveTo>
                  <a:lnTo>
                    <a:pt x="0" y="699211"/>
                  </a:lnTo>
                  <a:lnTo>
                    <a:pt x="0" y="0"/>
                  </a:lnTo>
                  <a:lnTo>
                    <a:pt x="1473747" y="0"/>
                  </a:lnTo>
                  <a:lnTo>
                    <a:pt x="1656871" y="349605"/>
                  </a:lnTo>
                  <a:lnTo>
                    <a:pt x="1473747" y="699211"/>
                  </a:lnTo>
                  <a:close/>
                </a:path>
              </a:pathLst>
            </a:custGeom>
            <a:solidFill>
              <a:srgbClr val="4DBE37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488418" y="3556070"/>
            <a:ext cx="294217" cy="265522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8467">
              <a:spcBef>
                <a:spcPts val="70"/>
              </a:spcBef>
            </a:pPr>
            <a:r>
              <a:rPr sz="1667" b="1" spc="-17" dirty="0">
                <a:solidFill>
                  <a:srgbClr val="FFFFFF"/>
                </a:solidFill>
                <a:latin typeface="Tahoma"/>
                <a:cs typeface="Tahoma"/>
              </a:rPr>
              <a:t>03</a:t>
            </a:r>
            <a:endParaRPr sz="1667">
              <a:latin typeface="Tahoma"/>
              <a:cs typeface="Tahoma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0" y="4347260"/>
            <a:ext cx="1181947" cy="466513"/>
            <a:chOff x="0" y="6520890"/>
            <a:chExt cx="1772920" cy="699770"/>
          </a:xfrm>
        </p:grpSpPr>
        <p:sp>
          <p:nvSpPr>
            <p:cNvPr id="17" name="object 17"/>
            <p:cNvSpPr/>
            <p:nvPr/>
          </p:nvSpPr>
          <p:spPr>
            <a:xfrm>
              <a:off x="1546908" y="6520890"/>
              <a:ext cx="226060" cy="699135"/>
            </a:xfrm>
            <a:custGeom>
              <a:avLst/>
              <a:gdLst/>
              <a:ahLst/>
              <a:cxnLst/>
              <a:rect l="l" t="t" r="r" b="b"/>
              <a:pathLst>
                <a:path w="226059" h="699134">
                  <a:moveTo>
                    <a:pt x="64973" y="698872"/>
                  </a:moveTo>
                  <a:lnTo>
                    <a:pt x="140" y="698872"/>
                  </a:lnTo>
                  <a:lnTo>
                    <a:pt x="159044" y="350611"/>
                  </a:lnTo>
                  <a:lnTo>
                    <a:pt x="0" y="0"/>
                  </a:lnTo>
                  <a:lnTo>
                    <a:pt x="64830" y="0"/>
                  </a:lnTo>
                  <a:lnTo>
                    <a:pt x="225898" y="350611"/>
                  </a:lnTo>
                  <a:lnTo>
                    <a:pt x="64973" y="698872"/>
                  </a:lnTo>
                  <a:close/>
                </a:path>
              </a:pathLst>
            </a:custGeom>
            <a:solidFill>
              <a:srgbClr val="80D029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18" name="object 18"/>
            <p:cNvSpPr/>
            <p:nvPr/>
          </p:nvSpPr>
          <p:spPr>
            <a:xfrm>
              <a:off x="0" y="6520890"/>
              <a:ext cx="1657350" cy="699770"/>
            </a:xfrm>
            <a:custGeom>
              <a:avLst/>
              <a:gdLst/>
              <a:ahLst/>
              <a:cxnLst/>
              <a:rect l="l" t="t" r="r" b="b"/>
              <a:pathLst>
                <a:path w="1657350" h="699770">
                  <a:moveTo>
                    <a:pt x="1473747" y="699180"/>
                  </a:moveTo>
                  <a:lnTo>
                    <a:pt x="0" y="699180"/>
                  </a:lnTo>
                  <a:lnTo>
                    <a:pt x="0" y="0"/>
                  </a:lnTo>
                  <a:lnTo>
                    <a:pt x="1473747" y="0"/>
                  </a:lnTo>
                  <a:lnTo>
                    <a:pt x="1656871" y="349575"/>
                  </a:lnTo>
                  <a:lnTo>
                    <a:pt x="1473747" y="699180"/>
                  </a:lnTo>
                  <a:close/>
                </a:path>
              </a:pathLst>
            </a:custGeom>
            <a:solidFill>
              <a:srgbClr val="4DBE37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480481" y="4442123"/>
            <a:ext cx="310303" cy="265522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8467">
              <a:spcBef>
                <a:spcPts val="70"/>
              </a:spcBef>
            </a:pPr>
            <a:r>
              <a:rPr sz="1667" b="1" spc="70" dirty="0">
                <a:solidFill>
                  <a:srgbClr val="FFFFFF"/>
                </a:solidFill>
                <a:latin typeface="Tahoma"/>
                <a:cs typeface="Tahoma"/>
              </a:rPr>
              <a:t>04</a:t>
            </a:r>
            <a:endParaRPr sz="1667">
              <a:latin typeface="Tahoma"/>
              <a:cs typeface="Tahoma"/>
            </a:endParaRPr>
          </a:p>
        </p:txBody>
      </p:sp>
      <p:grpSp>
        <p:nvGrpSpPr>
          <p:cNvPr id="20" name="object 20"/>
          <p:cNvGrpSpPr/>
          <p:nvPr/>
        </p:nvGrpSpPr>
        <p:grpSpPr>
          <a:xfrm>
            <a:off x="0" y="5344870"/>
            <a:ext cx="1181947" cy="466513"/>
            <a:chOff x="0" y="8017305"/>
            <a:chExt cx="1772920" cy="699770"/>
          </a:xfrm>
        </p:grpSpPr>
        <p:sp>
          <p:nvSpPr>
            <p:cNvPr id="21" name="object 21"/>
            <p:cNvSpPr/>
            <p:nvPr/>
          </p:nvSpPr>
          <p:spPr>
            <a:xfrm>
              <a:off x="1546908" y="8017306"/>
              <a:ext cx="226060" cy="699135"/>
            </a:xfrm>
            <a:custGeom>
              <a:avLst/>
              <a:gdLst/>
              <a:ahLst/>
              <a:cxnLst/>
              <a:rect l="l" t="t" r="r" b="b"/>
              <a:pathLst>
                <a:path w="226059" h="699134">
                  <a:moveTo>
                    <a:pt x="64973" y="698872"/>
                  </a:moveTo>
                  <a:lnTo>
                    <a:pt x="140" y="698872"/>
                  </a:lnTo>
                  <a:lnTo>
                    <a:pt x="159044" y="350641"/>
                  </a:lnTo>
                  <a:lnTo>
                    <a:pt x="0" y="0"/>
                  </a:lnTo>
                  <a:lnTo>
                    <a:pt x="64830" y="0"/>
                  </a:lnTo>
                  <a:lnTo>
                    <a:pt x="225898" y="350641"/>
                  </a:lnTo>
                  <a:lnTo>
                    <a:pt x="64973" y="698872"/>
                  </a:lnTo>
                  <a:close/>
                </a:path>
              </a:pathLst>
            </a:custGeom>
            <a:solidFill>
              <a:srgbClr val="80D029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22" name="object 22"/>
            <p:cNvSpPr/>
            <p:nvPr/>
          </p:nvSpPr>
          <p:spPr>
            <a:xfrm>
              <a:off x="0" y="8017305"/>
              <a:ext cx="1657350" cy="699770"/>
            </a:xfrm>
            <a:custGeom>
              <a:avLst/>
              <a:gdLst/>
              <a:ahLst/>
              <a:cxnLst/>
              <a:rect l="l" t="t" r="r" b="b"/>
              <a:pathLst>
                <a:path w="1657350" h="699770">
                  <a:moveTo>
                    <a:pt x="1473747" y="699211"/>
                  </a:moveTo>
                  <a:lnTo>
                    <a:pt x="0" y="699211"/>
                  </a:lnTo>
                  <a:lnTo>
                    <a:pt x="0" y="0"/>
                  </a:lnTo>
                  <a:lnTo>
                    <a:pt x="1473747" y="0"/>
                  </a:lnTo>
                  <a:lnTo>
                    <a:pt x="1656871" y="349605"/>
                  </a:lnTo>
                  <a:lnTo>
                    <a:pt x="1473747" y="699211"/>
                  </a:lnTo>
                  <a:close/>
                </a:path>
              </a:pathLst>
            </a:custGeom>
            <a:solidFill>
              <a:srgbClr val="4DBE37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484449" y="5439754"/>
            <a:ext cx="302260" cy="265522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8467">
              <a:spcBef>
                <a:spcPts val="70"/>
              </a:spcBef>
            </a:pPr>
            <a:r>
              <a:rPr sz="1667" b="1" spc="40" dirty="0">
                <a:solidFill>
                  <a:srgbClr val="FFFFFF"/>
                </a:solidFill>
                <a:latin typeface="Tahoma"/>
                <a:cs typeface="Tahoma"/>
              </a:rPr>
              <a:t>05</a:t>
            </a:r>
            <a:endParaRPr sz="1667">
              <a:latin typeface="Tahoma"/>
              <a:cs typeface="Tahoma"/>
            </a:endParaRPr>
          </a:p>
        </p:txBody>
      </p:sp>
      <p:sp>
        <p:nvSpPr>
          <p:cNvPr id="24" name="object 24" descr="$PPTXTitle"/>
          <p:cNvSpPr txBox="1">
            <a:spLocks noGrp="1"/>
          </p:cNvSpPr>
          <p:nvPr>
            <p:ph type="title"/>
          </p:nvPr>
        </p:nvSpPr>
        <p:spPr>
          <a:xfrm>
            <a:off x="558800" y="55847"/>
            <a:ext cx="7010400" cy="1258849"/>
          </a:xfrm>
          <a:prstGeom prst="rect">
            <a:avLst/>
          </a:prstGeom>
        </p:spPr>
        <p:txBody>
          <a:bodyPr vert="horz" wrap="square" lIns="0" tIns="713274" rIns="0" bIns="0" rtlCol="0" anchor="ctr">
            <a:spAutoFit/>
          </a:bodyPr>
          <a:lstStyle/>
          <a:p>
            <a:pPr marL="704885">
              <a:lnSpc>
                <a:spcPct val="100000"/>
              </a:lnSpc>
              <a:spcBef>
                <a:spcPts val="60"/>
              </a:spcBef>
            </a:pPr>
            <a:r>
              <a:rPr sz="3500" spc="133" dirty="0">
                <a:solidFill>
                  <a:srgbClr val="292E3A"/>
                </a:solidFill>
                <a:latin typeface="Tahoma"/>
                <a:cs typeface="Tahoma"/>
              </a:rPr>
              <a:t>Objetivos</a:t>
            </a:r>
            <a:r>
              <a:rPr sz="3500" spc="43" dirty="0">
                <a:solidFill>
                  <a:srgbClr val="292E3A"/>
                </a:solidFill>
                <a:latin typeface="Tahoma"/>
                <a:cs typeface="Tahoma"/>
              </a:rPr>
              <a:t> </a:t>
            </a:r>
            <a:r>
              <a:rPr sz="3500" spc="167" dirty="0">
                <a:solidFill>
                  <a:srgbClr val="292E3A"/>
                </a:solidFill>
                <a:latin typeface="Tahoma"/>
                <a:cs typeface="Tahoma"/>
              </a:rPr>
              <a:t>Especificos</a:t>
            </a:r>
            <a:endParaRPr sz="3500"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341155" y="1795879"/>
            <a:ext cx="8801946" cy="266804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8467">
              <a:spcBef>
                <a:spcPts val="80"/>
              </a:spcBef>
            </a:pPr>
            <a:r>
              <a:rPr sz="1667" spc="160" dirty="0">
                <a:solidFill>
                  <a:srgbClr val="041C40"/>
                </a:solidFill>
                <a:latin typeface="Tahoma"/>
                <a:cs typeface="Tahoma"/>
              </a:rPr>
              <a:t>Ejercer</a:t>
            </a:r>
            <a:r>
              <a:rPr sz="1667" spc="67" dirty="0">
                <a:solidFill>
                  <a:srgbClr val="041C40"/>
                </a:solidFill>
                <a:latin typeface="Tahoma"/>
                <a:cs typeface="Tahoma"/>
              </a:rPr>
              <a:t> </a:t>
            </a:r>
            <a:r>
              <a:rPr sz="1667" spc="143" dirty="0">
                <a:solidFill>
                  <a:srgbClr val="041C40"/>
                </a:solidFill>
                <a:latin typeface="Tahoma"/>
                <a:cs typeface="Tahoma"/>
              </a:rPr>
              <a:t>la</a:t>
            </a:r>
            <a:r>
              <a:rPr sz="1667" spc="70" dirty="0">
                <a:solidFill>
                  <a:srgbClr val="041C40"/>
                </a:solidFill>
                <a:latin typeface="Tahoma"/>
                <a:cs typeface="Tahoma"/>
              </a:rPr>
              <a:t> </a:t>
            </a:r>
            <a:r>
              <a:rPr sz="1667" spc="193" dirty="0">
                <a:solidFill>
                  <a:srgbClr val="041C40"/>
                </a:solidFill>
                <a:latin typeface="Tahoma"/>
                <a:cs typeface="Tahoma"/>
              </a:rPr>
              <a:t>facultad</a:t>
            </a:r>
            <a:r>
              <a:rPr sz="1667" spc="67" dirty="0">
                <a:solidFill>
                  <a:srgbClr val="041C40"/>
                </a:solidFill>
                <a:latin typeface="Tahoma"/>
                <a:cs typeface="Tahoma"/>
              </a:rPr>
              <a:t> </a:t>
            </a:r>
            <a:r>
              <a:rPr sz="1667" spc="197" dirty="0">
                <a:solidFill>
                  <a:srgbClr val="041C40"/>
                </a:solidFill>
                <a:latin typeface="Tahoma"/>
                <a:cs typeface="Tahoma"/>
              </a:rPr>
              <a:t>normativa</a:t>
            </a:r>
            <a:r>
              <a:rPr sz="1667" spc="70" dirty="0">
                <a:solidFill>
                  <a:srgbClr val="041C40"/>
                </a:solidFill>
                <a:latin typeface="Tahoma"/>
                <a:cs typeface="Tahoma"/>
              </a:rPr>
              <a:t> </a:t>
            </a:r>
            <a:r>
              <a:rPr sz="1667" spc="177" dirty="0">
                <a:solidFill>
                  <a:srgbClr val="041C40"/>
                </a:solidFill>
                <a:latin typeface="Tahoma"/>
                <a:cs typeface="Tahoma"/>
              </a:rPr>
              <a:t>en</a:t>
            </a:r>
            <a:r>
              <a:rPr sz="1667" spc="67" dirty="0">
                <a:solidFill>
                  <a:srgbClr val="041C40"/>
                </a:solidFill>
                <a:latin typeface="Tahoma"/>
                <a:cs typeface="Tahoma"/>
              </a:rPr>
              <a:t> </a:t>
            </a:r>
            <a:r>
              <a:rPr sz="1667" spc="143" dirty="0">
                <a:solidFill>
                  <a:srgbClr val="041C40"/>
                </a:solidFill>
                <a:latin typeface="Tahoma"/>
                <a:cs typeface="Tahoma"/>
              </a:rPr>
              <a:t>el</a:t>
            </a:r>
            <a:r>
              <a:rPr sz="1667" spc="70" dirty="0">
                <a:solidFill>
                  <a:srgbClr val="041C40"/>
                </a:solidFill>
                <a:latin typeface="Tahoma"/>
                <a:cs typeface="Tahoma"/>
              </a:rPr>
              <a:t> </a:t>
            </a:r>
            <a:r>
              <a:rPr sz="1667" spc="230" dirty="0">
                <a:solidFill>
                  <a:srgbClr val="041C40"/>
                </a:solidFill>
                <a:latin typeface="Tahoma"/>
                <a:cs typeface="Tahoma"/>
              </a:rPr>
              <a:t>ámbito</a:t>
            </a:r>
            <a:r>
              <a:rPr sz="1667" spc="67" dirty="0">
                <a:solidFill>
                  <a:srgbClr val="041C40"/>
                </a:solidFill>
                <a:latin typeface="Tahoma"/>
                <a:cs typeface="Tahoma"/>
              </a:rPr>
              <a:t> </a:t>
            </a:r>
            <a:r>
              <a:rPr sz="1667" spc="193" dirty="0">
                <a:solidFill>
                  <a:srgbClr val="041C40"/>
                </a:solidFill>
                <a:latin typeface="Tahoma"/>
                <a:cs typeface="Tahoma"/>
              </a:rPr>
              <a:t>de</a:t>
            </a:r>
            <a:r>
              <a:rPr sz="1667" spc="70" dirty="0">
                <a:solidFill>
                  <a:srgbClr val="041C40"/>
                </a:solidFill>
                <a:latin typeface="Tahoma"/>
                <a:cs typeface="Tahoma"/>
              </a:rPr>
              <a:t> </a:t>
            </a:r>
            <a:r>
              <a:rPr sz="1667" spc="133" dirty="0">
                <a:solidFill>
                  <a:srgbClr val="041C40"/>
                </a:solidFill>
                <a:latin typeface="Tahoma"/>
                <a:cs typeface="Tahoma"/>
              </a:rPr>
              <a:t>las</a:t>
            </a:r>
            <a:r>
              <a:rPr sz="1667" spc="67" dirty="0">
                <a:solidFill>
                  <a:srgbClr val="041C40"/>
                </a:solidFill>
                <a:latin typeface="Tahoma"/>
                <a:cs typeface="Tahoma"/>
              </a:rPr>
              <a:t> </a:t>
            </a:r>
            <a:r>
              <a:rPr sz="1667" spc="217" dirty="0">
                <a:solidFill>
                  <a:srgbClr val="041C40"/>
                </a:solidFill>
                <a:latin typeface="Tahoma"/>
                <a:cs typeface="Tahoma"/>
              </a:rPr>
              <a:t>competencias</a:t>
            </a:r>
            <a:r>
              <a:rPr sz="1667" spc="70" dirty="0">
                <a:solidFill>
                  <a:srgbClr val="041C40"/>
                </a:solidFill>
                <a:latin typeface="Tahoma"/>
                <a:cs typeface="Tahoma"/>
              </a:rPr>
              <a:t> </a:t>
            </a:r>
            <a:r>
              <a:rPr sz="1667" spc="177" dirty="0">
                <a:solidFill>
                  <a:srgbClr val="041C40"/>
                </a:solidFill>
                <a:latin typeface="Tahoma"/>
                <a:cs typeface="Tahoma"/>
              </a:rPr>
              <a:t>parroquiales</a:t>
            </a:r>
            <a:endParaRPr sz="1667"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289067" y="2472685"/>
            <a:ext cx="10216303" cy="577316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8467" marR="3387">
              <a:lnSpc>
                <a:spcPct val="117000"/>
              </a:lnSpc>
              <a:spcBef>
                <a:spcPts val="63"/>
              </a:spcBef>
            </a:pPr>
            <a:r>
              <a:rPr sz="1667" spc="190" dirty="0">
                <a:solidFill>
                  <a:srgbClr val="041C40"/>
                </a:solidFill>
                <a:latin typeface="Tahoma"/>
                <a:cs typeface="Tahoma"/>
              </a:rPr>
              <a:t>Coordinar</a:t>
            </a:r>
            <a:r>
              <a:rPr sz="1667" spc="133" dirty="0">
                <a:solidFill>
                  <a:srgbClr val="041C40"/>
                </a:solidFill>
                <a:latin typeface="Tahoma"/>
                <a:cs typeface="Tahoma"/>
              </a:rPr>
              <a:t> </a:t>
            </a:r>
            <a:r>
              <a:rPr sz="1667" spc="210" dirty="0">
                <a:solidFill>
                  <a:srgbClr val="041C40"/>
                </a:solidFill>
                <a:latin typeface="Tahoma"/>
                <a:cs typeface="Tahoma"/>
              </a:rPr>
              <a:t>con</a:t>
            </a:r>
            <a:r>
              <a:rPr sz="1667" spc="133" dirty="0">
                <a:solidFill>
                  <a:srgbClr val="041C40"/>
                </a:solidFill>
                <a:latin typeface="Tahoma"/>
                <a:cs typeface="Tahoma"/>
              </a:rPr>
              <a:t> </a:t>
            </a:r>
            <a:r>
              <a:rPr sz="1667" spc="143" dirty="0">
                <a:solidFill>
                  <a:srgbClr val="041C40"/>
                </a:solidFill>
                <a:latin typeface="Tahoma"/>
                <a:cs typeface="Tahoma"/>
              </a:rPr>
              <a:t>la</a:t>
            </a:r>
            <a:r>
              <a:rPr sz="1667" spc="136" dirty="0">
                <a:solidFill>
                  <a:srgbClr val="041C40"/>
                </a:solidFill>
                <a:latin typeface="Tahoma"/>
                <a:cs typeface="Tahoma"/>
              </a:rPr>
              <a:t> </a:t>
            </a:r>
            <a:r>
              <a:rPr sz="1667" spc="197" dirty="0">
                <a:solidFill>
                  <a:srgbClr val="041C40"/>
                </a:solidFill>
                <a:latin typeface="Tahoma"/>
                <a:cs typeface="Tahoma"/>
              </a:rPr>
              <a:t>planificación</a:t>
            </a:r>
            <a:r>
              <a:rPr sz="1667" spc="133" dirty="0">
                <a:solidFill>
                  <a:srgbClr val="041C40"/>
                </a:solidFill>
                <a:latin typeface="Tahoma"/>
                <a:cs typeface="Tahoma"/>
              </a:rPr>
              <a:t> </a:t>
            </a:r>
            <a:r>
              <a:rPr sz="1667" spc="200" dirty="0">
                <a:solidFill>
                  <a:srgbClr val="041C40"/>
                </a:solidFill>
                <a:latin typeface="Tahoma"/>
                <a:cs typeface="Tahoma"/>
              </a:rPr>
              <a:t>cantonal</a:t>
            </a:r>
            <a:r>
              <a:rPr sz="1667" spc="136" dirty="0">
                <a:solidFill>
                  <a:srgbClr val="041C40"/>
                </a:solidFill>
                <a:latin typeface="Tahoma"/>
                <a:cs typeface="Tahoma"/>
              </a:rPr>
              <a:t> </a:t>
            </a:r>
            <a:r>
              <a:rPr sz="1667" spc="57" dirty="0">
                <a:solidFill>
                  <a:srgbClr val="041C40"/>
                </a:solidFill>
                <a:latin typeface="Tahoma"/>
                <a:cs typeface="Tahoma"/>
              </a:rPr>
              <a:t>y</a:t>
            </a:r>
            <a:r>
              <a:rPr sz="1667" spc="133" dirty="0">
                <a:solidFill>
                  <a:srgbClr val="041C40"/>
                </a:solidFill>
                <a:latin typeface="Tahoma"/>
                <a:cs typeface="Tahoma"/>
              </a:rPr>
              <a:t> </a:t>
            </a:r>
            <a:r>
              <a:rPr sz="1667" spc="153" dirty="0">
                <a:solidFill>
                  <a:srgbClr val="041C40"/>
                </a:solidFill>
                <a:latin typeface="Tahoma"/>
                <a:cs typeface="Tahoma"/>
              </a:rPr>
              <a:t>provincial;</a:t>
            </a:r>
            <a:r>
              <a:rPr sz="1667" spc="136" dirty="0">
                <a:solidFill>
                  <a:srgbClr val="041C40"/>
                </a:solidFill>
                <a:latin typeface="Tahoma"/>
                <a:cs typeface="Tahoma"/>
              </a:rPr>
              <a:t> </a:t>
            </a:r>
            <a:r>
              <a:rPr sz="1667" spc="143" dirty="0">
                <a:solidFill>
                  <a:srgbClr val="041C40"/>
                </a:solidFill>
                <a:latin typeface="Tahoma"/>
                <a:cs typeface="Tahoma"/>
              </a:rPr>
              <a:t>la</a:t>
            </a:r>
            <a:r>
              <a:rPr sz="1667" spc="133" dirty="0">
                <a:solidFill>
                  <a:srgbClr val="041C40"/>
                </a:solidFill>
                <a:latin typeface="Tahoma"/>
                <a:cs typeface="Tahoma"/>
              </a:rPr>
              <a:t> </a:t>
            </a:r>
            <a:r>
              <a:rPr sz="1667" spc="190" dirty="0">
                <a:solidFill>
                  <a:srgbClr val="041C40"/>
                </a:solidFill>
                <a:latin typeface="Tahoma"/>
                <a:cs typeface="Tahoma"/>
              </a:rPr>
              <a:t>ejecución</a:t>
            </a:r>
            <a:r>
              <a:rPr sz="1667" spc="133" dirty="0">
                <a:solidFill>
                  <a:srgbClr val="041C40"/>
                </a:solidFill>
                <a:latin typeface="Tahoma"/>
                <a:cs typeface="Tahoma"/>
              </a:rPr>
              <a:t> </a:t>
            </a:r>
            <a:r>
              <a:rPr sz="1667" spc="193" dirty="0">
                <a:solidFill>
                  <a:srgbClr val="041C40"/>
                </a:solidFill>
                <a:latin typeface="Tahoma"/>
                <a:cs typeface="Tahoma"/>
              </a:rPr>
              <a:t>de</a:t>
            </a:r>
            <a:r>
              <a:rPr sz="1667" spc="136" dirty="0">
                <a:solidFill>
                  <a:srgbClr val="041C40"/>
                </a:solidFill>
                <a:latin typeface="Tahoma"/>
                <a:cs typeface="Tahoma"/>
              </a:rPr>
              <a:t> </a:t>
            </a:r>
            <a:r>
              <a:rPr sz="1667" spc="190" dirty="0">
                <a:solidFill>
                  <a:srgbClr val="041C40"/>
                </a:solidFill>
                <a:latin typeface="Tahoma"/>
                <a:cs typeface="Tahoma"/>
              </a:rPr>
              <a:t>acciones</a:t>
            </a:r>
            <a:r>
              <a:rPr sz="1667" spc="133" dirty="0">
                <a:solidFill>
                  <a:srgbClr val="041C40"/>
                </a:solidFill>
                <a:latin typeface="Tahoma"/>
                <a:cs typeface="Tahoma"/>
              </a:rPr>
              <a:t> </a:t>
            </a:r>
            <a:r>
              <a:rPr sz="1667" spc="193" dirty="0">
                <a:solidFill>
                  <a:srgbClr val="041C40"/>
                </a:solidFill>
                <a:latin typeface="Tahoma"/>
                <a:cs typeface="Tahoma"/>
              </a:rPr>
              <a:t>de</a:t>
            </a:r>
            <a:r>
              <a:rPr sz="1667" spc="136" dirty="0">
                <a:solidFill>
                  <a:srgbClr val="041C40"/>
                </a:solidFill>
                <a:latin typeface="Tahoma"/>
                <a:cs typeface="Tahoma"/>
              </a:rPr>
              <a:t> </a:t>
            </a:r>
            <a:r>
              <a:rPr sz="1667" spc="223" dirty="0">
                <a:solidFill>
                  <a:srgbClr val="041C40"/>
                </a:solidFill>
                <a:latin typeface="Tahoma"/>
                <a:cs typeface="Tahoma"/>
              </a:rPr>
              <a:t>ámbito </a:t>
            </a:r>
            <a:r>
              <a:rPr sz="1667" spc="160" dirty="0">
                <a:solidFill>
                  <a:srgbClr val="041C40"/>
                </a:solidFill>
                <a:latin typeface="Tahoma"/>
                <a:cs typeface="Tahoma"/>
              </a:rPr>
              <a:t>parroquial.</a:t>
            </a:r>
            <a:endParaRPr sz="1667">
              <a:latin typeface="Tahoma"/>
              <a:cs typeface="Tahom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329794" y="3405475"/>
            <a:ext cx="10081260" cy="577316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8467" marR="3387">
              <a:lnSpc>
                <a:spcPct val="117000"/>
              </a:lnSpc>
              <a:spcBef>
                <a:spcPts val="63"/>
              </a:spcBef>
            </a:pPr>
            <a:r>
              <a:rPr sz="1667" spc="207" dirty="0">
                <a:solidFill>
                  <a:srgbClr val="041C40"/>
                </a:solidFill>
                <a:latin typeface="Tahoma"/>
                <a:cs typeface="Tahoma"/>
              </a:rPr>
              <a:t>Fomentar</a:t>
            </a:r>
            <a:r>
              <a:rPr sz="1667" spc="67" dirty="0">
                <a:solidFill>
                  <a:srgbClr val="041C40"/>
                </a:solidFill>
                <a:latin typeface="Tahoma"/>
                <a:cs typeface="Tahoma"/>
              </a:rPr>
              <a:t> </a:t>
            </a:r>
            <a:r>
              <a:rPr sz="1667" spc="143" dirty="0">
                <a:solidFill>
                  <a:srgbClr val="041C40"/>
                </a:solidFill>
                <a:latin typeface="Tahoma"/>
                <a:cs typeface="Tahoma"/>
              </a:rPr>
              <a:t>la</a:t>
            </a:r>
            <a:r>
              <a:rPr sz="1667" spc="70" dirty="0">
                <a:solidFill>
                  <a:srgbClr val="041C40"/>
                </a:solidFill>
                <a:latin typeface="Tahoma"/>
                <a:cs typeface="Tahoma"/>
              </a:rPr>
              <a:t> </a:t>
            </a:r>
            <a:r>
              <a:rPr sz="1667" spc="167" dirty="0">
                <a:solidFill>
                  <a:srgbClr val="041C40"/>
                </a:solidFill>
                <a:latin typeface="Tahoma"/>
                <a:cs typeface="Tahoma"/>
              </a:rPr>
              <a:t>inversión</a:t>
            </a:r>
            <a:r>
              <a:rPr sz="1667" spc="67" dirty="0">
                <a:solidFill>
                  <a:srgbClr val="041C40"/>
                </a:solidFill>
                <a:latin typeface="Tahoma"/>
                <a:cs typeface="Tahoma"/>
              </a:rPr>
              <a:t> </a:t>
            </a:r>
            <a:r>
              <a:rPr sz="1667" spc="57" dirty="0">
                <a:solidFill>
                  <a:srgbClr val="041C40"/>
                </a:solidFill>
                <a:latin typeface="Tahoma"/>
                <a:cs typeface="Tahoma"/>
              </a:rPr>
              <a:t>y</a:t>
            </a:r>
            <a:r>
              <a:rPr sz="1667" spc="70" dirty="0">
                <a:solidFill>
                  <a:srgbClr val="041C40"/>
                </a:solidFill>
                <a:latin typeface="Tahoma"/>
                <a:cs typeface="Tahoma"/>
              </a:rPr>
              <a:t> </a:t>
            </a:r>
            <a:r>
              <a:rPr sz="1667" spc="143" dirty="0">
                <a:solidFill>
                  <a:srgbClr val="041C40"/>
                </a:solidFill>
                <a:latin typeface="Tahoma"/>
                <a:cs typeface="Tahoma"/>
              </a:rPr>
              <a:t>el</a:t>
            </a:r>
            <a:r>
              <a:rPr sz="1667" spc="70" dirty="0">
                <a:solidFill>
                  <a:srgbClr val="041C40"/>
                </a:solidFill>
                <a:latin typeface="Tahoma"/>
                <a:cs typeface="Tahoma"/>
              </a:rPr>
              <a:t> </a:t>
            </a:r>
            <a:r>
              <a:rPr sz="1667" spc="173" dirty="0">
                <a:solidFill>
                  <a:srgbClr val="041C40"/>
                </a:solidFill>
                <a:latin typeface="Tahoma"/>
                <a:cs typeface="Tahoma"/>
              </a:rPr>
              <a:t>desarrollo</a:t>
            </a:r>
            <a:r>
              <a:rPr sz="1667" spc="67" dirty="0">
                <a:solidFill>
                  <a:srgbClr val="041C40"/>
                </a:solidFill>
                <a:latin typeface="Tahoma"/>
                <a:cs typeface="Tahoma"/>
              </a:rPr>
              <a:t> </a:t>
            </a:r>
            <a:r>
              <a:rPr sz="1667" spc="230" dirty="0">
                <a:solidFill>
                  <a:srgbClr val="041C40"/>
                </a:solidFill>
                <a:latin typeface="Tahoma"/>
                <a:cs typeface="Tahoma"/>
              </a:rPr>
              <a:t>económico</a:t>
            </a:r>
            <a:r>
              <a:rPr sz="1667" spc="70" dirty="0">
                <a:solidFill>
                  <a:srgbClr val="041C40"/>
                </a:solidFill>
                <a:latin typeface="Tahoma"/>
                <a:cs typeface="Tahoma"/>
              </a:rPr>
              <a:t> </a:t>
            </a:r>
            <a:r>
              <a:rPr sz="1667" spc="207" dirty="0">
                <a:solidFill>
                  <a:srgbClr val="041C40"/>
                </a:solidFill>
                <a:latin typeface="Tahoma"/>
                <a:cs typeface="Tahoma"/>
              </a:rPr>
              <a:t>especialmente</a:t>
            </a:r>
            <a:r>
              <a:rPr sz="1667" spc="70" dirty="0">
                <a:solidFill>
                  <a:srgbClr val="041C40"/>
                </a:solidFill>
                <a:latin typeface="Tahoma"/>
                <a:cs typeface="Tahoma"/>
              </a:rPr>
              <a:t> </a:t>
            </a:r>
            <a:r>
              <a:rPr sz="1667" spc="193" dirty="0">
                <a:solidFill>
                  <a:srgbClr val="041C40"/>
                </a:solidFill>
                <a:latin typeface="Tahoma"/>
                <a:cs typeface="Tahoma"/>
              </a:rPr>
              <a:t>de</a:t>
            </a:r>
            <a:r>
              <a:rPr sz="1667" spc="67" dirty="0">
                <a:solidFill>
                  <a:srgbClr val="041C40"/>
                </a:solidFill>
                <a:latin typeface="Tahoma"/>
                <a:cs typeface="Tahoma"/>
              </a:rPr>
              <a:t> </a:t>
            </a:r>
            <a:r>
              <a:rPr sz="1667" spc="143" dirty="0">
                <a:solidFill>
                  <a:srgbClr val="041C40"/>
                </a:solidFill>
                <a:latin typeface="Tahoma"/>
                <a:cs typeface="Tahoma"/>
              </a:rPr>
              <a:t>la</a:t>
            </a:r>
            <a:r>
              <a:rPr sz="1667" spc="70" dirty="0">
                <a:solidFill>
                  <a:srgbClr val="041C40"/>
                </a:solidFill>
                <a:latin typeface="Tahoma"/>
                <a:cs typeface="Tahoma"/>
              </a:rPr>
              <a:t> </a:t>
            </a:r>
            <a:r>
              <a:rPr sz="1667" spc="223" dirty="0">
                <a:solidFill>
                  <a:srgbClr val="041C40"/>
                </a:solidFill>
                <a:latin typeface="Tahoma"/>
                <a:cs typeface="Tahoma"/>
              </a:rPr>
              <a:t>economía</a:t>
            </a:r>
            <a:r>
              <a:rPr sz="1667" spc="70" dirty="0">
                <a:solidFill>
                  <a:srgbClr val="041C40"/>
                </a:solidFill>
                <a:latin typeface="Tahoma"/>
                <a:cs typeface="Tahoma"/>
              </a:rPr>
              <a:t> </a:t>
            </a:r>
            <a:r>
              <a:rPr sz="1667" spc="197" dirty="0">
                <a:solidFill>
                  <a:srgbClr val="041C40"/>
                </a:solidFill>
                <a:latin typeface="Tahoma"/>
                <a:cs typeface="Tahoma"/>
              </a:rPr>
              <a:t>popular </a:t>
            </a:r>
            <a:r>
              <a:rPr sz="1667" spc="57" dirty="0">
                <a:solidFill>
                  <a:srgbClr val="041C40"/>
                </a:solidFill>
                <a:latin typeface="Tahoma"/>
                <a:cs typeface="Tahoma"/>
              </a:rPr>
              <a:t>y</a:t>
            </a:r>
            <a:r>
              <a:rPr sz="1667" spc="63" dirty="0">
                <a:solidFill>
                  <a:srgbClr val="041C40"/>
                </a:solidFill>
                <a:latin typeface="Tahoma"/>
                <a:cs typeface="Tahoma"/>
              </a:rPr>
              <a:t> </a:t>
            </a:r>
            <a:r>
              <a:rPr sz="1667" spc="140" dirty="0">
                <a:solidFill>
                  <a:srgbClr val="041C40"/>
                </a:solidFill>
                <a:latin typeface="Tahoma"/>
                <a:cs typeface="Tahoma"/>
              </a:rPr>
              <a:t>solidaria.</a:t>
            </a:r>
            <a:endParaRPr sz="1667">
              <a:latin typeface="Tahoma"/>
              <a:cs typeface="Tahom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289067" y="4438485"/>
            <a:ext cx="8457353" cy="266804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marL="8467">
              <a:spcBef>
                <a:spcPts val="80"/>
              </a:spcBef>
            </a:pPr>
            <a:r>
              <a:rPr sz="1667" spc="173" dirty="0">
                <a:solidFill>
                  <a:srgbClr val="041C40"/>
                </a:solidFill>
                <a:latin typeface="Tahoma"/>
                <a:cs typeface="Tahoma"/>
              </a:rPr>
              <a:t>Rescatar</a:t>
            </a:r>
            <a:r>
              <a:rPr sz="1667" spc="76" dirty="0">
                <a:solidFill>
                  <a:srgbClr val="041C40"/>
                </a:solidFill>
                <a:latin typeface="Tahoma"/>
                <a:cs typeface="Tahoma"/>
              </a:rPr>
              <a:t> </a:t>
            </a:r>
            <a:r>
              <a:rPr sz="1667" spc="143" dirty="0">
                <a:solidFill>
                  <a:srgbClr val="041C40"/>
                </a:solidFill>
                <a:latin typeface="Tahoma"/>
                <a:cs typeface="Tahoma"/>
              </a:rPr>
              <a:t>el</a:t>
            </a:r>
            <a:r>
              <a:rPr sz="1667" spc="80" dirty="0">
                <a:solidFill>
                  <a:srgbClr val="041C40"/>
                </a:solidFill>
                <a:latin typeface="Tahoma"/>
                <a:cs typeface="Tahoma"/>
              </a:rPr>
              <a:t> </a:t>
            </a:r>
            <a:r>
              <a:rPr sz="1667" spc="233" dirty="0">
                <a:solidFill>
                  <a:srgbClr val="041C40"/>
                </a:solidFill>
                <a:latin typeface="Tahoma"/>
                <a:cs typeface="Tahoma"/>
              </a:rPr>
              <a:t>modelo</a:t>
            </a:r>
            <a:r>
              <a:rPr sz="1667" spc="80" dirty="0">
                <a:solidFill>
                  <a:srgbClr val="041C40"/>
                </a:solidFill>
                <a:latin typeface="Tahoma"/>
                <a:cs typeface="Tahoma"/>
              </a:rPr>
              <a:t> </a:t>
            </a:r>
            <a:r>
              <a:rPr sz="1667" spc="173" dirty="0">
                <a:solidFill>
                  <a:srgbClr val="041C40"/>
                </a:solidFill>
                <a:latin typeface="Tahoma"/>
                <a:cs typeface="Tahoma"/>
              </a:rPr>
              <a:t>solidario</a:t>
            </a:r>
            <a:r>
              <a:rPr sz="1667" spc="80" dirty="0">
                <a:solidFill>
                  <a:srgbClr val="041C40"/>
                </a:solidFill>
                <a:latin typeface="Tahoma"/>
                <a:cs typeface="Tahoma"/>
              </a:rPr>
              <a:t> </a:t>
            </a:r>
            <a:r>
              <a:rPr sz="1667" spc="193" dirty="0">
                <a:solidFill>
                  <a:srgbClr val="041C40"/>
                </a:solidFill>
                <a:latin typeface="Tahoma"/>
                <a:cs typeface="Tahoma"/>
              </a:rPr>
              <a:t>de</a:t>
            </a:r>
            <a:r>
              <a:rPr sz="1667" spc="80" dirty="0">
                <a:solidFill>
                  <a:srgbClr val="041C40"/>
                </a:solidFill>
                <a:latin typeface="Tahoma"/>
                <a:cs typeface="Tahoma"/>
              </a:rPr>
              <a:t> </a:t>
            </a:r>
            <a:r>
              <a:rPr sz="1667" spc="169" dirty="0">
                <a:solidFill>
                  <a:srgbClr val="041C40"/>
                </a:solidFill>
                <a:latin typeface="Tahoma"/>
                <a:cs typeface="Tahoma"/>
              </a:rPr>
              <a:t>trabajo</a:t>
            </a:r>
            <a:r>
              <a:rPr sz="1667" spc="80" dirty="0">
                <a:solidFill>
                  <a:srgbClr val="041C40"/>
                </a:solidFill>
                <a:latin typeface="Tahoma"/>
                <a:cs typeface="Tahoma"/>
              </a:rPr>
              <a:t> </a:t>
            </a:r>
            <a:r>
              <a:rPr sz="1667" spc="210" dirty="0">
                <a:solidFill>
                  <a:srgbClr val="041C40"/>
                </a:solidFill>
                <a:latin typeface="Tahoma"/>
                <a:cs typeface="Tahoma"/>
              </a:rPr>
              <a:t>comunitario</a:t>
            </a:r>
            <a:r>
              <a:rPr sz="1667" spc="80" dirty="0">
                <a:solidFill>
                  <a:srgbClr val="041C40"/>
                </a:solidFill>
                <a:latin typeface="Tahoma"/>
                <a:cs typeface="Tahoma"/>
              </a:rPr>
              <a:t> </a:t>
            </a:r>
            <a:r>
              <a:rPr sz="1667" spc="233" dirty="0">
                <a:solidFill>
                  <a:srgbClr val="041C40"/>
                </a:solidFill>
                <a:latin typeface="Tahoma"/>
                <a:cs typeface="Tahoma"/>
              </a:rPr>
              <a:t>denominado</a:t>
            </a:r>
            <a:r>
              <a:rPr sz="1667" spc="80" dirty="0">
                <a:solidFill>
                  <a:srgbClr val="041C40"/>
                </a:solidFill>
                <a:latin typeface="Tahoma"/>
                <a:cs typeface="Tahoma"/>
              </a:rPr>
              <a:t> </a:t>
            </a:r>
            <a:r>
              <a:rPr sz="1667" spc="153" dirty="0">
                <a:solidFill>
                  <a:srgbClr val="041C40"/>
                </a:solidFill>
                <a:latin typeface="Tahoma"/>
                <a:cs typeface="Tahoma"/>
              </a:rPr>
              <a:t>MINGA.</a:t>
            </a:r>
            <a:endParaRPr sz="1667">
              <a:latin typeface="Tahoma"/>
              <a:cs typeface="Tahom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289067" y="5143180"/>
            <a:ext cx="9889913" cy="877462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8467" marR="3387">
              <a:lnSpc>
                <a:spcPct val="117000"/>
              </a:lnSpc>
              <a:spcBef>
                <a:spcPts val="63"/>
              </a:spcBef>
              <a:tabLst>
                <a:tab pos="4692461" algn="l"/>
              </a:tabLst>
            </a:pPr>
            <a:r>
              <a:rPr sz="1667" spc="200" dirty="0">
                <a:solidFill>
                  <a:srgbClr val="041C40"/>
                </a:solidFill>
                <a:latin typeface="Tahoma"/>
                <a:cs typeface="Tahoma"/>
              </a:rPr>
              <a:t>Promover</a:t>
            </a:r>
            <a:r>
              <a:rPr sz="1667" spc="70" dirty="0">
                <a:solidFill>
                  <a:srgbClr val="041C40"/>
                </a:solidFill>
                <a:latin typeface="Tahoma"/>
                <a:cs typeface="Tahoma"/>
              </a:rPr>
              <a:t> </a:t>
            </a:r>
            <a:r>
              <a:rPr sz="1667" spc="143" dirty="0">
                <a:solidFill>
                  <a:srgbClr val="041C40"/>
                </a:solidFill>
                <a:latin typeface="Tahoma"/>
                <a:cs typeface="Tahoma"/>
              </a:rPr>
              <a:t>los</a:t>
            </a:r>
            <a:r>
              <a:rPr sz="1667" spc="73" dirty="0">
                <a:solidFill>
                  <a:srgbClr val="041C40"/>
                </a:solidFill>
                <a:latin typeface="Tahoma"/>
                <a:cs typeface="Tahoma"/>
              </a:rPr>
              <a:t> </a:t>
            </a:r>
            <a:r>
              <a:rPr sz="1667" spc="177" dirty="0">
                <a:solidFill>
                  <a:srgbClr val="041C40"/>
                </a:solidFill>
                <a:latin typeface="Tahoma"/>
                <a:cs typeface="Tahoma"/>
              </a:rPr>
              <a:t>sistemas</a:t>
            </a:r>
            <a:r>
              <a:rPr sz="1667" spc="70" dirty="0">
                <a:solidFill>
                  <a:srgbClr val="041C40"/>
                </a:solidFill>
                <a:latin typeface="Tahoma"/>
                <a:cs typeface="Tahoma"/>
              </a:rPr>
              <a:t> </a:t>
            </a:r>
            <a:r>
              <a:rPr sz="1667" spc="193" dirty="0">
                <a:solidFill>
                  <a:srgbClr val="041C40"/>
                </a:solidFill>
                <a:latin typeface="Tahoma"/>
                <a:cs typeface="Tahoma"/>
              </a:rPr>
              <a:t>de</a:t>
            </a:r>
            <a:r>
              <a:rPr sz="1667" spc="73" dirty="0">
                <a:solidFill>
                  <a:srgbClr val="041C40"/>
                </a:solidFill>
                <a:latin typeface="Tahoma"/>
                <a:cs typeface="Tahoma"/>
              </a:rPr>
              <a:t> </a:t>
            </a:r>
            <a:r>
              <a:rPr sz="1667" spc="203" dirty="0">
                <a:solidFill>
                  <a:srgbClr val="041C40"/>
                </a:solidFill>
                <a:latin typeface="Tahoma"/>
                <a:cs typeface="Tahoma"/>
              </a:rPr>
              <a:t>protección</a:t>
            </a:r>
            <a:r>
              <a:rPr sz="1667" spc="73" dirty="0">
                <a:solidFill>
                  <a:srgbClr val="041C40"/>
                </a:solidFill>
                <a:latin typeface="Tahoma"/>
                <a:cs typeface="Tahoma"/>
              </a:rPr>
              <a:t> </a:t>
            </a:r>
            <a:r>
              <a:rPr sz="1667" spc="177" dirty="0">
                <a:solidFill>
                  <a:srgbClr val="041C40"/>
                </a:solidFill>
                <a:latin typeface="Tahoma"/>
                <a:cs typeface="Tahoma"/>
              </a:rPr>
              <a:t>integral</a:t>
            </a:r>
            <a:r>
              <a:rPr sz="1667" spc="70" dirty="0">
                <a:solidFill>
                  <a:srgbClr val="041C40"/>
                </a:solidFill>
                <a:latin typeface="Tahoma"/>
                <a:cs typeface="Tahoma"/>
              </a:rPr>
              <a:t> </a:t>
            </a:r>
            <a:r>
              <a:rPr sz="1667" spc="103" dirty="0">
                <a:solidFill>
                  <a:srgbClr val="041C40"/>
                </a:solidFill>
                <a:latin typeface="Tahoma"/>
                <a:cs typeface="Tahoma"/>
              </a:rPr>
              <a:t>a</a:t>
            </a:r>
            <a:r>
              <a:rPr sz="1667" spc="73" dirty="0">
                <a:solidFill>
                  <a:srgbClr val="041C40"/>
                </a:solidFill>
                <a:latin typeface="Tahoma"/>
                <a:cs typeface="Tahoma"/>
              </a:rPr>
              <a:t> </a:t>
            </a:r>
            <a:r>
              <a:rPr sz="1667" spc="143" dirty="0">
                <a:solidFill>
                  <a:srgbClr val="041C40"/>
                </a:solidFill>
                <a:latin typeface="Tahoma"/>
                <a:cs typeface="Tahoma"/>
              </a:rPr>
              <a:t>los</a:t>
            </a:r>
            <a:r>
              <a:rPr sz="1667" spc="73" dirty="0">
                <a:solidFill>
                  <a:srgbClr val="041C40"/>
                </a:solidFill>
                <a:latin typeface="Tahoma"/>
                <a:cs typeface="Tahoma"/>
              </a:rPr>
              <a:t> </a:t>
            </a:r>
            <a:r>
              <a:rPr sz="1667" spc="187" dirty="0">
                <a:solidFill>
                  <a:srgbClr val="041C40"/>
                </a:solidFill>
                <a:latin typeface="Tahoma"/>
                <a:cs typeface="Tahoma"/>
              </a:rPr>
              <a:t>grupos</a:t>
            </a:r>
            <a:r>
              <a:rPr sz="1667" spc="70" dirty="0">
                <a:solidFill>
                  <a:srgbClr val="041C40"/>
                </a:solidFill>
                <a:latin typeface="Tahoma"/>
                <a:cs typeface="Tahoma"/>
              </a:rPr>
              <a:t> </a:t>
            </a:r>
            <a:r>
              <a:rPr sz="1667" spc="193" dirty="0">
                <a:solidFill>
                  <a:srgbClr val="041C40"/>
                </a:solidFill>
                <a:latin typeface="Tahoma"/>
                <a:cs typeface="Tahoma"/>
              </a:rPr>
              <a:t>de</a:t>
            </a:r>
            <a:r>
              <a:rPr sz="1667" spc="73" dirty="0">
                <a:solidFill>
                  <a:srgbClr val="041C40"/>
                </a:solidFill>
                <a:latin typeface="Tahoma"/>
                <a:cs typeface="Tahoma"/>
              </a:rPr>
              <a:t> </a:t>
            </a:r>
            <a:r>
              <a:rPr sz="1667" spc="200" dirty="0">
                <a:solidFill>
                  <a:srgbClr val="041C40"/>
                </a:solidFill>
                <a:latin typeface="Tahoma"/>
                <a:cs typeface="Tahoma"/>
              </a:rPr>
              <a:t>atención</a:t>
            </a:r>
            <a:r>
              <a:rPr sz="1667" spc="73" dirty="0">
                <a:solidFill>
                  <a:srgbClr val="041C40"/>
                </a:solidFill>
                <a:latin typeface="Tahoma"/>
                <a:cs typeface="Tahoma"/>
              </a:rPr>
              <a:t> </a:t>
            </a:r>
            <a:r>
              <a:rPr sz="1667" spc="169" dirty="0">
                <a:solidFill>
                  <a:srgbClr val="041C40"/>
                </a:solidFill>
                <a:latin typeface="Tahoma"/>
                <a:cs typeface="Tahoma"/>
              </a:rPr>
              <a:t>prioritaria</a:t>
            </a:r>
            <a:r>
              <a:rPr sz="1667" spc="70" dirty="0">
                <a:solidFill>
                  <a:srgbClr val="041C40"/>
                </a:solidFill>
                <a:latin typeface="Tahoma"/>
                <a:cs typeface="Tahoma"/>
              </a:rPr>
              <a:t> </a:t>
            </a:r>
            <a:r>
              <a:rPr sz="1667" spc="160" dirty="0">
                <a:solidFill>
                  <a:srgbClr val="041C40"/>
                </a:solidFill>
                <a:latin typeface="Tahoma"/>
                <a:cs typeface="Tahoma"/>
              </a:rPr>
              <a:t>para </a:t>
            </a:r>
            <a:r>
              <a:rPr sz="1667" spc="177" dirty="0">
                <a:solidFill>
                  <a:srgbClr val="041C40"/>
                </a:solidFill>
                <a:latin typeface="Tahoma"/>
                <a:cs typeface="Tahoma"/>
              </a:rPr>
              <a:t>garantizar</a:t>
            </a:r>
            <a:r>
              <a:rPr sz="1667" spc="80" dirty="0">
                <a:solidFill>
                  <a:srgbClr val="041C40"/>
                </a:solidFill>
                <a:latin typeface="Tahoma"/>
                <a:cs typeface="Tahoma"/>
              </a:rPr>
              <a:t> </a:t>
            </a:r>
            <a:r>
              <a:rPr sz="1667" spc="143" dirty="0">
                <a:solidFill>
                  <a:srgbClr val="041C40"/>
                </a:solidFill>
                <a:latin typeface="Tahoma"/>
                <a:cs typeface="Tahoma"/>
              </a:rPr>
              <a:t>los</a:t>
            </a:r>
            <a:r>
              <a:rPr sz="1667" spc="83" dirty="0">
                <a:solidFill>
                  <a:srgbClr val="041C40"/>
                </a:solidFill>
                <a:latin typeface="Tahoma"/>
                <a:cs typeface="Tahoma"/>
              </a:rPr>
              <a:t> </a:t>
            </a:r>
            <a:r>
              <a:rPr sz="1667" spc="190" dirty="0">
                <a:solidFill>
                  <a:srgbClr val="041C40"/>
                </a:solidFill>
                <a:latin typeface="Tahoma"/>
                <a:cs typeface="Tahoma"/>
              </a:rPr>
              <a:t>derechos</a:t>
            </a:r>
            <a:r>
              <a:rPr sz="1667" spc="83" dirty="0">
                <a:solidFill>
                  <a:srgbClr val="041C40"/>
                </a:solidFill>
                <a:latin typeface="Tahoma"/>
                <a:cs typeface="Tahoma"/>
              </a:rPr>
              <a:t> </a:t>
            </a:r>
            <a:r>
              <a:rPr sz="1667" spc="187" dirty="0">
                <a:solidFill>
                  <a:srgbClr val="041C40"/>
                </a:solidFill>
                <a:latin typeface="Tahoma"/>
                <a:cs typeface="Tahoma"/>
              </a:rPr>
              <a:t>consagrados</a:t>
            </a:r>
            <a:r>
              <a:rPr sz="1667" spc="83" dirty="0">
                <a:solidFill>
                  <a:srgbClr val="041C40"/>
                </a:solidFill>
                <a:latin typeface="Tahoma"/>
                <a:cs typeface="Tahoma"/>
              </a:rPr>
              <a:t> </a:t>
            </a:r>
            <a:r>
              <a:rPr sz="1667" spc="160" dirty="0">
                <a:solidFill>
                  <a:srgbClr val="041C40"/>
                </a:solidFill>
                <a:latin typeface="Tahoma"/>
                <a:cs typeface="Tahoma"/>
              </a:rPr>
              <a:t>en</a:t>
            </a:r>
            <a:r>
              <a:rPr sz="1667" dirty="0">
                <a:solidFill>
                  <a:srgbClr val="041C40"/>
                </a:solidFill>
                <a:latin typeface="Tahoma"/>
                <a:cs typeface="Tahoma"/>
              </a:rPr>
              <a:t>	</a:t>
            </a:r>
            <a:r>
              <a:rPr sz="1667" spc="143" dirty="0">
                <a:solidFill>
                  <a:srgbClr val="041C40"/>
                </a:solidFill>
                <a:latin typeface="Tahoma"/>
                <a:cs typeface="Tahoma"/>
              </a:rPr>
              <a:t>la</a:t>
            </a:r>
            <a:r>
              <a:rPr sz="1667" spc="70" dirty="0">
                <a:solidFill>
                  <a:srgbClr val="041C40"/>
                </a:solidFill>
                <a:latin typeface="Tahoma"/>
                <a:cs typeface="Tahoma"/>
              </a:rPr>
              <a:t> </a:t>
            </a:r>
            <a:r>
              <a:rPr sz="1667" spc="177" dirty="0">
                <a:solidFill>
                  <a:srgbClr val="041C40"/>
                </a:solidFill>
                <a:latin typeface="Tahoma"/>
                <a:cs typeface="Tahoma"/>
              </a:rPr>
              <a:t>Constitución,</a:t>
            </a:r>
            <a:r>
              <a:rPr sz="1667" spc="73" dirty="0">
                <a:solidFill>
                  <a:srgbClr val="041C40"/>
                </a:solidFill>
                <a:latin typeface="Tahoma"/>
                <a:cs typeface="Tahoma"/>
              </a:rPr>
              <a:t> </a:t>
            </a:r>
            <a:r>
              <a:rPr sz="1667" spc="177" dirty="0">
                <a:solidFill>
                  <a:srgbClr val="041C40"/>
                </a:solidFill>
                <a:latin typeface="Tahoma"/>
                <a:cs typeface="Tahoma"/>
              </a:rPr>
              <a:t>en</a:t>
            </a:r>
            <a:r>
              <a:rPr sz="1667" spc="73" dirty="0">
                <a:solidFill>
                  <a:srgbClr val="041C40"/>
                </a:solidFill>
                <a:latin typeface="Tahoma"/>
                <a:cs typeface="Tahoma"/>
              </a:rPr>
              <a:t> </a:t>
            </a:r>
            <a:r>
              <a:rPr sz="1667" spc="143" dirty="0">
                <a:solidFill>
                  <a:srgbClr val="041C40"/>
                </a:solidFill>
                <a:latin typeface="Tahoma"/>
                <a:cs typeface="Tahoma"/>
              </a:rPr>
              <a:t>el</a:t>
            </a:r>
            <a:r>
              <a:rPr sz="1667" spc="70" dirty="0">
                <a:solidFill>
                  <a:srgbClr val="041C40"/>
                </a:solidFill>
                <a:latin typeface="Tahoma"/>
                <a:cs typeface="Tahoma"/>
              </a:rPr>
              <a:t> </a:t>
            </a:r>
            <a:r>
              <a:rPr sz="1667" spc="223" dirty="0">
                <a:solidFill>
                  <a:srgbClr val="041C40"/>
                </a:solidFill>
                <a:latin typeface="Tahoma"/>
                <a:cs typeface="Tahoma"/>
              </a:rPr>
              <a:t>marco</a:t>
            </a:r>
            <a:r>
              <a:rPr sz="1667" spc="73" dirty="0">
                <a:solidFill>
                  <a:srgbClr val="041C40"/>
                </a:solidFill>
                <a:latin typeface="Tahoma"/>
                <a:cs typeface="Tahoma"/>
              </a:rPr>
              <a:t> </a:t>
            </a:r>
            <a:r>
              <a:rPr sz="1667" spc="193" dirty="0">
                <a:solidFill>
                  <a:srgbClr val="041C40"/>
                </a:solidFill>
                <a:latin typeface="Tahoma"/>
                <a:cs typeface="Tahoma"/>
              </a:rPr>
              <a:t>de</a:t>
            </a:r>
            <a:r>
              <a:rPr sz="1667" spc="73" dirty="0">
                <a:solidFill>
                  <a:srgbClr val="041C40"/>
                </a:solidFill>
                <a:latin typeface="Tahoma"/>
                <a:cs typeface="Tahoma"/>
              </a:rPr>
              <a:t> </a:t>
            </a:r>
            <a:r>
              <a:rPr sz="1667" spc="113" dirty="0">
                <a:solidFill>
                  <a:srgbClr val="041C40"/>
                </a:solidFill>
                <a:latin typeface="Tahoma"/>
                <a:cs typeface="Tahoma"/>
              </a:rPr>
              <a:t>sus </a:t>
            </a:r>
            <a:r>
              <a:rPr sz="1667" spc="210" dirty="0">
                <a:solidFill>
                  <a:srgbClr val="041C40"/>
                </a:solidFill>
                <a:latin typeface="Tahoma"/>
                <a:cs typeface="Tahoma"/>
              </a:rPr>
              <a:t>competencias</a:t>
            </a:r>
            <a:endParaRPr sz="1667">
              <a:latin typeface="Tahoma"/>
              <a:cs typeface="Tahoma"/>
            </a:endParaRPr>
          </a:p>
        </p:txBody>
      </p:sp>
      <p:grpSp>
        <p:nvGrpSpPr>
          <p:cNvPr id="30" name="object 30"/>
          <p:cNvGrpSpPr/>
          <p:nvPr/>
        </p:nvGrpSpPr>
        <p:grpSpPr>
          <a:xfrm>
            <a:off x="11518899" y="0"/>
            <a:ext cx="673100" cy="6858000"/>
            <a:chOff x="17278348" y="0"/>
            <a:chExt cx="1009650" cy="10287000"/>
          </a:xfrm>
        </p:grpSpPr>
        <p:sp>
          <p:nvSpPr>
            <p:cNvPr id="31" name="object 31"/>
            <p:cNvSpPr/>
            <p:nvPr/>
          </p:nvSpPr>
          <p:spPr>
            <a:xfrm>
              <a:off x="17278348" y="6742968"/>
              <a:ext cx="1009650" cy="3544570"/>
            </a:xfrm>
            <a:custGeom>
              <a:avLst/>
              <a:gdLst/>
              <a:ahLst/>
              <a:cxnLst/>
              <a:rect l="l" t="t" r="r" b="b"/>
              <a:pathLst>
                <a:path w="1009650" h="3544570">
                  <a:moveTo>
                    <a:pt x="1009649" y="3544031"/>
                  </a:moveTo>
                  <a:lnTo>
                    <a:pt x="0" y="3544031"/>
                  </a:lnTo>
                  <a:lnTo>
                    <a:pt x="0" y="0"/>
                  </a:lnTo>
                  <a:lnTo>
                    <a:pt x="1009649" y="0"/>
                  </a:lnTo>
                  <a:lnTo>
                    <a:pt x="1009649" y="3544031"/>
                  </a:lnTo>
                  <a:close/>
                </a:path>
              </a:pathLst>
            </a:custGeom>
            <a:solidFill>
              <a:srgbClr val="379117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32" name="object 32"/>
            <p:cNvSpPr/>
            <p:nvPr/>
          </p:nvSpPr>
          <p:spPr>
            <a:xfrm>
              <a:off x="17278348" y="0"/>
              <a:ext cx="1009650" cy="3825240"/>
            </a:xfrm>
            <a:custGeom>
              <a:avLst/>
              <a:gdLst/>
              <a:ahLst/>
              <a:cxnLst/>
              <a:rect l="l" t="t" r="r" b="b"/>
              <a:pathLst>
                <a:path w="1009650" h="3825240">
                  <a:moveTo>
                    <a:pt x="1009649" y="3825178"/>
                  </a:moveTo>
                  <a:lnTo>
                    <a:pt x="0" y="3825178"/>
                  </a:lnTo>
                  <a:lnTo>
                    <a:pt x="0" y="0"/>
                  </a:lnTo>
                  <a:lnTo>
                    <a:pt x="1009649" y="0"/>
                  </a:lnTo>
                  <a:lnTo>
                    <a:pt x="1009649" y="3825178"/>
                  </a:lnTo>
                  <a:close/>
                </a:path>
              </a:pathLst>
            </a:custGeom>
            <a:solidFill>
              <a:srgbClr val="FFC200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No hay ninguna descripción de la foto disponible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9912" y="-16163"/>
            <a:ext cx="12288982" cy="6923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ject 11"/>
          <p:cNvSpPr/>
          <p:nvPr/>
        </p:nvSpPr>
        <p:spPr>
          <a:xfrm>
            <a:off x="-103447" y="0"/>
            <a:ext cx="2692400" cy="4114800"/>
          </a:xfrm>
          <a:custGeom>
            <a:avLst/>
            <a:gdLst/>
            <a:ahLst/>
            <a:cxnLst/>
            <a:rect l="l" t="t" r="r" b="b"/>
            <a:pathLst>
              <a:path w="4200525" h="1574800">
                <a:moveTo>
                  <a:pt x="2997568" y="1574430"/>
                </a:moveTo>
                <a:lnTo>
                  <a:pt x="234773" y="1574430"/>
                </a:lnTo>
                <a:lnTo>
                  <a:pt x="187458" y="1569661"/>
                </a:lnTo>
                <a:lnTo>
                  <a:pt x="143388" y="1555982"/>
                </a:lnTo>
                <a:lnTo>
                  <a:pt x="103509" y="1534337"/>
                </a:lnTo>
                <a:lnTo>
                  <a:pt x="68763" y="1505670"/>
                </a:lnTo>
                <a:lnTo>
                  <a:pt x="40095" y="1470926"/>
                </a:lnTo>
                <a:lnTo>
                  <a:pt x="18449" y="1431047"/>
                </a:lnTo>
                <a:lnTo>
                  <a:pt x="4769" y="1386977"/>
                </a:lnTo>
                <a:lnTo>
                  <a:pt x="0" y="1339661"/>
                </a:lnTo>
                <a:lnTo>
                  <a:pt x="0" y="234774"/>
                </a:lnTo>
                <a:lnTo>
                  <a:pt x="4769" y="187459"/>
                </a:lnTo>
                <a:lnTo>
                  <a:pt x="18449" y="143389"/>
                </a:lnTo>
                <a:lnTo>
                  <a:pt x="40095" y="103510"/>
                </a:lnTo>
                <a:lnTo>
                  <a:pt x="68763" y="68764"/>
                </a:lnTo>
                <a:lnTo>
                  <a:pt x="103509" y="40095"/>
                </a:lnTo>
                <a:lnTo>
                  <a:pt x="143388" y="18449"/>
                </a:lnTo>
                <a:lnTo>
                  <a:pt x="187458" y="4769"/>
                </a:lnTo>
                <a:lnTo>
                  <a:pt x="234773" y="0"/>
                </a:lnTo>
                <a:lnTo>
                  <a:pt x="3965357" y="0"/>
                </a:lnTo>
                <a:lnTo>
                  <a:pt x="4011378" y="4552"/>
                </a:lnTo>
                <a:lnTo>
                  <a:pt x="4055208" y="17871"/>
                </a:lnTo>
                <a:lnTo>
                  <a:pt x="4095616" y="39445"/>
                </a:lnTo>
                <a:lnTo>
                  <a:pt x="4131375" y="68764"/>
                </a:lnTo>
                <a:lnTo>
                  <a:pt x="4160690" y="104521"/>
                </a:lnTo>
                <a:lnTo>
                  <a:pt x="4182262" y="144930"/>
                </a:lnTo>
                <a:lnTo>
                  <a:pt x="4195581" y="188758"/>
                </a:lnTo>
                <a:lnTo>
                  <a:pt x="4200134" y="234774"/>
                </a:lnTo>
                <a:lnTo>
                  <a:pt x="4200134" y="704322"/>
                </a:lnTo>
                <a:lnTo>
                  <a:pt x="4195581" y="750338"/>
                </a:lnTo>
                <a:lnTo>
                  <a:pt x="4182262" y="794166"/>
                </a:lnTo>
                <a:lnTo>
                  <a:pt x="4160690" y="834575"/>
                </a:lnTo>
                <a:lnTo>
                  <a:pt x="4131375" y="870332"/>
                </a:lnTo>
                <a:lnTo>
                  <a:pt x="4095616" y="899651"/>
                </a:lnTo>
                <a:lnTo>
                  <a:pt x="4055208" y="921225"/>
                </a:lnTo>
                <a:lnTo>
                  <a:pt x="4011378" y="934544"/>
                </a:lnTo>
                <a:lnTo>
                  <a:pt x="3965357" y="939097"/>
                </a:lnTo>
                <a:lnTo>
                  <a:pt x="3467109" y="939097"/>
                </a:lnTo>
                <a:lnTo>
                  <a:pt x="3419795" y="943866"/>
                </a:lnTo>
                <a:lnTo>
                  <a:pt x="3375726" y="957546"/>
                </a:lnTo>
                <a:lnTo>
                  <a:pt x="3335848" y="979192"/>
                </a:lnTo>
                <a:lnTo>
                  <a:pt x="3301104" y="1007860"/>
                </a:lnTo>
                <a:lnTo>
                  <a:pt x="3272438" y="1042606"/>
                </a:lnTo>
                <a:lnTo>
                  <a:pt x="3250793" y="1082486"/>
                </a:lnTo>
                <a:lnTo>
                  <a:pt x="3237114" y="1126555"/>
                </a:lnTo>
                <a:lnTo>
                  <a:pt x="3232345" y="1173870"/>
                </a:lnTo>
                <a:lnTo>
                  <a:pt x="3232345" y="1339661"/>
                </a:lnTo>
                <a:lnTo>
                  <a:pt x="3227575" y="1386977"/>
                </a:lnTo>
                <a:lnTo>
                  <a:pt x="3213894" y="1431047"/>
                </a:lnTo>
                <a:lnTo>
                  <a:pt x="3192248" y="1470926"/>
                </a:lnTo>
                <a:lnTo>
                  <a:pt x="3163579" y="1505670"/>
                </a:lnTo>
                <a:lnTo>
                  <a:pt x="3128832" y="1534337"/>
                </a:lnTo>
                <a:lnTo>
                  <a:pt x="3088952" y="1555982"/>
                </a:lnTo>
                <a:lnTo>
                  <a:pt x="3044882" y="1569661"/>
                </a:lnTo>
                <a:lnTo>
                  <a:pt x="2997568" y="157443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pPr marL="164261" marR="3387" indent="-423">
              <a:lnSpc>
                <a:spcPct val="116300"/>
              </a:lnSpc>
              <a:spcBef>
                <a:spcPts val="2586"/>
              </a:spcBef>
            </a:pPr>
            <a:r>
              <a:rPr lang="es-MX" sz="2400" spc="-53" dirty="0">
                <a:solidFill>
                  <a:schemeClr val="bg1"/>
                </a:solidFill>
                <a:latin typeface="Trebuchet MS"/>
                <a:cs typeface="Trebuchet MS"/>
              </a:rPr>
              <a:t>Acciones concretas para mejorar la calidad de los servicios y fortalecer el acceso a los servicios tecnológicos y digitales.</a:t>
            </a:r>
          </a:p>
        </p:txBody>
      </p:sp>
    </p:spTree>
    <p:extLst>
      <p:ext uri="{BB962C8B-B14F-4D97-AF65-F5344CB8AC3E}">
        <p14:creationId xmlns:p14="http://schemas.microsoft.com/office/powerpoint/2010/main" val="207841150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7363150" y="2661464"/>
            <a:ext cx="1333500" cy="4186767"/>
          </a:xfrm>
          <a:custGeom>
            <a:avLst/>
            <a:gdLst/>
            <a:ahLst/>
            <a:cxnLst/>
            <a:rect l="l" t="t" r="r" b="b"/>
            <a:pathLst>
              <a:path w="2000250" h="6280150">
                <a:moveTo>
                  <a:pt x="0" y="6279582"/>
                </a:moveTo>
                <a:lnTo>
                  <a:pt x="1437870" y="0"/>
                </a:lnTo>
                <a:lnTo>
                  <a:pt x="1999923" y="128687"/>
                </a:lnTo>
                <a:lnTo>
                  <a:pt x="591519" y="6279583"/>
                </a:lnTo>
                <a:lnTo>
                  <a:pt x="0" y="6279582"/>
                </a:lnTo>
                <a:close/>
              </a:path>
            </a:pathLst>
          </a:custGeom>
          <a:solidFill>
            <a:srgbClr val="F4F11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3"/>
          <a:srcRect t="5102" b="6961"/>
          <a:stretch/>
        </p:blipFill>
        <p:spPr>
          <a:xfrm>
            <a:off x="7772400" y="0"/>
            <a:ext cx="4401512" cy="6866012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" y="0"/>
            <a:ext cx="2287693" cy="6858000"/>
            <a:chOff x="2" y="0"/>
            <a:chExt cx="3431540" cy="10287000"/>
          </a:xfrm>
        </p:grpSpPr>
        <p:sp>
          <p:nvSpPr>
            <p:cNvPr id="7" name="object 7"/>
            <p:cNvSpPr/>
            <p:nvPr/>
          </p:nvSpPr>
          <p:spPr>
            <a:xfrm>
              <a:off x="2" y="0"/>
              <a:ext cx="3121660" cy="10287000"/>
            </a:xfrm>
            <a:custGeom>
              <a:avLst/>
              <a:gdLst/>
              <a:ahLst/>
              <a:cxnLst/>
              <a:rect l="l" t="t" r="r" b="b"/>
              <a:pathLst>
                <a:path w="3121660" h="10287000">
                  <a:moveTo>
                    <a:pt x="0" y="10286999"/>
                  </a:moveTo>
                  <a:lnTo>
                    <a:pt x="0" y="0"/>
                  </a:lnTo>
                  <a:lnTo>
                    <a:pt x="3121424" y="0"/>
                  </a:lnTo>
                  <a:lnTo>
                    <a:pt x="599658" y="10286999"/>
                  </a:lnTo>
                  <a:lnTo>
                    <a:pt x="0" y="10286999"/>
                  </a:lnTo>
                  <a:close/>
                </a:path>
              </a:pathLst>
            </a:custGeom>
            <a:solidFill>
              <a:srgbClr val="2D8A37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8" name="object 8"/>
            <p:cNvSpPr/>
            <p:nvPr/>
          </p:nvSpPr>
          <p:spPr>
            <a:xfrm>
              <a:off x="1437876" y="0"/>
              <a:ext cx="1993900" cy="7027545"/>
            </a:xfrm>
            <a:custGeom>
              <a:avLst/>
              <a:gdLst/>
              <a:ahLst/>
              <a:cxnLst/>
              <a:rect l="l" t="t" r="r" b="b"/>
              <a:pathLst>
                <a:path w="1993900" h="7027545">
                  <a:moveTo>
                    <a:pt x="384376" y="7027014"/>
                  </a:moveTo>
                  <a:lnTo>
                    <a:pt x="0" y="6938988"/>
                  </a:lnTo>
                  <a:lnTo>
                    <a:pt x="1588857" y="0"/>
                  </a:lnTo>
                  <a:lnTo>
                    <a:pt x="1993389" y="0"/>
                  </a:lnTo>
                  <a:lnTo>
                    <a:pt x="384376" y="7027014"/>
                  </a:lnTo>
                  <a:close/>
                </a:path>
              </a:pathLst>
            </a:custGeom>
            <a:solidFill>
              <a:srgbClr val="F4F113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9" name="object 9"/>
          <p:cNvSpPr txBox="1"/>
          <p:nvPr/>
        </p:nvSpPr>
        <p:spPr>
          <a:xfrm rot="120000">
            <a:off x="1898591" y="1008518"/>
            <a:ext cx="3391063" cy="5642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60"/>
              </a:lnSpc>
            </a:pPr>
            <a:r>
              <a:rPr sz="6700" b="1" spc="169" baseline="1243" dirty="0">
                <a:latin typeface="Trebuchet MS"/>
                <a:cs typeface="Trebuchet MS"/>
              </a:rPr>
              <a:t>A</a:t>
            </a:r>
            <a:r>
              <a:rPr sz="4467" b="1" spc="113" dirty="0">
                <a:latin typeface="Trebuchet MS"/>
                <a:cs typeface="Trebuchet MS"/>
              </a:rPr>
              <a:t>ctivid</a:t>
            </a:r>
            <a:r>
              <a:rPr sz="6700" b="1" spc="169" baseline="-1658" dirty="0">
                <a:latin typeface="Trebuchet MS"/>
                <a:cs typeface="Trebuchet MS"/>
              </a:rPr>
              <a:t>a</a:t>
            </a:r>
            <a:r>
              <a:rPr sz="6700" b="1" spc="169" baseline="-2072" dirty="0">
                <a:latin typeface="Trebuchet MS"/>
                <a:cs typeface="Trebuchet MS"/>
              </a:rPr>
              <a:t>d</a:t>
            </a:r>
            <a:r>
              <a:rPr sz="6700" b="1" spc="169" baseline="-2487" dirty="0">
                <a:latin typeface="Trebuchet MS"/>
                <a:cs typeface="Trebuchet MS"/>
              </a:rPr>
              <a:t>e</a:t>
            </a:r>
            <a:r>
              <a:rPr sz="6700" b="1" spc="169" baseline="-2902" dirty="0">
                <a:latin typeface="Trebuchet MS"/>
                <a:cs typeface="Trebuchet MS"/>
              </a:rPr>
              <a:t>s</a:t>
            </a:r>
            <a:endParaRPr sz="6700" baseline="-2902" dirty="0">
              <a:latin typeface="Trebuchet MS"/>
              <a:cs typeface="Trebuchet MS"/>
            </a:endParaRPr>
          </a:p>
        </p:txBody>
      </p:sp>
      <p:sp>
        <p:nvSpPr>
          <p:cNvPr id="10" name="object 10"/>
          <p:cNvSpPr txBox="1"/>
          <p:nvPr/>
        </p:nvSpPr>
        <p:spPr>
          <a:xfrm rot="120000">
            <a:off x="1863581" y="1827560"/>
            <a:ext cx="4242391" cy="5514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280"/>
              </a:lnSpc>
            </a:pPr>
            <a:r>
              <a:rPr sz="6700" b="1" spc="110" baseline="1243" dirty="0">
                <a:latin typeface="Trebuchet MS"/>
                <a:cs typeface="Trebuchet MS"/>
              </a:rPr>
              <a:t>C</a:t>
            </a:r>
            <a:r>
              <a:rPr sz="4467" b="1" spc="73" dirty="0">
                <a:latin typeface="Trebuchet MS"/>
                <a:cs typeface="Trebuchet MS"/>
              </a:rPr>
              <a:t>ultur</a:t>
            </a:r>
            <a:r>
              <a:rPr sz="6700" b="1" spc="110" baseline="-1243" dirty="0">
                <a:latin typeface="Trebuchet MS"/>
                <a:cs typeface="Trebuchet MS"/>
              </a:rPr>
              <a:t>a</a:t>
            </a:r>
            <a:r>
              <a:rPr sz="6700" b="1" spc="110" baseline="-1658" dirty="0">
                <a:latin typeface="Trebuchet MS"/>
                <a:cs typeface="Trebuchet MS"/>
              </a:rPr>
              <a:t>l</a:t>
            </a:r>
            <a:r>
              <a:rPr sz="6700" b="1" spc="110" baseline="-2072" dirty="0">
                <a:latin typeface="Trebuchet MS"/>
                <a:cs typeface="Trebuchet MS"/>
              </a:rPr>
              <a:t>e</a:t>
            </a:r>
            <a:r>
              <a:rPr sz="6700" b="1" spc="110" baseline="-2487" dirty="0">
                <a:latin typeface="Trebuchet MS"/>
                <a:cs typeface="Trebuchet MS"/>
              </a:rPr>
              <a:t>s</a:t>
            </a:r>
            <a:r>
              <a:rPr sz="6700" b="1" spc="-570" baseline="-2487" dirty="0">
                <a:latin typeface="Trebuchet MS"/>
                <a:cs typeface="Trebuchet MS"/>
              </a:rPr>
              <a:t> </a:t>
            </a:r>
            <a:r>
              <a:rPr sz="6700" b="1" spc="355" baseline="-2902" dirty="0">
                <a:latin typeface="Trebuchet MS"/>
                <a:cs typeface="Trebuchet MS"/>
              </a:rPr>
              <a:t>y</a:t>
            </a:r>
            <a:r>
              <a:rPr sz="6700" b="1" spc="-565" baseline="-2902" dirty="0">
                <a:latin typeface="Trebuchet MS"/>
                <a:cs typeface="Trebuchet MS"/>
              </a:rPr>
              <a:t> </a:t>
            </a:r>
            <a:r>
              <a:rPr sz="6700" b="1" spc="160" baseline="-3731" dirty="0">
                <a:latin typeface="Trebuchet MS"/>
                <a:cs typeface="Trebuchet MS"/>
              </a:rPr>
              <a:t>d</a:t>
            </a:r>
            <a:r>
              <a:rPr sz="6700" b="1" spc="160" baseline="-4145" dirty="0">
                <a:latin typeface="Trebuchet MS"/>
                <a:cs typeface="Trebuchet MS"/>
              </a:rPr>
              <a:t>e</a:t>
            </a:r>
            <a:endParaRPr sz="6700" baseline="-4145" dirty="0">
              <a:latin typeface="Trebuchet MS"/>
              <a:cs typeface="Trebuchet MS"/>
            </a:endParaRPr>
          </a:p>
        </p:txBody>
      </p:sp>
      <p:sp>
        <p:nvSpPr>
          <p:cNvPr id="11" name="object 11"/>
          <p:cNvSpPr txBox="1"/>
          <p:nvPr/>
        </p:nvSpPr>
        <p:spPr>
          <a:xfrm rot="120000">
            <a:off x="1825917" y="2635697"/>
            <a:ext cx="4718559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190"/>
              </a:lnSpc>
            </a:pPr>
            <a:r>
              <a:rPr sz="4467" b="1" dirty="0">
                <a:latin typeface="Trebuchet MS"/>
                <a:cs typeface="Trebuchet MS"/>
              </a:rPr>
              <a:t>ident</a:t>
            </a:r>
            <a:r>
              <a:rPr sz="6700" b="1" baseline="-1243" dirty="0">
                <a:latin typeface="Trebuchet MS"/>
                <a:cs typeface="Trebuchet MS"/>
              </a:rPr>
              <a:t>i</a:t>
            </a:r>
            <a:r>
              <a:rPr sz="6700" b="1" baseline="-1658" dirty="0">
                <a:latin typeface="Trebuchet MS"/>
                <a:cs typeface="Trebuchet MS"/>
              </a:rPr>
              <a:t>d</a:t>
            </a:r>
            <a:r>
              <a:rPr sz="6700" b="1" baseline="-2072" dirty="0">
                <a:latin typeface="Trebuchet MS"/>
                <a:cs typeface="Trebuchet MS"/>
              </a:rPr>
              <a:t>a</a:t>
            </a:r>
            <a:r>
              <a:rPr sz="6700" b="1" baseline="-2487" dirty="0">
                <a:latin typeface="Trebuchet MS"/>
                <a:cs typeface="Trebuchet MS"/>
              </a:rPr>
              <a:t>d</a:t>
            </a:r>
            <a:r>
              <a:rPr sz="6700" b="1" spc="-455" baseline="-2487" dirty="0">
                <a:latin typeface="Trebuchet MS"/>
                <a:cs typeface="Trebuchet MS"/>
              </a:rPr>
              <a:t> </a:t>
            </a:r>
            <a:r>
              <a:rPr sz="6700" b="1" spc="119" baseline="-3316" dirty="0">
                <a:latin typeface="Trebuchet MS"/>
                <a:cs typeface="Trebuchet MS"/>
              </a:rPr>
              <a:t>p</a:t>
            </a:r>
            <a:r>
              <a:rPr sz="6700" b="1" spc="119" baseline="-3731" dirty="0">
                <a:latin typeface="Trebuchet MS"/>
                <a:cs typeface="Trebuchet MS"/>
              </a:rPr>
              <a:t>o</a:t>
            </a:r>
            <a:r>
              <a:rPr sz="6700" b="1" spc="119" baseline="-4145" dirty="0">
                <a:latin typeface="Trebuchet MS"/>
                <a:cs typeface="Trebuchet MS"/>
              </a:rPr>
              <a:t>r</a:t>
            </a:r>
            <a:r>
              <a:rPr sz="6700" b="1" spc="-455" baseline="-4145" dirty="0">
                <a:latin typeface="Trebuchet MS"/>
                <a:cs typeface="Trebuchet MS"/>
              </a:rPr>
              <a:t> </a:t>
            </a:r>
            <a:r>
              <a:rPr sz="6700" b="1" spc="230" baseline="-4975" dirty="0">
                <a:latin typeface="Trebuchet MS"/>
                <a:cs typeface="Trebuchet MS"/>
              </a:rPr>
              <a:t>lo</a:t>
            </a:r>
            <a:r>
              <a:rPr sz="6700" b="1" spc="230" baseline="-5804" dirty="0">
                <a:latin typeface="Trebuchet MS"/>
                <a:cs typeface="Trebuchet MS"/>
              </a:rPr>
              <a:t>s</a:t>
            </a:r>
            <a:endParaRPr sz="6700" baseline="-5804">
              <a:latin typeface="Trebuchet MS"/>
              <a:cs typeface="Trebuchet MS"/>
            </a:endParaRPr>
          </a:p>
        </p:txBody>
      </p:sp>
      <p:sp>
        <p:nvSpPr>
          <p:cNvPr id="12" name="object 12"/>
          <p:cNvSpPr txBox="1"/>
          <p:nvPr/>
        </p:nvSpPr>
        <p:spPr>
          <a:xfrm rot="120000">
            <a:off x="1778826" y="3371001"/>
            <a:ext cx="3119299" cy="5514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14"/>
              </a:lnSpc>
            </a:pPr>
            <a:r>
              <a:rPr sz="4467" b="1" spc="243" dirty="0">
                <a:latin typeface="Trebuchet MS"/>
                <a:cs typeface="Trebuchet MS"/>
              </a:rPr>
              <a:t>95</a:t>
            </a:r>
            <a:r>
              <a:rPr sz="4467" b="1" spc="-383" dirty="0">
                <a:latin typeface="Trebuchet MS"/>
                <a:cs typeface="Trebuchet MS"/>
              </a:rPr>
              <a:t> </a:t>
            </a:r>
            <a:r>
              <a:rPr sz="4467" b="1" spc="210" dirty="0">
                <a:latin typeface="Trebuchet MS"/>
                <a:cs typeface="Trebuchet MS"/>
              </a:rPr>
              <a:t>a</a:t>
            </a:r>
            <a:r>
              <a:rPr sz="6700" b="1" spc="315" baseline="-1243" dirty="0">
                <a:latin typeface="Trebuchet MS"/>
                <a:cs typeface="Trebuchet MS"/>
              </a:rPr>
              <a:t>ñ</a:t>
            </a:r>
            <a:r>
              <a:rPr sz="6700" b="1" spc="315" baseline="-1658" dirty="0">
                <a:latin typeface="Trebuchet MS"/>
                <a:cs typeface="Trebuchet MS"/>
              </a:rPr>
              <a:t>o</a:t>
            </a:r>
            <a:r>
              <a:rPr sz="6700" b="1" spc="315" baseline="-2072" dirty="0">
                <a:latin typeface="Trebuchet MS"/>
                <a:cs typeface="Trebuchet MS"/>
              </a:rPr>
              <a:t>s</a:t>
            </a:r>
            <a:r>
              <a:rPr sz="6700" b="1" spc="-570" baseline="-2072" dirty="0">
                <a:latin typeface="Trebuchet MS"/>
                <a:cs typeface="Trebuchet MS"/>
              </a:rPr>
              <a:t> </a:t>
            </a:r>
            <a:r>
              <a:rPr sz="6700" b="1" spc="160" baseline="-2902" dirty="0">
                <a:latin typeface="Trebuchet MS"/>
                <a:cs typeface="Trebuchet MS"/>
              </a:rPr>
              <a:t>d</a:t>
            </a:r>
            <a:r>
              <a:rPr sz="6700" b="1" spc="160" baseline="-3316" dirty="0">
                <a:latin typeface="Trebuchet MS"/>
                <a:cs typeface="Trebuchet MS"/>
              </a:rPr>
              <a:t>e</a:t>
            </a:r>
            <a:endParaRPr sz="6700" baseline="-3316" dirty="0">
              <a:latin typeface="Trebuchet MS"/>
              <a:cs typeface="Trebuchet MS"/>
            </a:endParaRPr>
          </a:p>
        </p:txBody>
      </p:sp>
      <p:sp>
        <p:nvSpPr>
          <p:cNvPr id="13" name="object 13"/>
          <p:cNvSpPr txBox="1"/>
          <p:nvPr/>
        </p:nvSpPr>
        <p:spPr>
          <a:xfrm rot="120000">
            <a:off x="1747930" y="4204650"/>
            <a:ext cx="4919919" cy="5642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90"/>
              </a:lnSpc>
            </a:pPr>
            <a:r>
              <a:rPr sz="6700" b="1" spc="-10" baseline="3316" dirty="0">
                <a:latin typeface="Trebuchet MS"/>
                <a:cs typeface="Trebuchet MS"/>
              </a:rPr>
              <a:t>p</a:t>
            </a:r>
            <a:r>
              <a:rPr sz="6700" b="1" spc="-10" baseline="2902" dirty="0">
                <a:latin typeface="Trebuchet MS"/>
                <a:cs typeface="Trebuchet MS"/>
              </a:rPr>
              <a:t>a</a:t>
            </a:r>
            <a:r>
              <a:rPr sz="6700" b="1" spc="-10" baseline="2487" dirty="0">
                <a:latin typeface="Trebuchet MS"/>
                <a:cs typeface="Trebuchet MS"/>
              </a:rPr>
              <a:t>r</a:t>
            </a:r>
            <a:r>
              <a:rPr sz="6700" b="1" spc="-10" baseline="2072" dirty="0">
                <a:latin typeface="Trebuchet MS"/>
                <a:cs typeface="Trebuchet MS"/>
              </a:rPr>
              <a:t>r</a:t>
            </a:r>
            <a:r>
              <a:rPr sz="6700" b="1" spc="-10" baseline="1658" dirty="0">
                <a:latin typeface="Trebuchet MS"/>
                <a:cs typeface="Trebuchet MS"/>
              </a:rPr>
              <a:t>o</a:t>
            </a:r>
            <a:r>
              <a:rPr sz="6700" b="1" spc="-10" baseline="1243" dirty="0">
                <a:latin typeface="Trebuchet MS"/>
                <a:cs typeface="Trebuchet MS"/>
              </a:rPr>
              <a:t>q</a:t>
            </a:r>
            <a:r>
              <a:rPr sz="4467" b="1" spc="-7" dirty="0">
                <a:latin typeface="Trebuchet MS"/>
                <a:cs typeface="Trebuchet MS"/>
              </a:rPr>
              <a:t>uializ</a:t>
            </a:r>
            <a:r>
              <a:rPr sz="6700" b="1" spc="-10" baseline="-1243" dirty="0">
                <a:latin typeface="Trebuchet MS"/>
                <a:cs typeface="Trebuchet MS"/>
              </a:rPr>
              <a:t>a</a:t>
            </a:r>
            <a:r>
              <a:rPr sz="6700" b="1" spc="-10" baseline="-2072" dirty="0">
                <a:latin typeface="Trebuchet MS"/>
                <a:cs typeface="Trebuchet MS"/>
              </a:rPr>
              <a:t>c</a:t>
            </a:r>
            <a:r>
              <a:rPr sz="6700" b="1" spc="-10" baseline="-2487" dirty="0">
                <a:latin typeface="Trebuchet MS"/>
                <a:cs typeface="Trebuchet MS"/>
              </a:rPr>
              <a:t>ió</a:t>
            </a:r>
            <a:r>
              <a:rPr sz="6700" b="1" spc="-10" baseline="-2902" dirty="0">
                <a:latin typeface="Trebuchet MS"/>
                <a:cs typeface="Trebuchet MS"/>
              </a:rPr>
              <a:t>n</a:t>
            </a:r>
            <a:endParaRPr sz="6700" baseline="-2902">
              <a:latin typeface="Trebuchet MS"/>
              <a:cs typeface="Trebuchet MS"/>
            </a:endParaRPr>
          </a:p>
        </p:txBody>
      </p:sp>
      <p:sp>
        <p:nvSpPr>
          <p:cNvPr id="14" name="object 14"/>
          <p:cNvSpPr txBox="1"/>
          <p:nvPr/>
        </p:nvSpPr>
        <p:spPr>
          <a:xfrm rot="120000">
            <a:off x="1708198" y="4994365"/>
            <a:ext cx="4757225" cy="5514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4320"/>
              </a:lnSpc>
            </a:pPr>
            <a:r>
              <a:rPr sz="6700" b="1" spc="185" baseline="2487" dirty="0">
                <a:latin typeface="Trebuchet MS"/>
                <a:cs typeface="Trebuchet MS"/>
              </a:rPr>
              <a:t>d</a:t>
            </a:r>
            <a:r>
              <a:rPr sz="6700" b="1" spc="185" baseline="2072" dirty="0">
                <a:latin typeface="Trebuchet MS"/>
                <a:cs typeface="Trebuchet MS"/>
              </a:rPr>
              <a:t>e</a:t>
            </a:r>
            <a:r>
              <a:rPr sz="6700" b="1" spc="-559" baseline="2072" dirty="0">
                <a:latin typeface="Trebuchet MS"/>
                <a:cs typeface="Trebuchet MS"/>
              </a:rPr>
              <a:t> </a:t>
            </a:r>
            <a:r>
              <a:rPr sz="6700" b="1" spc="-25" baseline="1243" dirty="0">
                <a:latin typeface="Trebuchet MS"/>
                <a:cs typeface="Trebuchet MS"/>
              </a:rPr>
              <a:t>J</a:t>
            </a:r>
            <a:r>
              <a:rPr sz="4467" b="1" spc="-17" dirty="0">
                <a:latin typeface="Trebuchet MS"/>
                <a:cs typeface="Trebuchet MS"/>
              </a:rPr>
              <a:t>ulio</a:t>
            </a:r>
            <a:r>
              <a:rPr sz="4467" b="1" spc="-370" dirty="0">
                <a:latin typeface="Trebuchet MS"/>
                <a:cs typeface="Trebuchet MS"/>
              </a:rPr>
              <a:t> </a:t>
            </a:r>
            <a:r>
              <a:rPr sz="4467" b="1" spc="120" dirty="0">
                <a:latin typeface="Trebuchet MS"/>
                <a:cs typeface="Trebuchet MS"/>
              </a:rPr>
              <a:t>A</a:t>
            </a:r>
            <a:r>
              <a:rPr sz="6700" b="1" spc="180" baseline="-1658" dirty="0">
                <a:latin typeface="Trebuchet MS"/>
                <a:cs typeface="Trebuchet MS"/>
              </a:rPr>
              <a:t>n</a:t>
            </a:r>
            <a:r>
              <a:rPr sz="6700" b="1" spc="180" baseline="-2072" dirty="0">
                <a:latin typeface="Trebuchet MS"/>
                <a:cs typeface="Trebuchet MS"/>
              </a:rPr>
              <a:t>d</a:t>
            </a:r>
            <a:r>
              <a:rPr sz="6700" b="1" spc="180" baseline="-2487" dirty="0">
                <a:latin typeface="Trebuchet MS"/>
                <a:cs typeface="Trebuchet MS"/>
              </a:rPr>
              <a:t>r</a:t>
            </a:r>
            <a:r>
              <a:rPr sz="6700" b="1" spc="180" baseline="-2902" dirty="0">
                <a:latin typeface="Trebuchet MS"/>
                <a:cs typeface="Trebuchet MS"/>
              </a:rPr>
              <a:t>a</a:t>
            </a:r>
            <a:r>
              <a:rPr sz="6700" b="1" spc="180" baseline="-3316" dirty="0">
                <a:latin typeface="Trebuchet MS"/>
                <a:cs typeface="Trebuchet MS"/>
              </a:rPr>
              <a:t>d</a:t>
            </a:r>
            <a:r>
              <a:rPr sz="6700" b="1" spc="180" baseline="-4145" dirty="0">
                <a:latin typeface="Trebuchet MS"/>
                <a:cs typeface="Trebuchet MS"/>
              </a:rPr>
              <a:t>e</a:t>
            </a:r>
            <a:endParaRPr sz="6700" baseline="-4145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 bwMode="auto">
          <a:xfrm>
            <a:off x="-10160" y="1038959"/>
            <a:ext cx="12192000" cy="581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ect 3"/>
          <p:cNvSpPr txBox="1"/>
          <p:nvPr/>
        </p:nvSpPr>
        <p:spPr>
          <a:xfrm>
            <a:off x="590761" y="825430"/>
            <a:ext cx="1212426" cy="42319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327"/>
              </a:lnSpc>
            </a:pPr>
            <a:r>
              <a:rPr sz="2800" b="1" spc="-7" dirty="0">
                <a:solidFill>
                  <a:srgbClr val="120F73"/>
                </a:solidFill>
                <a:latin typeface="Calibri"/>
                <a:cs typeface="Calibri"/>
              </a:rPr>
              <a:t>MONTO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7810" y="1336827"/>
            <a:ext cx="2225886" cy="1394570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3387" algn="ctr">
              <a:lnSpc>
                <a:spcPct val="118000"/>
              </a:lnSpc>
              <a:spcBef>
                <a:spcPts val="783"/>
              </a:spcBef>
            </a:pPr>
            <a:endParaRPr lang="es-MX" sz="2233" spc="-57" dirty="0">
              <a:latin typeface="Trebuchet MS"/>
              <a:cs typeface="Trebuchet MS"/>
            </a:endParaRPr>
          </a:p>
          <a:p>
            <a:pPr marL="8467" marR="3387" algn="ctr">
              <a:lnSpc>
                <a:spcPct val="118000"/>
              </a:lnSpc>
              <a:spcBef>
                <a:spcPts val="783"/>
              </a:spcBef>
            </a:pPr>
            <a:endParaRPr lang="es-MX" sz="2233" spc="-57" dirty="0">
              <a:latin typeface="Trebuchet MS"/>
              <a:cs typeface="Trebuchet MS"/>
            </a:endParaRPr>
          </a:p>
          <a:p>
            <a:pPr marL="8467" marR="3387" algn="ctr">
              <a:lnSpc>
                <a:spcPct val="118000"/>
              </a:lnSpc>
              <a:spcBef>
                <a:spcPts val="783"/>
              </a:spcBef>
            </a:pPr>
            <a:endParaRPr lang="es-MX" sz="2233" spc="-57" dirty="0">
              <a:latin typeface="Trebuchet MS"/>
              <a:cs typeface="Trebuchet M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0" y="18156"/>
            <a:ext cx="12192000" cy="1464310"/>
            <a:chOff x="0" y="27233"/>
            <a:chExt cx="18288000" cy="2196465"/>
          </a:xfrm>
        </p:grpSpPr>
        <p:sp>
          <p:nvSpPr>
            <p:cNvPr id="6" name="object 6"/>
            <p:cNvSpPr/>
            <p:nvPr/>
          </p:nvSpPr>
          <p:spPr>
            <a:xfrm>
              <a:off x="0" y="27233"/>
              <a:ext cx="18288000" cy="2196465"/>
            </a:xfrm>
            <a:custGeom>
              <a:avLst/>
              <a:gdLst/>
              <a:ahLst/>
              <a:cxnLst/>
              <a:rect l="l" t="t" r="r" b="b"/>
              <a:pathLst>
                <a:path w="18288000" h="2196465">
                  <a:moveTo>
                    <a:pt x="18288000" y="2196205"/>
                  </a:moveTo>
                  <a:lnTo>
                    <a:pt x="0" y="2196205"/>
                  </a:lnTo>
                  <a:lnTo>
                    <a:pt x="0" y="0"/>
                  </a:lnTo>
                  <a:lnTo>
                    <a:pt x="18288000" y="0"/>
                  </a:lnTo>
                  <a:lnTo>
                    <a:pt x="18288000" y="2196205"/>
                  </a:lnTo>
                  <a:close/>
                </a:path>
              </a:pathLst>
            </a:custGeom>
            <a:solidFill>
              <a:srgbClr val="8C081B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478707" y="358642"/>
              <a:ext cx="1562099" cy="1552574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3899906" y="1263173"/>
              <a:ext cx="2320925" cy="628015"/>
            </a:xfrm>
            <a:custGeom>
              <a:avLst/>
              <a:gdLst/>
              <a:ahLst/>
              <a:cxnLst/>
              <a:rect l="l" t="t" r="r" b="b"/>
              <a:pathLst>
                <a:path w="2320925" h="628014">
                  <a:moveTo>
                    <a:pt x="2163746" y="627939"/>
                  </a:moveTo>
                  <a:lnTo>
                    <a:pt x="156984" y="627939"/>
                  </a:lnTo>
                  <a:lnTo>
                    <a:pt x="107365" y="619936"/>
                  </a:lnTo>
                  <a:lnTo>
                    <a:pt x="64271" y="597650"/>
                  </a:lnTo>
                  <a:lnTo>
                    <a:pt x="30288" y="563667"/>
                  </a:lnTo>
                  <a:lnTo>
                    <a:pt x="8003" y="520574"/>
                  </a:lnTo>
                  <a:lnTo>
                    <a:pt x="0" y="470954"/>
                  </a:lnTo>
                  <a:lnTo>
                    <a:pt x="0" y="156984"/>
                  </a:lnTo>
                  <a:lnTo>
                    <a:pt x="8003" y="107365"/>
                  </a:lnTo>
                  <a:lnTo>
                    <a:pt x="30288" y="64271"/>
                  </a:lnTo>
                  <a:lnTo>
                    <a:pt x="64271" y="30288"/>
                  </a:lnTo>
                  <a:lnTo>
                    <a:pt x="107365" y="8003"/>
                  </a:lnTo>
                  <a:lnTo>
                    <a:pt x="156984" y="0"/>
                  </a:lnTo>
                  <a:lnTo>
                    <a:pt x="2163746" y="0"/>
                  </a:lnTo>
                  <a:lnTo>
                    <a:pt x="2213363" y="8003"/>
                  </a:lnTo>
                  <a:lnTo>
                    <a:pt x="2256457" y="30288"/>
                  </a:lnTo>
                  <a:lnTo>
                    <a:pt x="2290440" y="64271"/>
                  </a:lnTo>
                  <a:lnTo>
                    <a:pt x="2312727" y="107365"/>
                  </a:lnTo>
                  <a:lnTo>
                    <a:pt x="2320731" y="156984"/>
                  </a:lnTo>
                  <a:lnTo>
                    <a:pt x="2320731" y="470954"/>
                  </a:lnTo>
                  <a:lnTo>
                    <a:pt x="2312727" y="520574"/>
                  </a:lnTo>
                  <a:lnTo>
                    <a:pt x="2290440" y="563667"/>
                  </a:lnTo>
                  <a:lnTo>
                    <a:pt x="2256457" y="597650"/>
                  </a:lnTo>
                  <a:lnTo>
                    <a:pt x="2213363" y="619936"/>
                  </a:lnTo>
                  <a:lnTo>
                    <a:pt x="2163746" y="627939"/>
                  </a:lnTo>
                  <a:close/>
                </a:path>
              </a:pathLst>
            </a:custGeom>
            <a:solidFill>
              <a:srgbClr val="F0EC00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9359622" y="878093"/>
            <a:ext cx="1362709" cy="316326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2000" b="1" spc="73" dirty="0">
                <a:latin typeface="Calibri"/>
                <a:cs typeface="Calibri"/>
              </a:rPr>
              <a:t>EJECUTADO</a:t>
            </a:r>
            <a:endParaRPr sz="2000">
              <a:latin typeface="Calibri"/>
              <a:cs typeface="Calibri"/>
            </a:endParaRPr>
          </a:p>
        </p:txBody>
      </p:sp>
      <p:sp>
        <p:nvSpPr>
          <p:cNvPr id="10" name="object 10" descr="$PPTXTitle"/>
          <p:cNvSpPr txBox="1">
            <a:spLocks noGrp="1"/>
          </p:cNvSpPr>
          <p:nvPr>
            <p:ph type="title"/>
          </p:nvPr>
        </p:nvSpPr>
        <p:spPr>
          <a:xfrm>
            <a:off x="1716514" y="-211972"/>
            <a:ext cx="5009727" cy="1755375"/>
          </a:xfrm>
          <a:prstGeom prst="rect">
            <a:avLst/>
          </a:prstGeom>
        </p:spPr>
        <p:txBody>
          <a:bodyPr vert="horz" wrap="square" lIns="0" tIns="54187" rIns="0" bIns="0" rtlCol="0" anchor="ctr">
            <a:spAutoFit/>
          </a:bodyPr>
          <a:lstStyle/>
          <a:p>
            <a:pPr marL="485588" marR="3387" indent="-477544">
              <a:lnSpc>
                <a:spcPts val="4414"/>
              </a:lnSpc>
              <a:spcBef>
                <a:spcPts val="427"/>
              </a:spcBef>
            </a:pPr>
            <a:r>
              <a:rPr dirty="0">
                <a:solidFill>
                  <a:srgbClr val="FEFFFA"/>
                </a:solidFill>
              </a:rPr>
              <a:t>AGENDA</a:t>
            </a:r>
            <a:r>
              <a:rPr spc="-103" dirty="0">
                <a:solidFill>
                  <a:srgbClr val="FEFFFA"/>
                </a:solidFill>
              </a:rPr>
              <a:t> </a:t>
            </a:r>
            <a:r>
              <a:rPr spc="133" dirty="0">
                <a:solidFill>
                  <a:srgbClr val="FEFFFA"/>
                </a:solidFill>
              </a:rPr>
              <a:t>DE</a:t>
            </a:r>
            <a:r>
              <a:rPr spc="-100" dirty="0">
                <a:solidFill>
                  <a:srgbClr val="FEFFFA"/>
                </a:solidFill>
              </a:rPr>
              <a:t> </a:t>
            </a:r>
            <a:r>
              <a:rPr spc="117" dirty="0">
                <a:solidFill>
                  <a:srgbClr val="FEFFFA"/>
                </a:solidFill>
              </a:rPr>
              <a:t>JORNADAS </a:t>
            </a:r>
            <a:r>
              <a:rPr spc="190" dirty="0">
                <a:solidFill>
                  <a:srgbClr val="FEFFFA"/>
                </a:solidFill>
              </a:rPr>
              <a:t>CULTURALES</a:t>
            </a:r>
            <a:r>
              <a:rPr spc="-97" dirty="0">
                <a:solidFill>
                  <a:srgbClr val="FEFFFA"/>
                </a:solidFill>
              </a:rPr>
              <a:t> </a:t>
            </a:r>
            <a:r>
              <a:rPr spc="60" dirty="0">
                <a:solidFill>
                  <a:srgbClr val="FEFFFA"/>
                </a:solidFill>
              </a:rPr>
              <a:t>2024</a:t>
            </a:r>
          </a:p>
        </p:txBody>
      </p:sp>
      <p:sp>
        <p:nvSpPr>
          <p:cNvPr id="11" name="object 11"/>
          <p:cNvSpPr/>
          <p:nvPr/>
        </p:nvSpPr>
        <p:spPr>
          <a:xfrm>
            <a:off x="388864" y="1722883"/>
            <a:ext cx="2463777" cy="1117600"/>
          </a:xfrm>
          <a:custGeom>
            <a:avLst/>
            <a:gdLst/>
            <a:ahLst/>
            <a:cxnLst/>
            <a:rect l="l" t="t" r="r" b="b"/>
            <a:pathLst>
              <a:path w="4200525" h="1574800">
                <a:moveTo>
                  <a:pt x="2997568" y="1574430"/>
                </a:moveTo>
                <a:lnTo>
                  <a:pt x="234773" y="1574430"/>
                </a:lnTo>
                <a:lnTo>
                  <a:pt x="187458" y="1569661"/>
                </a:lnTo>
                <a:lnTo>
                  <a:pt x="143388" y="1555982"/>
                </a:lnTo>
                <a:lnTo>
                  <a:pt x="103509" y="1534337"/>
                </a:lnTo>
                <a:lnTo>
                  <a:pt x="68763" y="1505670"/>
                </a:lnTo>
                <a:lnTo>
                  <a:pt x="40095" y="1470926"/>
                </a:lnTo>
                <a:lnTo>
                  <a:pt x="18449" y="1431047"/>
                </a:lnTo>
                <a:lnTo>
                  <a:pt x="4769" y="1386977"/>
                </a:lnTo>
                <a:lnTo>
                  <a:pt x="0" y="1339661"/>
                </a:lnTo>
                <a:lnTo>
                  <a:pt x="0" y="234774"/>
                </a:lnTo>
                <a:lnTo>
                  <a:pt x="4769" y="187459"/>
                </a:lnTo>
                <a:lnTo>
                  <a:pt x="18449" y="143389"/>
                </a:lnTo>
                <a:lnTo>
                  <a:pt x="40095" y="103510"/>
                </a:lnTo>
                <a:lnTo>
                  <a:pt x="68763" y="68764"/>
                </a:lnTo>
                <a:lnTo>
                  <a:pt x="103509" y="40095"/>
                </a:lnTo>
                <a:lnTo>
                  <a:pt x="143388" y="18449"/>
                </a:lnTo>
                <a:lnTo>
                  <a:pt x="187458" y="4769"/>
                </a:lnTo>
                <a:lnTo>
                  <a:pt x="234773" y="0"/>
                </a:lnTo>
                <a:lnTo>
                  <a:pt x="3965357" y="0"/>
                </a:lnTo>
                <a:lnTo>
                  <a:pt x="4011378" y="4552"/>
                </a:lnTo>
                <a:lnTo>
                  <a:pt x="4055208" y="17871"/>
                </a:lnTo>
                <a:lnTo>
                  <a:pt x="4095616" y="39445"/>
                </a:lnTo>
                <a:lnTo>
                  <a:pt x="4131375" y="68764"/>
                </a:lnTo>
                <a:lnTo>
                  <a:pt x="4160690" y="104521"/>
                </a:lnTo>
                <a:lnTo>
                  <a:pt x="4182262" y="144930"/>
                </a:lnTo>
                <a:lnTo>
                  <a:pt x="4195581" y="188758"/>
                </a:lnTo>
                <a:lnTo>
                  <a:pt x="4200134" y="234774"/>
                </a:lnTo>
                <a:lnTo>
                  <a:pt x="4200134" y="704322"/>
                </a:lnTo>
                <a:lnTo>
                  <a:pt x="4195581" y="750338"/>
                </a:lnTo>
                <a:lnTo>
                  <a:pt x="4182262" y="794166"/>
                </a:lnTo>
                <a:lnTo>
                  <a:pt x="4160690" y="834575"/>
                </a:lnTo>
                <a:lnTo>
                  <a:pt x="4131375" y="870332"/>
                </a:lnTo>
                <a:lnTo>
                  <a:pt x="4095616" y="899651"/>
                </a:lnTo>
                <a:lnTo>
                  <a:pt x="4055208" y="921225"/>
                </a:lnTo>
                <a:lnTo>
                  <a:pt x="4011378" y="934544"/>
                </a:lnTo>
                <a:lnTo>
                  <a:pt x="3965357" y="939097"/>
                </a:lnTo>
                <a:lnTo>
                  <a:pt x="3467109" y="939097"/>
                </a:lnTo>
                <a:lnTo>
                  <a:pt x="3419795" y="943866"/>
                </a:lnTo>
                <a:lnTo>
                  <a:pt x="3375726" y="957546"/>
                </a:lnTo>
                <a:lnTo>
                  <a:pt x="3335848" y="979192"/>
                </a:lnTo>
                <a:lnTo>
                  <a:pt x="3301104" y="1007860"/>
                </a:lnTo>
                <a:lnTo>
                  <a:pt x="3272438" y="1042606"/>
                </a:lnTo>
                <a:lnTo>
                  <a:pt x="3250793" y="1082486"/>
                </a:lnTo>
                <a:lnTo>
                  <a:pt x="3237114" y="1126555"/>
                </a:lnTo>
                <a:lnTo>
                  <a:pt x="3232345" y="1173870"/>
                </a:lnTo>
                <a:lnTo>
                  <a:pt x="3232345" y="1339661"/>
                </a:lnTo>
                <a:lnTo>
                  <a:pt x="3227575" y="1386977"/>
                </a:lnTo>
                <a:lnTo>
                  <a:pt x="3213894" y="1431047"/>
                </a:lnTo>
                <a:lnTo>
                  <a:pt x="3192248" y="1470926"/>
                </a:lnTo>
                <a:lnTo>
                  <a:pt x="3163579" y="1505670"/>
                </a:lnTo>
                <a:lnTo>
                  <a:pt x="3128832" y="1534337"/>
                </a:lnTo>
                <a:lnTo>
                  <a:pt x="3088952" y="1555982"/>
                </a:lnTo>
                <a:lnTo>
                  <a:pt x="3044882" y="1569661"/>
                </a:lnTo>
                <a:lnTo>
                  <a:pt x="2997568" y="157443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</p:spPr>
        <p:txBody>
          <a:bodyPr wrap="square" lIns="0" tIns="0" rIns="0" bIns="0" rtlCol="0"/>
          <a:lstStyle/>
          <a:p>
            <a:r>
              <a:rPr lang="es-MX" sz="3200" b="1" dirty="0">
                <a:solidFill>
                  <a:schemeClr val="bg1"/>
                </a:solidFill>
              </a:rPr>
              <a:t>  MONTO </a:t>
            </a:r>
          </a:p>
          <a:p>
            <a:r>
              <a:rPr lang="es-MX" sz="3200" b="1" dirty="0">
                <a:solidFill>
                  <a:schemeClr val="bg1"/>
                </a:solidFill>
              </a:rPr>
              <a:t>  9770.00</a:t>
            </a:r>
          </a:p>
          <a:p>
            <a:endParaRPr sz="3200" b="1" dirty="0">
              <a:solidFill>
                <a:schemeClr val="bg1"/>
              </a:solidFill>
            </a:endParaRPr>
          </a:p>
        </p:txBody>
      </p:sp>
      <p:sp>
        <p:nvSpPr>
          <p:cNvPr id="2" name="Rectángulo redondeado 1"/>
          <p:cNvSpPr/>
          <p:nvPr/>
        </p:nvSpPr>
        <p:spPr>
          <a:xfrm>
            <a:off x="172452" y="3097015"/>
            <a:ext cx="2540000" cy="350520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8467" marR="3387" algn="ctr">
              <a:lnSpc>
                <a:spcPct val="118000"/>
              </a:lnSpc>
              <a:spcBef>
                <a:spcPts val="783"/>
              </a:spcBef>
            </a:pPr>
            <a:r>
              <a:rPr lang="es-MX" sz="1867" spc="-57" dirty="0">
                <a:latin typeface="Trebuchet MS"/>
                <a:cs typeface="Trebuchet MS"/>
              </a:rPr>
              <a:t>CELEBRAMOS</a:t>
            </a:r>
            <a:r>
              <a:rPr lang="es-MX" sz="1867" spc="-63" dirty="0">
                <a:latin typeface="Trebuchet MS"/>
                <a:cs typeface="Trebuchet MS"/>
              </a:rPr>
              <a:t> </a:t>
            </a:r>
            <a:r>
              <a:rPr lang="es-MX" sz="1867" spc="-17" dirty="0">
                <a:latin typeface="Trebuchet MS"/>
                <a:cs typeface="Trebuchet MS"/>
              </a:rPr>
              <a:t>CON </a:t>
            </a:r>
            <a:r>
              <a:rPr lang="es-MX" sz="1867" spc="-57" dirty="0">
                <a:latin typeface="Trebuchet MS"/>
                <a:cs typeface="Trebuchet MS"/>
              </a:rPr>
              <a:t>ORGULLO</a:t>
            </a:r>
            <a:r>
              <a:rPr lang="es-MX" sz="1867" spc="-113" dirty="0">
                <a:latin typeface="Trebuchet MS"/>
                <a:cs typeface="Trebuchet MS"/>
              </a:rPr>
              <a:t> </a:t>
            </a:r>
            <a:r>
              <a:rPr lang="es-MX" sz="1867" spc="-13" dirty="0">
                <a:latin typeface="Trebuchet MS"/>
                <a:cs typeface="Trebuchet MS"/>
              </a:rPr>
              <a:t>LOS</a:t>
            </a:r>
            <a:r>
              <a:rPr lang="es-MX" sz="1867" spc="-123" dirty="0">
                <a:latin typeface="Trebuchet MS"/>
                <a:cs typeface="Trebuchet MS"/>
              </a:rPr>
              <a:t> </a:t>
            </a:r>
            <a:r>
              <a:rPr lang="es-MX" sz="1867" spc="-17" dirty="0">
                <a:latin typeface="Trebuchet MS"/>
                <a:cs typeface="Trebuchet MS"/>
              </a:rPr>
              <a:t>96 </a:t>
            </a:r>
            <a:r>
              <a:rPr lang="es-MX" sz="1867" dirty="0">
                <a:latin typeface="Trebuchet MS"/>
                <a:cs typeface="Trebuchet MS"/>
              </a:rPr>
              <a:t>AÑOS</a:t>
            </a:r>
            <a:r>
              <a:rPr lang="es-MX" sz="1867" spc="-17" dirty="0">
                <a:latin typeface="Trebuchet MS"/>
                <a:cs typeface="Trebuchet MS"/>
              </a:rPr>
              <a:t> </a:t>
            </a:r>
            <a:r>
              <a:rPr lang="es-MX" sz="1867" dirty="0">
                <a:latin typeface="Trebuchet MS"/>
                <a:cs typeface="Trebuchet MS"/>
              </a:rPr>
              <a:t>DE</a:t>
            </a:r>
            <a:r>
              <a:rPr lang="es-MX" sz="1867" spc="-17" dirty="0">
                <a:latin typeface="Trebuchet MS"/>
                <a:cs typeface="Trebuchet MS"/>
              </a:rPr>
              <a:t> </a:t>
            </a:r>
            <a:r>
              <a:rPr lang="es-MX" sz="1867" spc="-13" dirty="0">
                <a:latin typeface="Trebuchet MS"/>
                <a:cs typeface="Trebuchet MS"/>
              </a:rPr>
              <a:t>VIDA </a:t>
            </a:r>
            <a:r>
              <a:rPr lang="es-MX" sz="1867" spc="-57" dirty="0">
                <a:latin typeface="Trebuchet MS"/>
                <a:cs typeface="Trebuchet MS"/>
              </a:rPr>
              <a:t>PARROQUIAL</a:t>
            </a:r>
            <a:r>
              <a:rPr lang="es-MX" sz="1867" spc="-67" dirty="0">
                <a:latin typeface="Trebuchet MS"/>
                <a:cs typeface="Trebuchet MS"/>
              </a:rPr>
              <a:t> </a:t>
            </a:r>
            <a:r>
              <a:rPr lang="es-MX" sz="1867" spc="-17" dirty="0">
                <a:latin typeface="Trebuchet MS"/>
                <a:cs typeface="Trebuchet MS"/>
              </a:rPr>
              <a:t>DE </a:t>
            </a:r>
            <a:r>
              <a:rPr lang="es-MX" sz="1867" spc="-113" dirty="0">
                <a:latin typeface="Trebuchet MS"/>
                <a:cs typeface="Trebuchet MS"/>
              </a:rPr>
              <a:t>JULIO</a:t>
            </a:r>
            <a:r>
              <a:rPr lang="es-MX" sz="1867" spc="-37" dirty="0">
                <a:latin typeface="Trebuchet MS"/>
                <a:cs typeface="Trebuchet MS"/>
              </a:rPr>
              <a:t> </a:t>
            </a:r>
            <a:r>
              <a:rPr lang="es-MX" sz="1867" spc="-7" dirty="0">
                <a:latin typeface="Trebuchet MS"/>
                <a:cs typeface="Trebuchet MS"/>
              </a:rPr>
              <a:t>ANDRADE, </a:t>
            </a:r>
            <a:r>
              <a:rPr lang="es-MX" sz="1867" dirty="0">
                <a:latin typeface="Trebuchet MS"/>
                <a:cs typeface="Trebuchet MS"/>
              </a:rPr>
              <a:t>CON</a:t>
            </a:r>
            <a:r>
              <a:rPr lang="es-MX" sz="1867" spc="47" dirty="0">
                <a:latin typeface="Trebuchet MS"/>
                <a:cs typeface="Trebuchet MS"/>
              </a:rPr>
              <a:t> </a:t>
            </a:r>
            <a:r>
              <a:rPr lang="es-MX" sz="1867" spc="-13" dirty="0">
                <a:latin typeface="Trebuchet MS"/>
                <a:cs typeface="Trebuchet MS"/>
              </a:rPr>
              <a:t>ARTE, </a:t>
            </a:r>
            <a:r>
              <a:rPr lang="es-MX" sz="1867" spc="-27" dirty="0">
                <a:latin typeface="Trebuchet MS"/>
                <a:cs typeface="Trebuchet MS"/>
              </a:rPr>
              <a:t>TRADICIÓN</a:t>
            </a:r>
            <a:r>
              <a:rPr lang="es-MX" sz="1867" spc="-117" dirty="0">
                <a:latin typeface="Trebuchet MS"/>
                <a:cs typeface="Trebuchet MS"/>
              </a:rPr>
              <a:t> </a:t>
            </a:r>
            <a:r>
              <a:rPr lang="es-MX" sz="1867" spc="-289" dirty="0">
                <a:latin typeface="Trebuchet MS"/>
                <a:cs typeface="Trebuchet MS"/>
              </a:rPr>
              <a:t>Y </a:t>
            </a:r>
            <a:r>
              <a:rPr lang="es-MX" sz="1867" spc="-33" dirty="0">
                <a:latin typeface="Trebuchet MS"/>
                <a:cs typeface="Trebuchet MS"/>
              </a:rPr>
              <a:t>ALEGRÍA</a:t>
            </a:r>
            <a:r>
              <a:rPr lang="es-MX" sz="1867" spc="-133" dirty="0">
                <a:latin typeface="Trebuchet MS"/>
                <a:cs typeface="Trebuchet MS"/>
              </a:rPr>
              <a:t> </a:t>
            </a:r>
            <a:r>
              <a:rPr lang="es-MX" sz="1867" spc="-13" dirty="0">
                <a:latin typeface="Trebuchet MS"/>
                <a:cs typeface="Trebuchet MS"/>
              </a:rPr>
              <a:t>PARA </a:t>
            </a:r>
            <a:r>
              <a:rPr lang="es-MX" sz="1867" spc="-7" dirty="0">
                <a:latin typeface="Trebuchet MS"/>
                <a:cs typeface="Trebuchet MS"/>
              </a:rPr>
              <a:t>TODOS.</a:t>
            </a:r>
            <a:endParaRPr lang="es-MX" sz="1867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uede ser una imagen de una o varias personas y texto que dice &quot;REY REYDE DE LA PAPA 96 NOS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37" y="-194735"/>
            <a:ext cx="12201237" cy="6874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ject 4"/>
          <p:cNvSpPr/>
          <p:nvPr/>
        </p:nvSpPr>
        <p:spPr>
          <a:xfrm>
            <a:off x="0" y="5672666"/>
            <a:ext cx="12192000" cy="1198033"/>
          </a:xfrm>
          <a:custGeom>
            <a:avLst/>
            <a:gdLst/>
            <a:ahLst/>
            <a:cxnLst/>
            <a:rect l="l" t="t" r="r" b="b"/>
            <a:pathLst>
              <a:path w="18288000" h="1797050">
                <a:moveTo>
                  <a:pt x="18287999" y="1796707"/>
                </a:moveTo>
                <a:lnTo>
                  <a:pt x="0" y="1796707"/>
                </a:lnTo>
                <a:lnTo>
                  <a:pt x="0" y="0"/>
                </a:lnTo>
                <a:lnTo>
                  <a:pt x="18287999" y="0"/>
                </a:lnTo>
                <a:lnTo>
                  <a:pt x="18287999" y="1796707"/>
                </a:lnTo>
                <a:close/>
              </a:path>
            </a:pathLst>
          </a:custGeom>
          <a:solidFill>
            <a:srgbClr val="8C081B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xfrm>
            <a:off x="1748283" y="5680465"/>
            <a:ext cx="9066107" cy="944275"/>
          </a:xfrm>
          <a:prstGeom prst="rect">
            <a:avLst/>
          </a:prstGeom>
        </p:spPr>
        <p:txBody>
          <a:bodyPr vert="horz" wrap="square" lIns="0" tIns="46143" rIns="0" bIns="0" rtlCol="0" anchor="ctr">
            <a:spAutoFit/>
          </a:bodyPr>
          <a:lstStyle/>
          <a:p>
            <a:pPr marL="2568914" marR="3387" indent="-2560871">
              <a:lnSpc>
                <a:spcPts val="3534"/>
              </a:lnSpc>
              <a:spcBef>
                <a:spcPts val="363"/>
              </a:spcBef>
            </a:pPr>
            <a:r>
              <a:rPr sz="3133" spc="57" dirty="0">
                <a:solidFill>
                  <a:srgbClr val="FEFFFA"/>
                </a:solidFill>
              </a:rPr>
              <a:t>PEDIMENTO</a:t>
            </a:r>
            <a:r>
              <a:rPr sz="3133" spc="-80" dirty="0">
                <a:solidFill>
                  <a:srgbClr val="FEFFFA"/>
                </a:solidFill>
              </a:rPr>
              <a:t> </a:t>
            </a:r>
            <a:r>
              <a:rPr sz="3133" spc="153" dirty="0">
                <a:solidFill>
                  <a:srgbClr val="FEFFFA"/>
                </a:solidFill>
              </a:rPr>
              <a:t>DEL</a:t>
            </a:r>
            <a:r>
              <a:rPr sz="3133" spc="-80" dirty="0">
                <a:solidFill>
                  <a:srgbClr val="FEFFFA"/>
                </a:solidFill>
              </a:rPr>
              <a:t> </a:t>
            </a:r>
            <a:r>
              <a:rPr sz="3133" spc="110" dirty="0">
                <a:solidFill>
                  <a:srgbClr val="FEFFFA"/>
                </a:solidFill>
              </a:rPr>
              <a:t>REY</a:t>
            </a:r>
            <a:r>
              <a:rPr sz="3133" spc="-80" dirty="0">
                <a:solidFill>
                  <a:srgbClr val="FEFFFA"/>
                </a:solidFill>
              </a:rPr>
              <a:t> </a:t>
            </a:r>
            <a:r>
              <a:rPr sz="3133" spc="87" dirty="0">
                <a:solidFill>
                  <a:srgbClr val="FEFFFA"/>
                </a:solidFill>
              </a:rPr>
              <a:t>DE</a:t>
            </a:r>
            <a:r>
              <a:rPr sz="3133" spc="-76" dirty="0">
                <a:solidFill>
                  <a:srgbClr val="FEFFFA"/>
                </a:solidFill>
              </a:rPr>
              <a:t> </a:t>
            </a:r>
            <a:r>
              <a:rPr sz="3133" spc="87" dirty="0">
                <a:solidFill>
                  <a:srgbClr val="FEFFFA"/>
                </a:solidFill>
              </a:rPr>
              <a:t>LA</a:t>
            </a:r>
            <a:r>
              <a:rPr sz="3133" spc="-80" dirty="0">
                <a:solidFill>
                  <a:srgbClr val="FEFFFA"/>
                </a:solidFill>
              </a:rPr>
              <a:t> </a:t>
            </a:r>
            <a:r>
              <a:rPr sz="3133" spc="40" dirty="0">
                <a:solidFill>
                  <a:srgbClr val="FEFFFA"/>
                </a:solidFill>
              </a:rPr>
              <a:t>PAPA</a:t>
            </a:r>
            <a:r>
              <a:rPr sz="3133" spc="-80" dirty="0">
                <a:solidFill>
                  <a:srgbClr val="FEFFFA"/>
                </a:solidFill>
              </a:rPr>
              <a:t> </a:t>
            </a:r>
            <a:r>
              <a:rPr sz="3133" spc="100" dirty="0">
                <a:solidFill>
                  <a:srgbClr val="FEFFFA"/>
                </a:solidFill>
              </a:rPr>
              <a:t>EN</a:t>
            </a:r>
            <a:r>
              <a:rPr sz="3133" spc="-76" dirty="0">
                <a:solidFill>
                  <a:srgbClr val="FEFFFA"/>
                </a:solidFill>
              </a:rPr>
              <a:t> </a:t>
            </a:r>
            <a:r>
              <a:rPr sz="3133" spc="87" dirty="0">
                <a:solidFill>
                  <a:srgbClr val="FEFFFA"/>
                </a:solidFill>
              </a:rPr>
              <a:t>LA</a:t>
            </a:r>
            <a:r>
              <a:rPr sz="3133" spc="-80" dirty="0">
                <a:solidFill>
                  <a:srgbClr val="FEFFFA"/>
                </a:solidFill>
              </a:rPr>
              <a:t> </a:t>
            </a:r>
            <a:r>
              <a:rPr sz="3133" spc="-7" dirty="0">
                <a:solidFill>
                  <a:srgbClr val="FEFFFA"/>
                </a:solidFill>
              </a:rPr>
              <a:t>COMUNIDAD </a:t>
            </a:r>
            <a:r>
              <a:rPr lang="es-MX" sz="3133" dirty="0">
                <a:solidFill>
                  <a:srgbClr val="FEFFFA"/>
                </a:solidFill>
              </a:rPr>
              <a:t>SAN PEDRO</a:t>
            </a:r>
            <a:endParaRPr sz="3133" dirty="0"/>
          </a:p>
        </p:txBody>
      </p:sp>
      <p:sp>
        <p:nvSpPr>
          <p:cNvPr id="2" name="Rectángulo redondeado 1"/>
          <p:cNvSpPr/>
          <p:nvPr/>
        </p:nvSpPr>
        <p:spPr>
          <a:xfrm>
            <a:off x="62807" y="1659230"/>
            <a:ext cx="2019993" cy="395843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1200"/>
          </a:p>
        </p:txBody>
      </p:sp>
      <p:sp>
        <p:nvSpPr>
          <p:cNvPr id="7" name="Rectángulo 6"/>
          <p:cNvSpPr/>
          <p:nvPr/>
        </p:nvSpPr>
        <p:spPr>
          <a:xfrm>
            <a:off x="62806" y="1955800"/>
            <a:ext cx="2019993" cy="26782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867" dirty="0"/>
              <a:t>El Pedimento del Rey de la Papa se consolidó como un espacio de unión comunitaria y fortalecimiento de iniciativas productivas para San Pedro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4" name="Picture 10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8" b="14376"/>
          <a:stretch/>
        </p:blipFill>
        <p:spPr bwMode="auto">
          <a:xfrm>
            <a:off x="-9237" y="3481276"/>
            <a:ext cx="3675086" cy="242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00"/>
          <a:stretch/>
        </p:blipFill>
        <p:spPr bwMode="auto">
          <a:xfrm>
            <a:off x="3556000" y="3466237"/>
            <a:ext cx="2287232" cy="2918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800"/>
          <a:stretch/>
        </p:blipFill>
        <p:spPr bwMode="auto">
          <a:xfrm>
            <a:off x="5818293" y="3404269"/>
            <a:ext cx="1778000" cy="2268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00"/>
          <a:stretch/>
        </p:blipFill>
        <p:spPr bwMode="auto">
          <a:xfrm>
            <a:off x="7557847" y="-4156"/>
            <a:ext cx="4620299" cy="5920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242"/>
          <a:stretch/>
        </p:blipFill>
        <p:spPr bwMode="auto">
          <a:xfrm>
            <a:off x="-9236" y="0"/>
            <a:ext cx="7567083" cy="3613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ject 4"/>
          <p:cNvSpPr/>
          <p:nvPr/>
        </p:nvSpPr>
        <p:spPr>
          <a:xfrm>
            <a:off x="0" y="5672666"/>
            <a:ext cx="12192000" cy="1198033"/>
          </a:xfrm>
          <a:custGeom>
            <a:avLst/>
            <a:gdLst/>
            <a:ahLst/>
            <a:cxnLst/>
            <a:rect l="l" t="t" r="r" b="b"/>
            <a:pathLst>
              <a:path w="18288000" h="1797050">
                <a:moveTo>
                  <a:pt x="18287999" y="1796707"/>
                </a:moveTo>
                <a:lnTo>
                  <a:pt x="0" y="1796707"/>
                </a:lnTo>
                <a:lnTo>
                  <a:pt x="0" y="0"/>
                </a:lnTo>
                <a:lnTo>
                  <a:pt x="18287999" y="0"/>
                </a:lnTo>
                <a:lnTo>
                  <a:pt x="18287999" y="1796707"/>
                </a:lnTo>
                <a:close/>
              </a:path>
            </a:pathLst>
          </a:custGeom>
          <a:solidFill>
            <a:srgbClr val="8C081B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xfrm>
            <a:off x="508000" y="5956148"/>
            <a:ext cx="10650143" cy="563786"/>
          </a:xfrm>
          <a:prstGeom prst="rect">
            <a:avLst/>
          </a:prstGeom>
        </p:spPr>
        <p:txBody>
          <a:bodyPr vert="horz" wrap="square" lIns="0" tIns="46143" rIns="0" bIns="0" rtlCol="0" anchor="ctr">
            <a:spAutoFit/>
          </a:bodyPr>
          <a:lstStyle/>
          <a:p>
            <a:pPr marL="2568914" marR="3387" indent="-2560871">
              <a:lnSpc>
                <a:spcPts val="3534"/>
              </a:lnSpc>
              <a:spcBef>
                <a:spcPts val="363"/>
              </a:spcBef>
            </a:pPr>
            <a:r>
              <a:rPr lang="es-MX" sz="5334" spc="57" dirty="0">
                <a:solidFill>
                  <a:srgbClr val="FEFFFA"/>
                </a:solidFill>
              </a:rPr>
              <a:t>CARRERA ATLÉTICA - BAILOTERAPIA</a:t>
            </a:r>
            <a:endParaRPr sz="5334" dirty="0"/>
          </a:p>
        </p:txBody>
      </p:sp>
      <p:sp>
        <p:nvSpPr>
          <p:cNvPr id="2" name="Rectángulo redondeado 1"/>
          <p:cNvSpPr/>
          <p:nvPr/>
        </p:nvSpPr>
        <p:spPr>
          <a:xfrm>
            <a:off x="-9238" y="10558"/>
            <a:ext cx="2019993" cy="395843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MX" sz="1200"/>
          </a:p>
        </p:txBody>
      </p:sp>
      <p:sp>
        <p:nvSpPr>
          <p:cNvPr id="7" name="Rectángulo 6"/>
          <p:cNvSpPr/>
          <p:nvPr/>
        </p:nvSpPr>
        <p:spPr>
          <a:xfrm>
            <a:off x="-23093" y="91819"/>
            <a:ext cx="2019993" cy="3827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MX" sz="1867" dirty="0"/>
              <a:t>Con la participación de 700 personas inscritas, la carrera atlética y </a:t>
            </a:r>
            <a:r>
              <a:rPr lang="es-MX" sz="1867" dirty="0" err="1"/>
              <a:t>bailoterapia</a:t>
            </a:r>
            <a:r>
              <a:rPr lang="es-MX" sz="1867" dirty="0"/>
              <a:t> fortaleció la integración comunitaria y dinamizó la actividad social y económica del sector urbano</a:t>
            </a:r>
          </a:p>
        </p:txBody>
      </p:sp>
    </p:spTree>
    <p:extLst>
      <p:ext uri="{BB962C8B-B14F-4D97-AF65-F5344CB8AC3E}">
        <p14:creationId xmlns:p14="http://schemas.microsoft.com/office/powerpoint/2010/main" val="149380977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uede ser una imagen de una o varias personas, estrado y tex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7" y="0"/>
            <a:ext cx="12182763" cy="6863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bject 6"/>
          <p:cNvSpPr/>
          <p:nvPr/>
        </p:nvSpPr>
        <p:spPr>
          <a:xfrm>
            <a:off x="0" y="5660196"/>
            <a:ext cx="12192000" cy="1198033"/>
          </a:xfrm>
          <a:custGeom>
            <a:avLst/>
            <a:gdLst/>
            <a:ahLst/>
            <a:cxnLst/>
            <a:rect l="l" t="t" r="r" b="b"/>
            <a:pathLst>
              <a:path w="18288000" h="1797050">
                <a:moveTo>
                  <a:pt x="18287999" y="1796707"/>
                </a:moveTo>
                <a:lnTo>
                  <a:pt x="0" y="1796707"/>
                </a:lnTo>
                <a:lnTo>
                  <a:pt x="0" y="0"/>
                </a:lnTo>
                <a:lnTo>
                  <a:pt x="18287999" y="0"/>
                </a:lnTo>
                <a:lnTo>
                  <a:pt x="18287999" y="1796707"/>
                </a:lnTo>
                <a:close/>
              </a:path>
            </a:pathLst>
          </a:custGeom>
          <a:solidFill>
            <a:srgbClr val="8C081B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7" name="object 7" descr="$PPTXTitle"/>
          <p:cNvSpPr txBox="1">
            <a:spLocks noGrp="1"/>
          </p:cNvSpPr>
          <p:nvPr>
            <p:ph type="title"/>
          </p:nvPr>
        </p:nvSpPr>
        <p:spPr>
          <a:xfrm>
            <a:off x="1503820" y="5680465"/>
            <a:ext cx="9475046" cy="944275"/>
          </a:xfrm>
          <a:prstGeom prst="rect">
            <a:avLst/>
          </a:prstGeom>
        </p:spPr>
        <p:txBody>
          <a:bodyPr vert="horz" wrap="square" lIns="0" tIns="46143" rIns="0" bIns="0" rtlCol="0" anchor="ctr">
            <a:spAutoFit/>
          </a:bodyPr>
          <a:lstStyle/>
          <a:p>
            <a:pPr marL="2163341" marR="3387" indent="-2155298">
              <a:lnSpc>
                <a:spcPts val="3534"/>
              </a:lnSpc>
              <a:spcBef>
                <a:spcPts val="363"/>
              </a:spcBef>
            </a:pPr>
            <a:r>
              <a:rPr sz="3133" spc="53" dirty="0">
                <a:solidFill>
                  <a:srgbClr val="FEFFFA"/>
                </a:solidFill>
              </a:rPr>
              <a:t>CORONACION</a:t>
            </a:r>
            <a:r>
              <a:rPr sz="3133" spc="-76" dirty="0">
                <a:solidFill>
                  <a:srgbClr val="FEFFFA"/>
                </a:solidFill>
              </a:rPr>
              <a:t> </a:t>
            </a:r>
            <a:r>
              <a:rPr sz="3133" spc="153" dirty="0">
                <a:solidFill>
                  <a:srgbClr val="FEFFFA"/>
                </a:solidFill>
              </a:rPr>
              <a:t>DEL</a:t>
            </a:r>
            <a:r>
              <a:rPr sz="3133" spc="-76" dirty="0">
                <a:solidFill>
                  <a:srgbClr val="FEFFFA"/>
                </a:solidFill>
              </a:rPr>
              <a:t> </a:t>
            </a:r>
            <a:r>
              <a:rPr sz="3133" spc="110" dirty="0">
                <a:solidFill>
                  <a:srgbClr val="FEFFFA"/>
                </a:solidFill>
              </a:rPr>
              <a:t>REY</a:t>
            </a:r>
            <a:r>
              <a:rPr sz="3133" spc="-76" dirty="0">
                <a:solidFill>
                  <a:srgbClr val="FEFFFA"/>
                </a:solidFill>
              </a:rPr>
              <a:t> </a:t>
            </a:r>
            <a:r>
              <a:rPr sz="3133" spc="87" dirty="0">
                <a:solidFill>
                  <a:srgbClr val="FEFFFA"/>
                </a:solidFill>
              </a:rPr>
              <a:t>DE</a:t>
            </a:r>
            <a:r>
              <a:rPr sz="3133" spc="-76" dirty="0">
                <a:solidFill>
                  <a:srgbClr val="FEFFFA"/>
                </a:solidFill>
              </a:rPr>
              <a:t> </a:t>
            </a:r>
            <a:r>
              <a:rPr sz="3133" spc="87" dirty="0">
                <a:solidFill>
                  <a:srgbClr val="FEFFFA"/>
                </a:solidFill>
              </a:rPr>
              <a:t>LA</a:t>
            </a:r>
            <a:r>
              <a:rPr sz="3133" spc="-76" dirty="0">
                <a:solidFill>
                  <a:srgbClr val="FEFFFA"/>
                </a:solidFill>
              </a:rPr>
              <a:t> </a:t>
            </a:r>
            <a:r>
              <a:rPr sz="3133" spc="40" dirty="0">
                <a:solidFill>
                  <a:srgbClr val="FEFFFA"/>
                </a:solidFill>
              </a:rPr>
              <a:t>PAPA</a:t>
            </a:r>
            <a:r>
              <a:rPr sz="3133" spc="-73" dirty="0">
                <a:solidFill>
                  <a:srgbClr val="FEFFFA"/>
                </a:solidFill>
              </a:rPr>
              <a:t> </a:t>
            </a:r>
            <a:r>
              <a:rPr sz="3133" dirty="0">
                <a:solidFill>
                  <a:srgbClr val="FEFFFA"/>
                </a:solidFill>
              </a:rPr>
              <a:t>Y</a:t>
            </a:r>
            <a:r>
              <a:rPr sz="3133" spc="-76" dirty="0">
                <a:solidFill>
                  <a:srgbClr val="FEFFFA"/>
                </a:solidFill>
              </a:rPr>
              <a:t> </a:t>
            </a:r>
            <a:r>
              <a:rPr sz="3133" spc="37" dirty="0">
                <a:solidFill>
                  <a:srgbClr val="FEFFFA"/>
                </a:solidFill>
              </a:rPr>
              <a:t>LANZAMIENTO</a:t>
            </a:r>
            <a:r>
              <a:rPr sz="3133" spc="-76" dirty="0">
                <a:solidFill>
                  <a:srgbClr val="FEFFFA"/>
                </a:solidFill>
              </a:rPr>
              <a:t> </a:t>
            </a:r>
            <a:r>
              <a:rPr sz="3133" spc="70" dirty="0">
                <a:solidFill>
                  <a:srgbClr val="FEFFFA"/>
                </a:solidFill>
              </a:rPr>
              <a:t>DE </a:t>
            </a:r>
            <a:r>
              <a:rPr sz="3133" spc="90" dirty="0">
                <a:solidFill>
                  <a:srgbClr val="FEFFFA"/>
                </a:solidFill>
              </a:rPr>
              <a:t>JORNADAS</a:t>
            </a:r>
            <a:r>
              <a:rPr sz="3133" spc="-67" dirty="0">
                <a:solidFill>
                  <a:srgbClr val="FEFFFA"/>
                </a:solidFill>
              </a:rPr>
              <a:t> </a:t>
            </a:r>
            <a:r>
              <a:rPr sz="3133" spc="143" dirty="0">
                <a:solidFill>
                  <a:srgbClr val="FEFFFA"/>
                </a:solidFill>
              </a:rPr>
              <a:t>CULTURALES</a:t>
            </a:r>
            <a:r>
              <a:rPr sz="3133" spc="-63" dirty="0">
                <a:solidFill>
                  <a:srgbClr val="FEFFFA"/>
                </a:solidFill>
              </a:rPr>
              <a:t> </a:t>
            </a:r>
            <a:r>
              <a:rPr sz="3133" spc="47" dirty="0">
                <a:solidFill>
                  <a:srgbClr val="FEFFFA"/>
                </a:solidFill>
              </a:rPr>
              <a:t>202</a:t>
            </a:r>
            <a:r>
              <a:rPr lang="es-MX" sz="3133" spc="47" dirty="0">
                <a:solidFill>
                  <a:srgbClr val="FEFFFA"/>
                </a:solidFill>
              </a:rPr>
              <a:t>5</a:t>
            </a:r>
            <a:endParaRPr sz="3133" dirty="0"/>
          </a:p>
        </p:txBody>
      </p:sp>
      <p:sp>
        <p:nvSpPr>
          <p:cNvPr id="9" name="Rectángulo redondeado 8"/>
          <p:cNvSpPr/>
          <p:nvPr/>
        </p:nvSpPr>
        <p:spPr>
          <a:xfrm>
            <a:off x="152400" y="127000"/>
            <a:ext cx="2019993" cy="395843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867" dirty="0"/>
              <a:t>La celebración del Rey de la Papa se ha consolidado como un evento emblemático que visibiliza a Julio Andrade, impulsa el turismo y dinamiza la economía local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3" r="14443"/>
          <a:stretch/>
        </p:blipFill>
        <p:spPr bwMode="auto">
          <a:xfrm>
            <a:off x="5029201" y="0"/>
            <a:ext cx="7143403" cy="5897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No hay ninguna descripción de la foto disponible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29200" cy="283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0" r="11393" b="11236"/>
          <a:stretch/>
        </p:blipFill>
        <p:spPr bwMode="auto">
          <a:xfrm>
            <a:off x="0" y="2794852"/>
            <a:ext cx="5029200" cy="3387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ject 5"/>
          <p:cNvSpPr/>
          <p:nvPr/>
        </p:nvSpPr>
        <p:spPr>
          <a:xfrm>
            <a:off x="0" y="5660196"/>
            <a:ext cx="12192000" cy="1198033"/>
          </a:xfrm>
          <a:custGeom>
            <a:avLst/>
            <a:gdLst/>
            <a:ahLst/>
            <a:cxnLst/>
            <a:rect l="l" t="t" r="r" b="b"/>
            <a:pathLst>
              <a:path w="18288000" h="1797050">
                <a:moveTo>
                  <a:pt x="18287999" y="1796707"/>
                </a:moveTo>
                <a:lnTo>
                  <a:pt x="0" y="1796707"/>
                </a:lnTo>
                <a:lnTo>
                  <a:pt x="0" y="0"/>
                </a:lnTo>
                <a:lnTo>
                  <a:pt x="18287999" y="0"/>
                </a:lnTo>
                <a:lnTo>
                  <a:pt x="18287999" y="1796707"/>
                </a:lnTo>
                <a:close/>
              </a:path>
            </a:pathLst>
          </a:custGeom>
          <a:solidFill>
            <a:srgbClr val="8C081B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2380339" y="5904938"/>
            <a:ext cx="7282603" cy="594179"/>
          </a:xfrm>
          <a:prstGeom prst="rect">
            <a:avLst/>
          </a:prstGeom>
        </p:spPr>
        <p:txBody>
          <a:bodyPr vert="horz" wrap="square" lIns="0" tIns="9313" rIns="0" bIns="0" rtlCol="0" anchor="ctr">
            <a:spAutoFit/>
          </a:bodyPr>
          <a:lstStyle/>
          <a:p>
            <a:pPr marL="8467">
              <a:lnSpc>
                <a:spcPct val="100000"/>
              </a:lnSpc>
              <a:spcBef>
                <a:spcPts val="73"/>
              </a:spcBef>
            </a:pPr>
            <a:r>
              <a:rPr sz="3800" spc="120" dirty="0">
                <a:solidFill>
                  <a:srgbClr val="FEFFFA"/>
                </a:solidFill>
              </a:rPr>
              <a:t>FERIA</a:t>
            </a:r>
            <a:r>
              <a:rPr sz="3800" spc="-93" dirty="0">
                <a:solidFill>
                  <a:srgbClr val="FEFFFA"/>
                </a:solidFill>
              </a:rPr>
              <a:t> </a:t>
            </a:r>
            <a:r>
              <a:rPr sz="3800" spc="197" dirty="0">
                <a:solidFill>
                  <a:srgbClr val="FEFFFA"/>
                </a:solidFill>
              </a:rPr>
              <a:t>DEL</a:t>
            </a:r>
            <a:r>
              <a:rPr sz="3800" spc="-90" dirty="0">
                <a:solidFill>
                  <a:srgbClr val="FEFFFA"/>
                </a:solidFill>
              </a:rPr>
              <a:t> </a:t>
            </a:r>
            <a:r>
              <a:rPr sz="3800" spc="40" dirty="0">
                <a:solidFill>
                  <a:srgbClr val="FEFFFA"/>
                </a:solidFill>
              </a:rPr>
              <a:t>PAN</a:t>
            </a:r>
            <a:r>
              <a:rPr sz="3800" spc="-90" dirty="0">
                <a:solidFill>
                  <a:srgbClr val="FEFFFA"/>
                </a:solidFill>
              </a:rPr>
              <a:t> </a:t>
            </a:r>
            <a:r>
              <a:rPr sz="3800" dirty="0">
                <a:solidFill>
                  <a:srgbClr val="FEFFFA"/>
                </a:solidFill>
              </a:rPr>
              <a:t>Y</a:t>
            </a:r>
            <a:r>
              <a:rPr sz="3800" spc="-90" dirty="0">
                <a:solidFill>
                  <a:srgbClr val="FEFFFA"/>
                </a:solidFill>
              </a:rPr>
              <a:t> </a:t>
            </a:r>
            <a:r>
              <a:rPr sz="3800" spc="50" dirty="0">
                <a:solidFill>
                  <a:srgbClr val="FEFFFA"/>
                </a:solidFill>
              </a:rPr>
              <a:t>COLADA</a:t>
            </a:r>
            <a:r>
              <a:rPr sz="3800" spc="-90" dirty="0">
                <a:solidFill>
                  <a:srgbClr val="FEFFFA"/>
                </a:solidFill>
              </a:rPr>
              <a:t> </a:t>
            </a:r>
            <a:r>
              <a:rPr sz="3800" spc="-23" dirty="0">
                <a:solidFill>
                  <a:srgbClr val="FEFFFA"/>
                </a:solidFill>
              </a:rPr>
              <a:t>MORADA</a:t>
            </a:r>
            <a:endParaRPr sz="3800"/>
          </a:p>
        </p:txBody>
      </p:sp>
      <p:sp>
        <p:nvSpPr>
          <p:cNvPr id="9" name="Rectángulo redondeado 8"/>
          <p:cNvSpPr/>
          <p:nvPr/>
        </p:nvSpPr>
        <p:spPr>
          <a:xfrm>
            <a:off x="152400" y="127000"/>
            <a:ext cx="2019993" cy="395843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867" dirty="0"/>
              <a:t>Este importante evento gastronómico congregó a turistas de la región y cantones vecinos, contribuyendo al fortalecimiento de la economía y al desarrollo del sector urbano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4" name="Picture 8" descr="Puede ser una imagen de una o varias personas y tex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ject 5"/>
          <p:cNvSpPr/>
          <p:nvPr/>
        </p:nvSpPr>
        <p:spPr>
          <a:xfrm>
            <a:off x="0" y="5660196"/>
            <a:ext cx="12192000" cy="1198033"/>
          </a:xfrm>
          <a:custGeom>
            <a:avLst/>
            <a:gdLst/>
            <a:ahLst/>
            <a:cxnLst/>
            <a:rect l="l" t="t" r="r" b="b"/>
            <a:pathLst>
              <a:path w="18288000" h="1797050">
                <a:moveTo>
                  <a:pt x="18287999" y="1796707"/>
                </a:moveTo>
                <a:lnTo>
                  <a:pt x="0" y="1796707"/>
                </a:lnTo>
                <a:lnTo>
                  <a:pt x="0" y="0"/>
                </a:lnTo>
                <a:lnTo>
                  <a:pt x="18287999" y="0"/>
                </a:lnTo>
                <a:lnTo>
                  <a:pt x="18287999" y="1796707"/>
                </a:lnTo>
                <a:close/>
              </a:path>
            </a:pathLst>
          </a:custGeom>
          <a:solidFill>
            <a:srgbClr val="8C081B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411838" y="5970334"/>
            <a:ext cx="11368193" cy="534762"/>
          </a:xfrm>
          <a:prstGeom prst="rect">
            <a:avLst/>
          </a:prstGeom>
        </p:spPr>
        <p:txBody>
          <a:bodyPr vert="horz" wrap="square" lIns="0" tIns="11430" rIns="0" bIns="0" rtlCol="0" anchor="ctr">
            <a:spAutoFit/>
          </a:bodyPr>
          <a:lstStyle/>
          <a:p>
            <a:pPr marL="8467">
              <a:lnSpc>
                <a:spcPct val="100000"/>
              </a:lnSpc>
              <a:spcBef>
                <a:spcPts val="90"/>
              </a:spcBef>
            </a:pPr>
            <a:r>
              <a:rPr sz="3400" spc="157" dirty="0">
                <a:solidFill>
                  <a:srgbClr val="FEFFFA"/>
                </a:solidFill>
              </a:rPr>
              <a:t>ELECCIÓN</a:t>
            </a:r>
            <a:r>
              <a:rPr sz="3400" spc="-87" dirty="0">
                <a:solidFill>
                  <a:srgbClr val="FEFFFA"/>
                </a:solidFill>
              </a:rPr>
              <a:t> </a:t>
            </a:r>
            <a:r>
              <a:rPr sz="3400" spc="117" dirty="0">
                <a:solidFill>
                  <a:srgbClr val="FEFFFA"/>
                </a:solidFill>
              </a:rPr>
              <a:t>DE</a:t>
            </a:r>
            <a:r>
              <a:rPr sz="3400" spc="-83" dirty="0">
                <a:solidFill>
                  <a:srgbClr val="FEFFFA"/>
                </a:solidFill>
              </a:rPr>
              <a:t> </a:t>
            </a:r>
            <a:r>
              <a:rPr sz="3400" spc="110" dirty="0">
                <a:solidFill>
                  <a:srgbClr val="FEFFFA"/>
                </a:solidFill>
              </a:rPr>
              <a:t>LA</a:t>
            </a:r>
            <a:r>
              <a:rPr sz="3400" spc="-83" dirty="0">
                <a:solidFill>
                  <a:srgbClr val="FEFFFA"/>
                </a:solidFill>
              </a:rPr>
              <a:t> </a:t>
            </a:r>
            <a:r>
              <a:rPr sz="3400" spc="53" dirty="0">
                <a:solidFill>
                  <a:srgbClr val="FEFFFA"/>
                </a:solidFill>
              </a:rPr>
              <a:t>PAPA</a:t>
            </a:r>
            <a:r>
              <a:rPr sz="3400" spc="-83" dirty="0">
                <a:solidFill>
                  <a:srgbClr val="FEFFFA"/>
                </a:solidFill>
              </a:rPr>
              <a:t> </a:t>
            </a:r>
            <a:r>
              <a:rPr sz="3400" spc="-57" dirty="0">
                <a:solidFill>
                  <a:srgbClr val="FEFFFA"/>
                </a:solidFill>
              </a:rPr>
              <a:t>MÁS</a:t>
            </a:r>
            <a:r>
              <a:rPr sz="3400" spc="-87" dirty="0">
                <a:solidFill>
                  <a:srgbClr val="FEFFFA"/>
                </a:solidFill>
              </a:rPr>
              <a:t> </a:t>
            </a:r>
            <a:r>
              <a:rPr sz="3400" spc="50" dirty="0">
                <a:solidFill>
                  <a:srgbClr val="FEFFFA"/>
                </a:solidFill>
              </a:rPr>
              <a:t>GRANDE</a:t>
            </a:r>
            <a:r>
              <a:rPr sz="3400" spc="-83" dirty="0">
                <a:solidFill>
                  <a:srgbClr val="FEFFFA"/>
                </a:solidFill>
              </a:rPr>
              <a:t> </a:t>
            </a:r>
            <a:r>
              <a:rPr sz="3400" dirty="0">
                <a:solidFill>
                  <a:srgbClr val="FEFFFA"/>
                </a:solidFill>
              </a:rPr>
              <a:t>Y</a:t>
            </a:r>
            <a:r>
              <a:rPr sz="3400" spc="-83" dirty="0">
                <a:solidFill>
                  <a:srgbClr val="FEFFFA"/>
                </a:solidFill>
              </a:rPr>
              <a:t> </a:t>
            </a:r>
            <a:r>
              <a:rPr sz="3400" spc="53" dirty="0">
                <a:solidFill>
                  <a:srgbClr val="FEFFFA"/>
                </a:solidFill>
              </a:rPr>
              <a:t>PAPA</a:t>
            </a:r>
            <a:r>
              <a:rPr sz="3400" spc="-83" dirty="0">
                <a:solidFill>
                  <a:srgbClr val="FEFFFA"/>
                </a:solidFill>
              </a:rPr>
              <a:t> </a:t>
            </a:r>
            <a:r>
              <a:rPr sz="3400" spc="123" dirty="0">
                <a:solidFill>
                  <a:srgbClr val="FEFFFA"/>
                </a:solidFill>
              </a:rPr>
              <a:t>MEJOR</a:t>
            </a:r>
            <a:r>
              <a:rPr sz="3400" spc="-87" dirty="0">
                <a:solidFill>
                  <a:srgbClr val="FEFFFA"/>
                </a:solidFill>
              </a:rPr>
              <a:t> </a:t>
            </a:r>
            <a:r>
              <a:rPr sz="3400" spc="80" dirty="0">
                <a:solidFill>
                  <a:srgbClr val="FEFFFA"/>
                </a:solidFill>
              </a:rPr>
              <a:t>VESTIDA</a:t>
            </a:r>
            <a:endParaRPr sz="3400"/>
          </a:p>
        </p:txBody>
      </p:sp>
      <p:sp>
        <p:nvSpPr>
          <p:cNvPr id="9" name="Rectángulo redondeado 8"/>
          <p:cNvSpPr/>
          <p:nvPr/>
        </p:nvSpPr>
        <p:spPr>
          <a:xfrm>
            <a:off x="0" y="917266"/>
            <a:ext cx="2184400" cy="395843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867" dirty="0"/>
              <a:t>La elección de la Papa Más Grande se ha consolidado como un evento que activa la economía local, atrayendo a propios y visitantes, y promoviendo el turismo local y nacional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0" y="5660196"/>
            <a:ext cx="12192000" cy="1198033"/>
          </a:xfrm>
          <a:custGeom>
            <a:avLst/>
            <a:gdLst/>
            <a:ahLst/>
            <a:cxnLst/>
            <a:rect l="l" t="t" r="r" b="b"/>
            <a:pathLst>
              <a:path w="18288000" h="1797050">
                <a:moveTo>
                  <a:pt x="18287999" y="1796707"/>
                </a:moveTo>
                <a:lnTo>
                  <a:pt x="0" y="1796707"/>
                </a:lnTo>
                <a:lnTo>
                  <a:pt x="0" y="0"/>
                </a:lnTo>
                <a:lnTo>
                  <a:pt x="18287999" y="0"/>
                </a:lnTo>
                <a:lnTo>
                  <a:pt x="18287999" y="1796707"/>
                </a:lnTo>
                <a:close/>
              </a:path>
            </a:pathLst>
          </a:custGeom>
          <a:solidFill>
            <a:srgbClr val="8C081B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2534590" y="5904938"/>
            <a:ext cx="6973993" cy="594179"/>
          </a:xfrm>
          <a:prstGeom prst="rect">
            <a:avLst/>
          </a:prstGeom>
        </p:spPr>
        <p:txBody>
          <a:bodyPr vert="horz" wrap="square" lIns="0" tIns="9313" rIns="0" bIns="0" rtlCol="0" anchor="ctr">
            <a:spAutoFit/>
          </a:bodyPr>
          <a:lstStyle/>
          <a:p>
            <a:pPr marL="8467">
              <a:lnSpc>
                <a:spcPct val="100000"/>
              </a:lnSpc>
              <a:spcBef>
                <a:spcPts val="73"/>
              </a:spcBef>
            </a:pPr>
            <a:r>
              <a:rPr sz="3800" spc="110" dirty="0">
                <a:solidFill>
                  <a:srgbClr val="FEFFFA"/>
                </a:solidFill>
              </a:rPr>
              <a:t>PREGON</a:t>
            </a:r>
            <a:r>
              <a:rPr sz="3800" spc="-93" dirty="0">
                <a:solidFill>
                  <a:srgbClr val="FEFFFA"/>
                </a:solidFill>
              </a:rPr>
              <a:t> </a:t>
            </a:r>
            <a:r>
              <a:rPr sz="3800" spc="120" dirty="0">
                <a:solidFill>
                  <a:srgbClr val="FEFFFA"/>
                </a:solidFill>
              </a:rPr>
              <a:t>DE</a:t>
            </a:r>
            <a:r>
              <a:rPr sz="3800" spc="-90" dirty="0">
                <a:solidFill>
                  <a:srgbClr val="FEFFFA"/>
                </a:solidFill>
              </a:rPr>
              <a:t> </a:t>
            </a:r>
            <a:r>
              <a:rPr sz="3800" spc="103" dirty="0">
                <a:solidFill>
                  <a:srgbClr val="FEFFFA"/>
                </a:solidFill>
              </a:rPr>
              <a:t>LA</a:t>
            </a:r>
            <a:r>
              <a:rPr sz="3800" spc="-93" dirty="0">
                <a:solidFill>
                  <a:srgbClr val="FEFFFA"/>
                </a:solidFill>
              </a:rPr>
              <a:t> </a:t>
            </a:r>
            <a:r>
              <a:rPr sz="3800" spc="80" dirty="0">
                <a:solidFill>
                  <a:srgbClr val="FEFFFA"/>
                </a:solidFill>
              </a:rPr>
              <a:t>ALEGRÍA</a:t>
            </a:r>
            <a:r>
              <a:rPr sz="3800" spc="-90" dirty="0">
                <a:solidFill>
                  <a:srgbClr val="FEFFFA"/>
                </a:solidFill>
              </a:rPr>
              <a:t> </a:t>
            </a:r>
            <a:r>
              <a:rPr sz="3800" spc="123" dirty="0">
                <a:solidFill>
                  <a:srgbClr val="FEFFFA"/>
                </a:solidFill>
              </a:rPr>
              <a:t>JULIANA</a:t>
            </a:r>
            <a:endParaRPr sz="3800"/>
          </a:p>
        </p:txBody>
      </p:sp>
      <p:pic>
        <p:nvPicPr>
          <p:cNvPr id="10242" name="Picture 2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705"/>
          <a:stretch/>
        </p:blipFill>
        <p:spPr bwMode="auto">
          <a:xfrm>
            <a:off x="0" y="4157"/>
            <a:ext cx="12192000" cy="5656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redondeado 7"/>
          <p:cNvSpPr/>
          <p:nvPr/>
        </p:nvSpPr>
        <p:spPr>
          <a:xfrm>
            <a:off x="0" y="0"/>
            <a:ext cx="4318000" cy="1803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sz="1867"/>
              <a:t>El Pregón de Festividades congregó a más de 5.000 personas, atrayendo turistas y dinamizando significativamente la economía local</a:t>
            </a:r>
            <a:endParaRPr lang="es-MX" sz="1867"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62" b="15242"/>
          <a:stretch/>
        </p:blipFill>
        <p:spPr bwMode="auto">
          <a:xfrm>
            <a:off x="27016" y="2803719"/>
            <a:ext cx="6663549" cy="3398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9" b="18705"/>
          <a:stretch/>
        </p:blipFill>
        <p:spPr bwMode="auto">
          <a:xfrm>
            <a:off x="5966031" y="3012847"/>
            <a:ext cx="6225969" cy="292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ject 5"/>
          <p:cNvSpPr/>
          <p:nvPr/>
        </p:nvSpPr>
        <p:spPr>
          <a:xfrm>
            <a:off x="0" y="5660196"/>
            <a:ext cx="12192000" cy="1198033"/>
          </a:xfrm>
          <a:custGeom>
            <a:avLst/>
            <a:gdLst/>
            <a:ahLst/>
            <a:cxnLst/>
            <a:rect l="l" t="t" r="r" b="b"/>
            <a:pathLst>
              <a:path w="18288000" h="1797050">
                <a:moveTo>
                  <a:pt x="18287999" y="1796707"/>
                </a:moveTo>
                <a:lnTo>
                  <a:pt x="0" y="1796707"/>
                </a:lnTo>
                <a:lnTo>
                  <a:pt x="0" y="0"/>
                </a:lnTo>
                <a:lnTo>
                  <a:pt x="18287999" y="0"/>
                </a:lnTo>
                <a:lnTo>
                  <a:pt x="18287999" y="1796707"/>
                </a:lnTo>
                <a:close/>
              </a:path>
            </a:pathLst>
          </a:custGeom>
          <a:solidFill>
            <a:srgbClr val="8C081B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2534590" y="5904938"/>
            <a:ext cx="6973993" cy="594179"/>
          </a:xfrm>
          <a:prstGeom prst="rect">
            <a:avLst/>
          </a:prstGeom>
        </p:spPr>
        <p:txBody>
          <a:bodyPr vert="horz" wrap="square" lIns="0" tIns="9313" rIns="0" bIns="0" rtlCol="0" anchor="ctr">
            <a:spAutoFit/>
          </a:bodyPr>
          <a:lstStyle/>
          <a:p>
            <a:pPr marL="8467">
              <a:lnSpc>
                <a:spcPct val="100000"/>
              </a:lnSpc>
              <a:spcBef>
                <a:spcPts val="73"/>
              </a:spcBef>
            </a:pPr>
            <a:r>
              <a:rPr lang="es-MX" sz="3800" spc="110" dirty="0">
                <a:solidFill>
                  <a:srgbClr val="FEFFFA"/>
                </a:solidFill>
              </a:rPr>
              <a:t>DELEGACIONES INVITADAS </a:t>
            </a:r>
            <a:endParaRPr sz="3800" dirty="0"/>
          </a:p>
        </p:txBody>
      </p:sp>
      <p:pic>
        <p:nvPicPr>
          <p:cNvPr id="15362" name="Picture 2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6" r="14653" b="13510"/>
          <a:stretch/>
        </p:blipFill>
        <p:spPr bwMode="auto">
          <a:xfrm>
            <a:off x="27016" y="-12469"/>
            <a:ext cx="4448002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3" r="15142" b="12644"/>
          <a:stretch/>
        </p:blipFill>
        <p:spPr bwMode="auto">
          <a:xfrm>
            <a:off x="4267200" y="0"/>
            <a:ext cx="4806312" cy="327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435" b="12644"/>
          <a:stretch/>
        </p:blipFill>
        <p:spPr bwMode="auto">
          <a:xfrm>
            <a:off x="8426244" y="12470"/>
            <a:ext cx="3765757" cy="327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1857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15602" y="680185"/>
            <a:ext cx="1275080" cy="62160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3387" indent="83401">
              <a:lnSpc>
                <a:spcPct val="107800"/>
              </a:lnSpc>
              <a:spcBef>
                <a:spcPts val="67"/>
              </a:spcBef>
            </a:pPr>
            <a:r>
              <a:rPr sz="1933" spc="107" dirty="0">
                <a:solidFill>
                  <a:srgbClr val="FFFFFF"/>
                </a:solidFill>
                <a:latin typeface="Tahoma"/>
                <a:cs typeface="Tahoma"/>
              </a:rPr>
              <a:t>SISTEMA </a:t>
            </a:r>
            <a:r>
              <a:rPr sz="1933" spc="53" dirty="0">
                <a:solidFill>
                  <a:srgbClr val="FFFFFF"/>
                </a:solidFill>
                <a:latin typeface="Tahoma"/>
                <a:cs typeface="Tahoma"/>
              </a:rPr>
              <a:t>BIOFISICO</a:t>
            </a:r>
            <a:endParaRPr sz="1933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686973" y="5370818"/>
            <a:ext cx="1966383" cy="62160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328522" marR="3387" indent="-320479">
              <a:lnSpc>
                <a:spcPct val="107800"/>
              </a:lnSpc>
              <a:spcBef>
                <a:spcPts val="67"/>
              </a:spcBef>
            </a:pPr>
            <a:r>
              <a:rPr sz="1933" spc="113" dirty="0">
                <a:solidFill>
                  <a:srgbClr val="FFFFFF"/>
                </a:solidFill>
                <a:latin typeface="Tahoma"/>
                <a:cs typeface="Tahoma"/>
              </a:rPr>
              <a:t>SISTEMA</a:t>
            </a:r>
            <a:r>
              <a:rPr sz="1933" spc="-107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33" spc="97" dirty="0">
                <a:solidFill>
                  <a:srgbClr val="FFFFFF"/>
                </a:solidFill>
                <a:latin typeface="Tahoma"/>
                <a:cs typeface="Tahoma"/>
              </a:rPr>
              <a:t>SOCIO </a:t>
            </a:r>
            <a:r>
              <a:rPr sz="1933" spc="136" dirty="0">
                <a:solidFill>
                  <a:srgbClr val="FFFFFF"/>
                </a:solidFill>
                <a:latin typeface="Tahoma"/>
                <a:cs typeface="Tahoma"/>
              </a:rPr>
              <a:t>CULTURAL</a:t>
            </a:r>
            <a:endParaRPr sz="1933">
              <a:latin typeface="Tahoma"/>
              <a:cs typeface="Tahom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091000" y="4939300"/>
            <a:ext cx="2179319" cy="942844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044" marR="3387" indent="-423" algn="ctr">
              <a:lnSpc>
                <a:spcPct val="107800"/>
              </a:lnSpc>
              <a:spcBef>
                <a:spcPts val="67"/>
              </a:spcBef>
            </a:pPr>
            <a:r>
              <a:rPr sz="1933" spc="107" dirty="0">
                <a:solidFill>
                  <a:srgbClr val="FFFFFF"/>
                </a:solidFill>
                <a:latin typeface="Tahoma"/>
                <a:cs typeface="Tahoma"/>
              </a:rPr>
              <a:t>SISTEMA </a:t>
            </a:r>
            <a:r>
              <a:rPr sz="1933" spc="136" dirty="0">
                <a:solidFill>
                  <a:srgbClr val="FFFFFF"/>
                </a:solidFill>
                <a:latin typeface="Tahoma"/>
                <a:cs typeface="Tahoma"/>
              </a:rPr>
              <a:t>ASENTAMIENTOS </a:t>
            </a:r>
            <a:r>
              <a:rPr sz="1933" spc="203" dirty="0">
                <a:solidFill>
                  <a:srgbClr val="FFFFFF"/>
                </a:solidFill>
                <a:latin typeface="Tahoma"/>
                <a:cs typeface="Tahoma"/>
              </a:rPr>
              <a:t>HUMANOS</a:t>
            </a:r>
            <a:endParaRPr sz="1933">
              <a:latin typeface="Tahoma"/>
              <a:cs typeface="Tahom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65486" y="2349797"/>
            <a:ext cx="2326217" cy="62160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204057" marR="3387" indent="-196013">
              <a:lnSpc>
                <a:spcPct val="107800"/>
              </a:lnSpc>
              <a:spcBef>
                <a:spcPts val="67"/>
              </a:spcBef>
            </a:pPr>
            <a:r>
              <a:rPr sz="1933" spc="113" dirty="0">
                <a:solidFill>
                  <a:srgbClr val="FFFFFF"/>
                </a:solidFill>
                <a:latin typeface="Tahoma"/>
                <a:cs typeface="Tahoma"/>
              </a:rPr>
              <a:t>SISTEMA</a:t>
            </a:r>
            <a:r>
              <a:rPr sz="1933" spc="-107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33" spc="60" dirty="0">
                <a:solidFill>
                  <a:srgbClr val="FFFFFF"/>
                </a:solidFill>
                <a:latin typeface="Tahoma"/>
                <a:cs typeface="Tahoma"/>
              </a:rPr>
              <a:t>POLÍTICO </a:t>
            </a:r>
            <a:r>
              <a:rPr sz="1933" spc="70" dirty="0">
                <a:solidFill>
                  <a:srgbClr val="FFFFFF"/>
                </a:solidFill>
                <a:latin typeface="Tahoma"/>
                <a:cs typeface="Tahoma"/>
              </a:rPr>
              <a:t>INSTITUCIONAL</a:t>
            </a:r>
            <a:endParaRPr sz="1933">
              <a:latin typeface="Tahoma"/>
              <a:cs typeface="Tahom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795809" y="2687704"/>
            <a:ext cx="2766060" cy="62160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545281" marR="3387" indent="-537237">
              <a:lnSpc>
                <a:spcPct val="107800"/>
              </a:lnSpc>
              <a:spcBef>
                <a:spcPts val="67"/>
              </a:spcBef>
            </a:pPr>
            <a:r>
              <a:rPr sz="1933" spc="113" dirty="0">
                <a:solidFill>
                  <a:srgbClr val="FFFFFF"/>
                </a:solidFill>
                <a:latin typeface="Tahoma"/>
                <a:cs typeface="Tahoma"/>
              </a:rPr>
              <a:t>SISTEMA</a:t>
            </a:r>
            <a:r>
              <a:rPr sz="1933" spc="-107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933" spc="157" dirty="0">
                <a:solidFill>
                  <a:srgbClr val="FFFFFF"/>
                </a:solidFill>
                <a:latin typeface="Tahoma"/>
                <a:cs typeface="Tahoma"/>
              </a:rPr>
              <a:t>ECONOMICO </a:t>
            </a:r>
            <a:r>
              <a:rPr sz="1933" spc="130" dirty="0">
                <a:solidFill>
                  <a:srgbClr val="FFFFFF"/>
                </a:solidFill>
                <a:latin typeface="Tahoma"/>
                <a:cs typeface="Tahoma"/>
              </a:rPr>
              <a:t>PRODUCTIVO</a:t>
            </a:r>
            <a:endParaRPr sz="1933" dirty="0">
              <a:latin typeface="Tahoma"/>
              <a:cs typeface="Tahoma"/>
            </a:endParaRPr>
          </a:p>
        </p:txBody>
      </p:sp>
      <p:sp>
        <p:nvSpPr>
          <p:cNvPr id="7" name="object 7" descr="$PPTXTitle"/>
          <p:cNvSpPr txBox="1">
            <a:spLocks noGrp="1"/>
          </p:cNvSpPr>
          <p:nvPr>
            <p:ph type="title"/>
          </p:nvPr>
        </p:nvSpPr>
        <p:spPr>
          <a:xfrm>
            <a:off x="152401" y="286273"/>
            <a:ext cx="4201583" cy="2092538"/>
          </a:xfrm>
          <a:prstGeom prst="rect">
            <a:avLst/>
          </a:prstGeom>
        </p:spPr>
        <p:txBody>
          <a:bodyPr vert="horz" wrap="square" lIns="0" tIns="176953" rIns="0" bIns="0" rtlCol="0" anchor="ctr">
            <a:spAutoFit/>
          </a:bodyPr>
          <a:lstStyle/>
          <a:p>
            <a:pPr marL="8467" marR="3387" algn="ctr">
              <a:lnSpc>
                <a:spcPct val="78800"/>
              </a:lnSpc>
              <a:spcBef>
                <a:spcPts val="1393"/>
              </a:spcBef>
            </a:pPr>
            <a:r>
              <a:rPr sz="5234" b="0" spc="-177" dirty="0">
                <a:solidFill>
                  <a:srgbClr val="0D2F07"/>
                </a:solidFill>
                <a:latin typeface="Trebuchet MS"/>
                <a:cs typeface="Trebuchet MS"/>
              </a:rPr>
              <a:t>COMPONENTES </a:t>
            </a:r>
            <a:r>
              <a:rPr sz="5234" b="0" spc="-347" dirty="0">
                <a:solidFill>
                  <a:srgbClr val="0D2F07"/>
                </a:solidFill>
                <a:latin typeface="Trebuchet MS"/>
                <a:cs typeface="Trebuchet MS"/>
              </a:rPr>
              <a:t>DEL</a:t>
            </a:r>
            <a:endParaRPr sz="5234" dirty="0">
              <a:latin typeface="Trebuchet MS"/>
              <a:cs typeface="Trebuchet MS"/>
            </a:endParaRPr>
          </a:p>
          <a:p>
            <a:pPr marL="8467" algn="ctr">
              <a:lnSpc>
                <a:spcPts val="4950"/>
              </a:lnSpc>
            </a:pPr>
            <a:r>
              <a:rPr sz="5234" b="0" spc="-233" dirty="0">
                <a:solidFill>
                  <a:srgbClr val="0D2F07"/>
                </a:solidFill>
                <a:latin typeface="Trebuchet MS"/>
                <a:cs typeface="Trebuchet MS"/>
              </a:rPr>
              <a:t>PDOT</a:t>
            </a:r>
            <a:endParaRPr sz="5234"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6" name="Picture 8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8" r="23435" b="3120"/>
          <a:stretch/>
        </p:blipFill>
        <p:spPr bwMode="auto">
          <a:xfrm>
            <a:off x="101600" y="-12056"/>
            <a:ext cx="4470401" cy="5684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" b="11800"/>
          <a:stretch/>
        </p:blipFill>
        <p:spPr bwMode="auto">
          <a:xfrm>
            <a:off x="3763177" y="-12056"/>
            <a:ext cx="4516819" cy="566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ject 5"/>
          <p:cNvSpPr/>
          <p:nvPr/>
        </p:nvSpPr>
        <p:spPr>
          <a:xfrm>
            <a:off x="0" y="5660196"/>
            <a:ext cx="12192000" cy="1198033"/>
          </a:xfrm>
          <a:custGeom>
            <a:avLst/>
            <a:gdLst/>
            <a:ahLst/>
            <a:cxnLst/>
            <a:rect l="l" t="t" r="r" b="b"/>
            <a:pathLst>
              <a:path w="18288000" h="1797050">
                <a:moveTo>
                  <a:pt x="18287999" y="1796707"/>
                </a:moveTo>
                <a:lnTo>
                  <a:pt x="0" y="1796707"/>
                </a:lnTo>
                <a:lnTo>
                  <a:pt x="0" y="0"/>
                </a:lnTo>
                <a:lnTo>
                  <a:pt x="18287999" y="0"/>
                </a:lnTo>
                <a:lnTo>
                  <a:pt x="18287999" y="1796707"/>
                </a:lnTo>
                <a:close/>
              </a:path>
            </a:pathLst>
          </a:custGeom>
          <a:solidFill>
            <a:srgbClr val="8C081B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2534590" y="5904938"/>
            <a:ext cx="6973993" cy="594179"/>
          </a:xfrm>
          <a:prstGeom prst="rect">
            <a:avLst/>
          </a:prstGeom>
        </p:spPr>
        <p:txBody>
          <a:bodyPr vert="horz" wrap="square" lIns="0" tIns="9313" rIns="0" bIns="0" rtlCol="0" anchor="ctr">
            <a:spAutoFit/>
          </a:bodyPr>
          <a:lstStyle/>
          <a:p>
            <a:pPr marL="8467">
              <a:lnSpc>
                <a:spcPct val="100000"/>
              </a:lnSpc>
              <a:spcBef>
                <a:spcPts val="73"/>
              </a:spcBef>
            </a:pPr>
            <a:r>
              <a:rPr lang="es-MX" sz="3800" spc="110" dirty="0">
                <a:solidFill>
                  <a:srgbClr val="FEFFFA"/>
                </a:solidFill>
              </a:rPr>
              <a:t>DELEGACIONES INVITADAS </a:t>
            </a:r>
            <a:endParaRPr sz="3800" dirty="0"/>
          </a:p>
        </p:txBody>
      </p:sp>
      <p:pic>
        <p:nvPicPr>
          <p:cNvPr id="12292" name="Picture 4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8" b="12200"/>
          <a:stretch/>
        </p:blipFill>
        <p:spPr bwMode="auto">
          <a:xfrm>
            <a:off x="7654604" y="0"/>
            <a:ext cx="4537397" cy="5660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609025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5660196"/>
            <a:ext cx="12192000" cy="1198033"/>
          </a:xfrm>
          <a:custGeom>
            <a:avLst/>
            <a:gdLst/>
            <a:ahLst/>
            <a:cxnLst/>
            <a:rect l="l" t="t" r="r" b="b"/>
            <a:pathLst>
              <a:path w="18288000" h="1797050">
                <a:moveTo>
                  <a:pt x="18287999" y="1796707"/>
                </a:moveTo>
                <a:lnTo>
                  <a:pt x="0" y="1796707"/>
                </a:lnTo>
                <a:lnTo>
                  <a:pt x="0" y="0"/>
                </a:lnTo>
                <a:lnTo>
                  <a:pt x="18287999" y="0"/>
                </a:lnTo>
                <a:lnTo>
                  <a:pt x="18287999" y="1796707"/>
                </a:lnTo>
                <a:close/>
              </a:path>
            </a:pathLst>
          </a:custGeom>
          <a:solidFill>
            <a:srgbClr val="8C081B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xfrm>
            <a:off x="1572770" y="5936247"/>
            <a:ext cx="9408583" cy="563829"/>
          </a:xfrm>
          <a:prstGeom prst="rect">
            <a:avLst/>
          </a:prstGeom>
        </p:spPr>
        <p:txBody>
          <a:bodyPr vert="horz" wrap="square" lIns="0" tIns="9736" rIns="0" bIns="0" rtlCol="0" anchor="ctr">
            <a:spAutoFit/>
          </a:bodyPr>
          <a:lstStyle/>
          <a:p>
            <a:pPr marL="8467">
              <a:lnSpc>
                <a:spcPct val="100000"/>
              </a:lnSpc>
              <a:spcBef>
                <a:spcPts val="76"/>
              </a:spcBef>
            </a:pPr>
            <a:r>
              <a:rPr sz="3600" spc="203" dirty="0">
                <a:solidFill>
                  <a:srgbClr val="FEFFFA"/>
                </a:solidFill>
              </a:rPr>
              <a:t>DESFILE</a:t>
            </a:r>
            <a:r>
              <a:rPr sz="3600" spc="-90" dirty="0">
                <a:solidFill>
                  <a:srgbClr val="FEFFFA"/>
                </a:solidFill>
              </a:rPr>
              <a:t> </a:t>
            </a:r>
            <a:r>
              <a:rPr sz="3600" dirty="0">
                <a:solidFill>
                  <a:srgbClr val="FEFFFA"/>
                </a:solidFill>
              </a:rPr>
              <a:t>Y</a:t>
            </a:r>
            <a:r>
              <a:rPr sz="3600" spc="-87" dirty="0">
                <a:solidFill>
                  <a:srgbClr val="FEFFFA"/>
                </a:solidFill>
              </a:rPr>
              <a:t> </a:t>
            </a:r>
            <a:r>
              <a:rPr sz="3600" spc="163" dirty="0">
                <a:solidFill>
                  <a:srgbClr val="FEFFFA"/>
                </a:solidFill>
              </a:rPr>
              <a:t>SESIÓN</a:t>
            </a:r>
            <a:r>
              <a:rPr sz="3600" spc="-90" dirty="0">
                <a:solidFill>
                  <a:srgbClr val="FEFFFA"/>
                </a:solidFill>
              </a:rPr>
              <a:t> </a:t>
            </a:r>
            <a:r>
              <a:rPr sz="3600" spc="97" dirty="0">
                <a:solidFill>
                  <a:srgbClr val="FEFFFA"/>
                </a:solidFill>
              </a:rPr>
              <a:t>SOLEMNE</a:t>
            </a:r>
            <a:r>
              <a:rPr sz="3600" spc="-87" dirty="0">
                <a:solidFill>
                  <a:srgbClr val="FEFFFA"/>
                </a:solidFill>
              </a:rPr>
              <a:t> </a:t>
            </a:r>
            <a:r>
              <a:rPr sz="3600" spc="97" dirty="0">
                <a:solidFill>
                  <a:srgbClr val="FEFFFA"/>
                </a:solidFill>
              </a:rPr>
              <a:t>-</a:t>
            </a:r>
            <a:r>
              <a:rPr sz="3600" spc="-90" dirty="0">
                <a:solidFill>
                  <a:srgbClr val="FEFFFA"/>
                </a:solidFill>
              </a:rPr>
              <a:t> </a:t>
            </a:r>
            <a:r>
              <a:rPr sz="3600" spc="70" dirty="0">
                <a:solidFill>
                  <a:srgbClr val="FEFFFA"/>
                </a:solidFill>
              </a:rPr>
              <a:t>7</a:t>
            </a:r>
            <a:r>
              <a:rPr sz="3600" spc="-87" dirty="0">
                <a:solidFill>
                  <a:srgbClr val="FEFFFA"/>
                </a:solidFill>
              </a:rPr>
              <a:t> </a:t>
            </a:r>
            <a:r>
              <a:rPr sz="3600" spc="113" dirty="0">
                <a:solidFill>
                  <a:srgbClr val="FEFFFA"/>
                </a:solidFill>
              </a:rPr>
              <a:t>DE</a:t>
            </a:r>
            <a:r>
              <a:rPr sz="3600" spc="-87" dirty="0">
                <a:solidFill>
                  <a:srgbClr val="FEFFFA"/>
                </a:solidFill>
              </a:rPr>
              <a:t> </a:t>
            </a:r>
            <a:r>
              <a:rPr sz="3600" spc="33" dirty="0">
                <a:solidFill>
                  <a:srgbClr val="FEFFFA"/>
                </a:solidFill>
              </a:rPr>
              <a:t>NOVIEMBRE</a:t>
            </a:r>
            <a:endParaRPr sz="3600"/>
          </a:p>
        </p:txBody>
      </p:sp>
      <p:pic>
        <p:nvPicPr>
          <p:cNvPr id="11266" name="Picture 2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02"/>
          <a:stretch/>
        </p:blipFill>
        <p:spPr bwMode="auto">
          <a:xfrm>
            <a:off x="5542" y="13393"/>
            <a:ext cx="12186458" cy="5646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777" b="13510"/>
          <a:stretch/>
        </p:blipFill>
        <p:spPr bwMode="auto">
          <a:xfrm>
            <a:off x="12007" y="2717800"/>
            <a:ext cx="6197952" cy="3347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13" b="16107"/>
          <a:stretch/>
        </p:blipFill>
        <p:spPr bwMode="auto">
          <a:xfrm>
            <a:off x="5384800" y="2935802"/>
            <a:ext cx="6795193" cy="3503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ject 5"/>
          <p:cNvSpPr/>
          <p:nvPr/>
        </p:nvSpPr>
        <p:spPr>
          <a:xfrm>
            <a:off x="0" y="5660196"/>
            <a:ext cx="12192000" cy="1198033"/>
          </a:xfrm>
          <a:custGeom>
            <a:avLst/>
            <a:gdLst/>
            <a:ahLst/>
            <a:cxnLst/>
            <a:rect l="l" t="t" r="r" b="b"/>
            <a:pathLst>
              <a:path w="18288000" h="1797050">
                <a:moveTo>
                  <a:pt x="18287999" y="1796707"/>
                </a:moveTo>
                <a:lnTo>
                  <a:pt x="0" y="1796707"/>
                </a:lnTo>
                <a:lnTo>
                  <a:pt x="0" y="0"/>
                </a:lnTo>
                <a:lnTo>
                  <a:pt x="18287999" y="0"/>
                </a:lnTo>
                <a:lnTo>
                  <a:pt x="18287999" y="1796707"/>
                </a:lnTo>
                <a:close/>
              </a:path>
            </a:pathLst>
          </a:custGeom>
          <a:solidFill>
            <a:srgbClr val="8C081B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2534590" y="5904938"/>
            <a:ext cx="6973993" cy="594179"/>
          </a:xfrm>
          <a:prstGeom prst="rect">
            <a:avLst/>
          </a:prstGeom>
        </p:spPr>
        <p:txBody>
          <a:bodyPr vert="horz" wrap="square" lIns="0" tIns="9313" rIns="0" bIns="0" rtlCol="0" anchor="ctr">
            <a:spAutoFit/>
          </a:bodyPr>
          <a:lstStyle/>
          <a:p>
            <a:pPr marL="8467">
              <a:lnSpc>
                <a:spcPct val="100000"/>
              </a:lnSpc>
              <a:spcBef>
                <a:spcPts val="73"/>
              </a:spcBef>
            </a:pPr>
            <a:r>
              <a:rPr lang="es-MX" sz="3800" spc="110" dirty="0">
                <a:solidFill>
                  <a:srgbClr val="FEFFFA"/>
                </a:solidFill>
              </a:rPr>
              <a:t>DELEGACIONES INVITADAS </a:t>
            </a:r>
            <a:endParaRPr sz="3800" dirty="0"/>
          </a:p>
        </p:txBody>
      </p:sp>
      <p:pic>
        <p:nvPicPr>
          <p:cNvPr id="13314" name="Picture 2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0" r="24898" b="13510"/>
          <a:stretch/>
        </p:blipFill>
        <p:spPr bwMode="auto">
          <a:xfrm>
            <a:off x="1" y="-7851"/>
            <a:ext cx="4013200" cy="294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91" b="14376"/>
          <a:stretch/>
        </p:blipFill>
        <p:spPr bwMode="auto">
          <a:xfrm>
            <a:off x="4015972" y="0"/>
            <a:ext cx="5290314" cy="293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79" r="16727" b="16107"/>
          <a:stretch/>
        </p:blipFill>
        <p:spPr bwMode="auto">
          <a:xfrm>
            <a:off x="7874000" y="-1151"/>
            <a:ext cx="4318000" cy="2941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08738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4" name="Picture 8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52" b="12644"/>
          <a:stretch/>
        </p:blipFill>
        <p:spPr bwMode="auto">
          <a:xfrm>
            <a:off x="5199074" y="3017252"/>
            <a:ext cx="6985537" cy="3840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ject 5"/>
          <p:cNvSpPr/>
          <p:nvPr/>
        </p:nvSpPr>
        <p:spPr>
          <a:xfrm>
            <a:off x="0" y="5660196"/>
            <a:ext cx="12192000" cy="1198033"/>
          </a:xfrm>
          <a:custGeom>
            <a:avLst/>
            <a:gdLst/>
            <a:ahLst/>
            <a:cxnLst/>
            <a:rect l="l" t="t" r="r" b="b"/>
            <a:pathLst>
              <a:path w="18288000" h="1797050">
                <a:moveTo>
                  <a:pt x="18287999" y="1796707"/>
                </a:moveTo>
                <a:lnTo>
                  <a:pt x="0" y="1796707"/>
                </a:lnTo>
                <a:lnTo>
                  <a:pt x="0" y="0"/>
                </a:lnTo>
                <a:lnTo>
                  <a:pt x="18287999" y="0"/>
                </a:lnTo>
                <a:lnTo>
                  <a:pt x="18287999" y="1796707"/>
                </a:lnTo>
                <a:close/>
              </a:path>
            </a:pathLst>
          </a:custGeom>
          <a:solidFill>
            <a:srgbClr val="8C081B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2534590" y="5904938"/>
            <a:ext cx="6973993" cy="594179"/>
          </a:xfrm>
          <a:prstGeom prst="rect">
            <a:avLst/>
          </a:prstGeom>
        </p:spPr>
        <p:txBody>
          <a:bodyPr vert="horz" wrap="square" lIns="0" tIns="9313" rIns="0" bIns="0" rtlCol="0" anchor="ctr">
            <a:spAutoFit/>
          </a:bodyPr>
          <a:lstStyle/>
          <a:p>
            <a:pPr marL="8467">
              <a:lnSpc>
                <a:spcPct val="100000"/>
              </a:lnSpc>
              <a:spcBef>
                <a:spcPts val="73"/>
              </a:spcBef>
            </a:pPr>
            <a:r>
              <a:rPr lang="es-MX" sz="3800" spc="110" dirty="0">
                <a:solidFill>
                  <a:srgbClr val="FEFFFA"/>
                </a:solidFill>
              </a:rPr>
              <a:t>DELEGACIONES INVITADAS </a:t>
            </a:r>
            <a:endParaRPr sz="3800" dirty="0"/>
          </a:p>
        </p:txBody>
      </p:sp>
      <p:pic>
        <p:nvPicPr>
          <p:cNvPr id="14338" name="Picture 2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01" b="13510"/>
          <a:stretch/>
        </p:blipFill>
        <p:spPr bwMode="auto">
          <a:xfrm>
            <a:off x="17551" y="11552"/>
            <a:ext cx="5181523" cy="301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62" r="1962" b="21302"/>
          <a:stretch/>
        </p:blipFill>
        <p:spPr bwMode="auto">
          <a:xfrm>
            <a:off x="-2995" y="3023321"/>
            <a:ext cx="5202068" cy="264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55"/>
          <a:stretch/>
        </p:blipFill>
        <p:spPr bwMode="auto">
          <a:xfrm>
            <a:off x="5199074" y="0"/>
            <a:ext cx="6985537" cy="301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735101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4" name="Picture 6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" b="18705"/>
          <a:stretch/>
        </p:blipFill>
        <p:spPr bwMode="auto">
          <a:xfrm>
            <a:off x="12931" y="915271"/>
            <a:ext cx="12192000" cy="5585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ject 5"/>
          <p:cNvSpPr/>
          <p:nvPr/>
        </p:nvSpPr>
        <p:spPr>
          <a:xfrm>
            <a:off x="0" y="5660196"/>
            <a:ext cx="12192000" cy="1198033"/>
          </a:xfrm>
          <a:custGeom>
            <a:avLst/>
            <a:gdLst/>
            <a:ahLst/>
            <a:cxnLst/>
            <a:rect l="l" t="t" r="r" b="b"/>
            <a:pathLst>
              <a:path w="18288000" h="1797050">
                <a:moveTo>
                  <a:pt x="18287999" y="1796707"/>
                </a:moveTo>
                <a:lnTo>
                  <a:pt x="0" y="1796707"/>
                </a:lnTo>
                <a:lnTo>
                  <a:pt x="0" y="0"/>
                </a:lnTo>
                <a:lnTo>
                  <a:pt x="18287999" y="0"/>
                </a:lnTo>
                <a:lnTo>
                  <a:pt x="18287999" y="1796707"/>
                </a:lnTo>
                <a:close/>
              </a:path>
            </a:pathLst>
          </a:custGeom>
          <a:solidFill>
            <a:srgbClr val="8C081B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2534590" y="5904938"/>
            <a:ext cx="6973993" cy="594179"/>
          </a:xfrm>
          <a:prstGeom prst="rect">
            <a:avLst/>
          </a:prstGeom>
        </p:spPr>
        <p:txBody>
          <a:bodyPr vert="horz" wrap="square" lIns="0" tIns="9313" rIns="0" bIns="0" rtlCol="0" anchor="ctr">
            <a:spAutoFit/>
          </a:bodyPr>
          <a:lstStyle/>
          <a:p>
            <a:pPr marL="8467">
              <a:lnSpc>
                <a:spcPct val="100000"/>
              </a:lnSpc>
              <a:spcBef>
                <a:spcPts val="73"/>
              </a:spcBef>
            </a:pPr>
            <a:r>
              <a:rPr lang="es-MX" sz="3800" spc="110" dirty="0">
                <a:solidFill>
                  <a:srgbClr val="FEFFFA"/>
                </a:solidFill>
              </a:rPr>
              <a:t>DELEGACIONES INVITADAS </a:t>
            </a:r>
            <a:endParaRPr sz="3800" dirty="0"/>
          </a:p>
        </p:txBody>
      </p:sp>
      <p:pic>
        <p:nvPicPr>
          <p:cNvPr id="12290" name="Picture 2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47" b="23034"/>
          <a:stretch/>
        </p:blipFill>
        <p:spPr bwMode="auto">
          <a:xfrm>
            <a:off x="-1" y="5080"/>
            <a:ext cx="6451601" cy="274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26" b="16974"/>
          <a:stretch/>
        </p:blipFill>
        <p:spPr bwMode="auto">
          <a:xfrm>
            <a:off x="6451600" y="14779"/>
            <a:ext cx="5740401" cy="273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718182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96216"/>
            <a:ext cx="5713029" cy="3265567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1506200" y="4495312"/>
            <a:ext cx="685800" cy="2363047"/>
          </a:xfrm>
          <a:custGeom>
            <a:avLst/>
            <a:gdLst/>
            <a:ahLst/>
            <a:cxnLst/>
            <a:rect l="l" t="t" r="r" b="b"/>
            <a:pathLst>
              <a:path w="1028700" h="3544570">
                <a:moveTo>
                  <a:pt x="1028700" y="3544194"/>
                </a:moveTo>
                <a:lnTo>
                  <a:pt x="0" y="3544194"/>
                </a:lnTo>
                <a:lnTo>
                  <a:pt x="0" y="0"/>
                </a:lnTo>
                <a:lnTo>
                  <a:pt x="1028700" y="0"/>
                </a:lnTo>
                <a:lnTo>
                  <a:pt x="1028700" y="3544194"/>
                </a:lnTo>
                <a:close/>
              </a:path>
            </a:pathLst>
          </a:custGeom>
          <a:solidFill>
            <a:srgbClr val="379117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4" name="object 4"/>
          <p:cNvSpPr/>
          <p:nvPr/>
        </p:nvSpPr>
        <p:spPr>
          <a:xfrm>
            <a:off x="11506200" y="1"/>
            <a:ext cx="685800" cy="2550583"/>
          </a:xfrm>
          <a:custGeom>
            <a:avLst/>
            <a:gdLst/>
            <a:ahLst/>
            <a:cxnLst/>
            <a:rect l="l" t="t" r="r" b="b"/>
            <a:pathLst>
              <a:path w="1028700" h="3825875">
                <a:moveTo>
                  <a:pt x="1028700" y="3825479"/>
                </a:moveTo>
                <a:lnTo>
                  <a:pt x="0" y="3825479"/>
                </a:lnTo>
                <a:lnTo>
                  <a:pt x="0" y="0"/>
                </a:lnTo>
                <a:lnTo>
                  <a:pt x="1028700" y="0"/>
                </a:lnTo>
                <a:lnTo>
                  <a:pt x="1028700" y="3825479"/>
                </a:lnTo>
                <a:close/>
              </a:path>
            </a:pathLst>
          </a:custGeom>
          <a:solidFill>
            <a:srgbClr val="FFC20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723477" cy="6858000"/>
          </a:xfrm>
          <a:custGeom>
            <a:avLst/>
            <a:gdLst/>
            <a:ahLst/>
            <a:cxnLst/>
            <a:rect l="l" t="t" r="r" b="b"/>
            <a:pathLst>
              <a:path w="1085215" h="10287000">
                <a:moveTo>
                  <a:pt x="599102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599102" y="0"/>
                </a:lnTo>
                <a:lnTo>
                  <a:pt x="647115" y="2377"/>
                </a:lnTo>
                <a:lnTo>
                  <a:pt x="694315" y="9420"/>
                </a:lnTo>
                <a:lnTo>
                  <a:pt x="740383" y="20997"/>
                </a:lnTo>
                <a:lnTo>
                  <a:pt x="785001" y="36977"/>
                </a:lnTo>
                <a:lnTo>
                  <a:pt x="827850" y="57227"/>
                </a:lnTo>
                <a:lnTo>
                  <a:pt x="868611" y="81615"/>
                </a:lnTo>
                <a:lnTo>
                  <a:pt x="906966" y="110010"/>
                </a:lnTo>
                <a:lnTo>
                  <a:pt x="942597" y="142280"/>
                </a:lnTo>
                <a:lnTo>
                  <a:pt x="974866" y="177911"/>
                </a:lnTo>
                <a:lnTo>
                  <a:pt x="1003261" y="216266"/>
                </a:lnTo>
                <a:lnTo>
                  <a:pt x="1027650" y="257028"/>
                </a:lnTo>
                <a:lnTo>
                  <a:pt x="1047900" y="299876"/>
                </a:lnTo>
                <a:lnTo>
                  <a:pt x="1063880" y="344494"/>
                </a:lnTo>
                <a:lnTo>
                  <a:pt x="1075457" y="390562"/>
                </a:lnTo>
                <a:lnTo>
                  <a:pt x="1082500" y="437761"/>
                </a:lnTo>
                <a:lnTo>
                  <a:pt x="1084877" y="485774"/>
                </a:lnTo>
                <a:lnTo>
                  <a:pt x="1084877" y="9801209"/>
                </a:lnTo>
                <a:lnTo>
                  <a:pt x="1082500" y="9849223"/>
                </a:lnTo>
                <a:lnTo>
                  <a:pt x="1075457" y="9896425"/>
                </a:lnTo>
                <a:lnTo>
                  <a:pt x="1063880" y="9942494"/>
                </a:lnTo>
                <a:lnTo>
                  <a:pt x="1047900" y="9987114"/>
                </a:lnTo>
                <a:lnTo>
                  <a:pt x="1027650" y="10029965"/>
                </a:lnTo>
                <a:lnTo>
                  <a:pt x="1003261" y="10070728"/>
                </a:lnTo>
                <a:lnTo>
                  <a:pt x="974866" y="10109086"/>
                </a:lnTo>
                <a:lnTo>
                  <a:pt x="942597" y="10144718"/>
                </a:lnTo>
                <a:lnTo>
                  <a:pt x="906966" y="10176989"/>
                </a:lnTo>
                <a:lnTo>
                  <a:pt x="868611" y="10205385"/>
                </a:lnTo>
                <a:lnTo>
                  <a:pt x="827850" y="10229773"/>
                </a:lnTo>
                <a:lnTo>
                  <a:pt x="785001" y="10250023"/>
                </a:lnTo>
                <a:lnTo>
                  <a:pt x="740383" y="10266002"/>
                </a:lnTo>
                <a:lnTo>
                  <a:pt x="694315" y="10277579"/>
                </a:lnTo>
                <a:lnTo>
                  <a:pt x="647115" y="10284622"/>
                </a:lnTo>
                <a:lnTo>
                  <a:pt x="599102" y="10286999"/>
                </a:lnTo>
                <a:close/>
              </a:path>
            </a:pathLst>
          </a:custGeom>
          <a:solidFill>
            <a:srgbClr val="2D8A37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79313" y="3285744"/>
            <a:ext cx="4352543" cy="1241551"/>
          </a:xfrm>
          <a:prstGeom prst="rect">
            <a:avLst/>
          </a:prstGeom>
        </p:spPr>
      </p:pic>
      <p:sp>
        <p:nvSpPr>
          <p:cNvPr id="7" name="object 7"/>
          <p:cNvSpPr txBox="1">
            <a:spLocks noGrp="1"/>
          </p:cNvSpPr>
          <p:nvPr>
            <p:ph type="subTitle" idx="4"/>
          </p:nvPr>
        </p:nvSpPr>
        <p:spPr>
          <a:xfrm>
            <a:off x="3431213" y="2668165"/>
            <a:ext cx="4164798" cy="2873433"/>
          </a:xfrm>
          <a:prstGeom prst="rect">
            <a:avLst/>
          </a:prstGeom>
        </p:spPr>
        <p:txBody>
          <a:bodyPr vert="horz" wrap="square" lIns="0" tIns="833964" rIns="0" bIns="0" rtlCol="0">
            <a:spAutoFit/>
          </a:bodyPr>
          <a:lstStyle/>
          <a:p>
            <a:pPr marL="566024">
              <a:lnSpc>
                <a:spcPct val="100000"/>
              </a:lnSpc>
              <a:spcBef>
                <a:spcPts val="73"/>
              </a:spcBef>
            </a:pPr>
            <a:r>
              <a:rPr sz="6600" spc="-280" dirty="0">
                <a:solidFill>
                  <a:srgbClr val="379117"/>
                </a:solidFill>
              </a:rPr>
              <a:t>INSTITUCIONAL</a:t>
            </a:r>
            <a:endParaRPr sz="6600"/>
          </a:p>
        </p:txBody>
      </p:sp>
      <p:sp>
        <p:nvSpPr>
          <p:cNvPr id="8" name="object 8" descr="$PPTXTitle"/>
          <p:cNvSpPr txBox="1"/>
          <p:nvPr/>
        </p:nvSpPr>
        <p:spPr>
          <a:xfrm>
            <a:off x="6087534" y="1423766"/>
            <a:ext cx="3941233" cy="1403868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9067" spc="-350" dirty="0">
                <a:solidFill>
                  <a:srgbClr val="379117"/>
                </a:solidFill>
                <a:latin typeface="Trebuchet MS"/>
                <a:cs typeface="Trebuchet MS"/>
              </a:rPr>
              <a:t>SISTEMA</a:t>
            </a:r>
            <a:endParaRPr sz="9067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 rot="21268170">
            <a:off x="6902451" y="2630396"/>
            <a:ext cx="1333500" cy="4186767"/>
          </a:xfrm>
          <a:custGeom>
            <a:avLst/>
            <a:gdLst/>
            <a:ahLst/>
            <a:cxnLst/>
            <a:rect l="l" t="t" r="r" b="b"/>
            <a:pathLst>
              <a:path w="2000250" h="6280150">
                <a:moveTo>
                  <a:pt x="0" y="6279582"/>
                </a:moveTo>
                <a:lnTo>
                  <a:pt x="1437870" y="0"/>
                </a:lnTo>
                <a:lnTo>
                  <a:pt x="1999923" y="128687"/>
                </a:lnTo>
                <a:lnTo>
                  <a:pt x="591519" y="6279583"/>
                </a:lnTo>
                <a:lnTo>
                  <a:pt x="0" y="6279582"/>
                </a:lnTo>
                <a:close/>
              </a:path>
            </a:pathLst>
          </a:custGeom>
          <a:solidFill>
            <a:srgbClr val="F4F113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b="8572"/>
          <a:stretch/>
        </p:blipFill>
        <p:spPr>
          <a:xfrm>
            <a:off x="7569201" y="0"/>
            <a:ext cx="4626708" cy="6846458"/>
          </a:xfrm>
          <a:prstGeom prst="rect">
            <a:avLst/>
          </a:prstGeom>
        </p:spPr>
      </p:pic>
      <p:grpSp>
        <p:nvGrpSpPr>
          <p:cNvPr id="6" name="object 6"/>
          <p:cNvGrpSpPr/>
          <p:nvPr/>
        </p:nvGrpSpPr>
        <p:grpSpPr>
          <a:xfrm>
            <a:off x="2" y="0"/>
            <a:ext cx="2287693" cy="6858000"/>
            <a:chOff x="2" y="0"/>
            <a:chExt cx="3431540" cy="10287000"/>
          </a:xfrm>
        </p:grpSpPr>
        <p:sp>
          <p:nvSpPr>
            <p:cNvPr id="7" name="object 7"/>
            <p:cNvSpPr/>
            <p:nvPr/>
          </p:nvSpPr>
          <p:spPr>
            <a:xfrm>
              <a:off x="2" y="0"/>
              <a:ext cx="3121660" cy="10287000"/>
            </a:xfrm>
            <a:custGeom>
              <a:avLst/>
              <a:gdLst/>
              <a:ahLst/>
              <a:cxnLst/>
              <a:rect l="l" t="t" r="r" b="b"/>
              <a:pathLst>
                <a:path w="3121660" h="10287000">
                  <a:moveTo>
                    <a:pt x="0" y="10286999"/>
                  </a:moveTo>
                  <a:lnTo>
                    <a:pt x="0" y="0"/>
                  </a:lnTo>
                  <a:lnTo>
                    <a:pt x="3121424" y="0"/>
                  </a:lnTo>
                  <a:lnTo>
                    <a:pt x="599658" y="10286999"/>
                  </a:lnTo>
                  <a:lnTo>
                    <a:pt x="0" y="10286999"/>
                  </a:lnTo>
                  <a:close/>
                </a:path>
              </a:pathLst>
            </a:custGeom>
            <a:solidFill>
              <a:srgbClr val="2D8A37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8" name="object 8"/>
            <p:cNvSpPr/>
            <p:nvPr/>
          </p:nvSpPr>
          <p:spPr>
            <a:xfrm>
              <a:off x="1437876" y="0"/>
              <a:ext cx="1993900" cy="7027545"/>
            </a:xfrm>
            <a:custGeom>
              <a:avLst/>
              <a:gdLst/>
              <a:ahLst/>
              <a:cxnLst/>
              <a:rect l="l" t="t" r="r" b="b"/>
              <a:pathLst>
                <a:path w="1993900" h="7027545">
                  <a:moveTo>
                    <a:pt x="384376" y="7027014"/>
                  </a:moveTo>
                  <a:lnTo>
                    <a:pt x="0" y="6938988"/>
                  </a:lnTo>
                  <a:lnTo>
                    <a:pt x="1588857" y="0"/>
                  </a:lnTo>
                  <a:lnTo>
                    <a:pt x="1993389" y="0"/>
                  </a:lnTo>
                  <a:lnTo>
                    <a:pt x="384376" y="7027014"/>
                  </a:lnTo>
                  <a:close/>
                </a:path>
              </a:pathLst>
            </a:custGeom>
            <a:solidFill>
              <a:srgbClr val="F4F113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2056310" y="1096498"/>
            <a:ext cx="4212590" cy="3839683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8467" marR="3387">
              <a:lnSpc>
                <a:spcPct val="115999"/>
              </a:lnSpc>
              <a:spcBef>
                <a:spcPts val="63"/>
              </a:spcBef>
            </a:pPr>
            <a:r>
              <a:rPr sz="4367" b="1" spc="90" dirty="0">
                <a:latin typeface="Trebuchet MS"/>
                <a:cs typeface="Trebuchet MS"/>
              </a:rPr>
              <a:t>Trabajo</a:t>
            </a:r>
            <a:r>
              <a:rPr sz="4367" b="1" spc="-283" dirty="0">
                <a:latin typeface="Trebuchet MS"/>
                <a:cs typeface="Trebuchet MS"/>
              </a:rPr>
              <a:t> </a:t>
            </a:r>
            <a:r>
              <a:rPr sz="4367" b="1" spc="93" dirty="0">
                <a:latin typeface="Trebuchet MS"/>
                <a:cs typeface="Trebuchet MS"/>
              </a:rPr>
              <a:t>en </a:t>
            </a:r>
            <a:r>
              <a:rPr sz="4367" b="1" spc="117" dirty="0">
                <a:latin typeface="Trebuchet MS"/>
                <a:cs typeface="Trebuchet MS"/>
              </a:rPr>
              <a:t>equipo</a:t>
            </a:r>
            <a:r>
              <a:rPr sz="4367" b="1" spc="-303" dirty="0">
                <a:latin typeface="Trebuchet MS"/>
                <a:cs typeface="Trebuchet MS"/>
              </a:rPr>
              <a:t> </a:t>
            </a:r>
            <a:r>
              <a:rPr sz="4367" b="1" spc="136" dirty="0">
                <a:latin typeface="Trebuchet MS"/>
                <a:cs typeface="Trebuchet MS"/>
              </a:rPr>
              <a:t>para </a:t>
            </a:r>
            <a:r>
              <a:rPr sz="4367" b="1" spc="83" dirty="0">
                <a:latin typeface="Trebuchet MS"/>
                <a:cs typeface="Trebuchet MS"/>
              </a:rPr>
              <a:t>fortalecer</a:t>
            </a:r>
            <a:r>
              <a:rPr sz="4367" b="1" spc="-283" dirty="0">
                <a:latin typeface="Trebuchet MS"/>
                <a:cs typeface="Trebuchet MS"/>
              </a:rPr>
              <a:t> </a:t>
            </a:r>
            <a:r>
              <a:rPr sz="4367" b="1" spc="33" dirty="0">
                <a:latin typeface="Trebuchet MS"/>
                <a:cs typeface="Trebuchet MS"/>
              </a:rPr>
              <a:t>al </a:t>
            </a:r>
            <a:r>
              <a:rPr sz="4367" b="1" spc="410" dirty="0">
                <a:latin typeface="Trebuchet MS"/>
                <a:cs typeface="Trebuchet MS"/>
              </a:rPr>
              <a:t>GAD</a:t>
            </a:r>
            <a:r>
              <a:rPr sz="4367" b="1" spc="-297" dirty="0">
                <a:latin typeface="Trebuchet MS"/>
                <a:cs typeface="Trebuchet MS"/>
              </a:rPr>
              <a:t> </a:t>
            </a:r>
            <a:r>
              <a:rPr sz="4367" b="1" spc="87" dirty="0">
                <a:latin typeface="Trebuchet MS"/>
                <a:cs typeface="Trebuchet MS"/>
              </a:rPr>
              <a:t>Parroquial </a:t>
            </a:r>
            <a:r>
              <a:rPr sz="4367" b="1" spc="50" dirty="0">
                <a:latin typeface="Trebuchet MS"/>
                <a:cs typeface="Trebuchet MS"/>
              </a:rPr>
              <a:t>Julio</a:t>
            </a:r>
            <a:r>
              <a:rPr sz="4367" b="1" spc="-300" dirty="0">
                <a:latin typeface="Trebuchet MS"/>
                <a:cs typeface="Trebuchet MS"/>
              </a:rPr>
              <a:t> </a:t>
            </a:r>
            <a:r>
              <a:rPr sz="4367" b="1" spc="187" dirty="0">
                <a:latin typeface="Trebuchet MS"/>
                <a:cs typeface="Trebuchet MS"/>
              </a:rPr>
              <a:t>Andrade</a:t>
            </a:r>
            <a:endParaRPr sz="4367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0"/>
            <a:ext cx="12191999" cy="1518265"/>
          </a:xfrm>
          <a:prstGeom prst="rect">
            <a:avLst/>
          </a:prstGeom>
        </p:spPr>
      </p:pic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xfrm>
            <a:off x="1361804" y="94231"/>
            <a:ext cx="4381077" cy="1236236"/>
          </a:xfrm>
          <a:prstGeom prst="rect">
            <a:avLst/>
          </a:prstGeom>
        </p:spPr>
        <p:txBody>
          <a:bodyPr vert="horz" wrap="square" lIns="0" tIns="55880" rIns="0" bIns="0" rtlCol="0" anchor="ctr">
            <a:spAutoFit/>
          </a:bodyPr>
          <a:lstStyle/>
          <a:p>
            <a:pPr marL="447062" marR="3387" indent="-439019">
              <a:lnSpc>
                <a:spcPts val="4594"/>
              </a:lnSpc>
              <a:spcBef>
                <a:spcPts val="440"/>
              </a:spcBef>
            </a:pPr>
            <a:r>
              <a:rPr sz="4067" spc="107" dirty="0">
                <a:solidFill>
                  <a:srgbClr val="FEFFFA"/>
                </a:solidFill>
              </a:rPr>
              <a:t>FORTALECIMIENTO </a:t>
            </a:r>
            <a:r>
              <a:rPr sz="4067" spc="130" dirty="0">
                <a:solidFill>
                  <a:srgbClr val="FEFFFA"/>
                </a:solidFill>
              </a:rPr>
              <a:t>INSTITUCIONAL</a:t>
            </a:r>
            <a:endParaRPr sz="4067"/>
          </a:p>
        </p:txBody>
      </p:sp>
      <p:grpSp>
        <p:nvGrpSpPr>
          <p:cNvPr id="6" name="object 6"/>
          <p:cNvGrpSpPr/>
          <p:nvPr/>
        </p:nvGrpSpPr>
        <p:grpSpPr>
          <a:xfrm>
            <a:off x="724573" y="0"/>
            <a:ext cx="11102763" cy="2820247"/>
            <a:chOff x="1086859" y="0"/>
            <a:chExt cx="16654144" cy="4230370"/>
          </a:xfrm>
        </p:grpSpPr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264311" y="0"/>
              <a:ext cx="1476374" cy="1466849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1086859" y="2590021"/>
              <a:ext cx="3419475" cy="1640205"/>
            </a:xfrm>
            <a:custGeom>
              <a:avLst/>
              <a:gdLst/>
              <a:ahLst/>
              <a:cxnLst/>
              <a:rect l="l" t="t" r="r" b="b"/>
              <a:pathLst>
                <a:path w="3419475" h="1640204">
                  <a:moveTo>
                    <a:pt x="3199044" y="1640058"/>
                  </a:moveTo>
                  <a:lnTo>
                    <a:pt x="220325" y="1640058"/>
                  </a:lnTo>
                  <a:lnTo>
                    <a:pt x="175922" y="1635581"/>
                  </a:lnTo>
                  <a:lnTo>
                    <a:pt x="134565" y="1622742"/>
                  </a:lnTo>
                  <a:lnTo>
                    <a:pt x="97139" y="1602428"/>
                  </a:lnTo>
                  <a:lnTo>
                    <a:pt x="64532" y="1575523"/>
                  </a:lnTo>
                  <a:lnTo>
                    <a:pt x="37628" y="1542915"/>
                  </a:lnTo>
                  <a:lnTo>
                    <a:pt x="17314" y="1505489"/>
                  </a:lnTo>
                  <a:lnTo>
                    <a:pt x="4476" y="1464132"/>
                  </a:lnTo>
                  <a:lnTo>
                    <a:pt x="0" y="1419731"/>
                  </a:lnTo>
                  <a:lnTo>
                    <a:pt x="0" y="979077"/>
                  </a:lnTo>
                  <a:lnTo>
                    <a:pt x="4476" y="934674"/>
                  </a:lnTo>
                  <a:lnTo>
                    <a:pt x="17314" y="893317"/>
                  </a:lnTo>
                  <a:lnTo>
                    <a:pt x="37628" y="855891"/>
                  </a:lnTo>
                  <a:lnTo>
                    <a:pt x="64532" y="823284"/>
                  </a:lnTo>
                  <a:lnTo>
                    <a:pt x="97139" y="796380"/>
                  </a:lnTo>
                  <a:lnTo>
                    <a:pt x="134565" y="776066"/>
                  </a:lnTo>
                  <a:lnTo>
                    <a:pt x="175922" y="763228"/>
                  </a:lnTo>
                  <a:lnTo>
                    <a:pt x="220325" y="758751"/>
                  </a:lnTo>
                  <a:lnTo>
                    <a:pt x="255210" y="758751"/>
                  </a:lnTo>
                  <a:lnTo>
                    <a:pt x="298394" y="754479"/>
                  </a:lnTo>
                  <a:lnTo>
                    <a:pt x="339525" y="741980"/>
                  </a:lnTo>
                  <a:lnTo>
                    <a:pt x="377447" y="721734"/>
                  </a:lnTo>
                  <a:lnTo>
                    <a:pt x="411005" y="694219"/>
                  </a:lnTo>
                  <a:lnTo>
                    <a:pt x="438519" y="660662"/>
                  </a:lnTo>
                  <a:lnTo>
                    <a:pt x="458766" y="622740"/>
                  </a:lnTo>
                  <a:lnTo>
                    <a:pt x="471264" y="581610"/>
                  </a:lnTo>
                  <a:lnTo>
                    <a:pt x="475537" y="538426"/>
                  </a:lnTo>
                  <a:lnTo>
                    <a:pt x="475537" y="220326"/>
                  </a:lnTo>
                  <a:lnTo>
                    <a:pt x="480013" y="175922"/>
                  </a:lnTo>
                  <a:lnTo>
                    <a:pt x="492851" y="134565"/>
                  </a:lnTo>
                  <a:lnTo>
                    <a:pt x="513165" y="97139"/>
                  </a:lnTo>
                  <a:lnTo>
                    <a:pt x="540069" y="64532"/>
                  </a:lnTo>
                  <a:lnTo>
                    <a:pt x="572677" y="37628"/>
                  </a:lnTo>
                  <a:lnTo>
                    <a:pt x="610102" y="17314"/>
                  </a:lnTo>
                  <a:lnTo>
                    <a:pt x="651460" y="4476"/>
                  </a:lnTo>
                  <a:lnTo>
                    <a:pt x="695863" y="0"/>
                  </a:lnTo>
                  <a:lnTo>
                    <a:pt x="2723692" y="0"/>
                  </a:lnTo>
                  <a:lnTo>
                    <a:pt x="2768097" y="4476"/>
                  </a:lnTo>
                  <a:lnTo>
                    <a:pt x="2809456" y="17314"/>
                  </a:lnTo>
                  <a:lnTo>
                    <a:pt x="2846881" y="37628"/>
                  </a:lnTo>
                  <a:lnTo>
                    <a:pt x="2879489" y="64532"/>
                  </a:lnTo>
                  <a:lnTo>
                    <a:pt x="2906392" y="97139"/>
                  </a:lnTo>
                  <a:lnTo>
                    <a:pt x="2926705" y="134565"/>
                  </a:lnTo>
                  <a:lnTo>
                    <a:pt x="2939543" y="175922"/>
                  </a:lnTo>
                  <a:lnTo>
                    <a:pt x="2944019" y="220326"/>
                  </a:lnTo>
                  <a:lnTo>
                    <a:pt x="2944019" y="538426"/>
                  </a:lnTo>
                  <a:lnTo>
                    <a:pt x="2948495" y="582829"/>
                  </a:lnTo>
                  <a:lnTo>
                    <a:pt x="2961334" y="624186"/>
                  </a:lnTo>
                  <a:lnTo>
                    <a:pt x="2981649" y="661612"/>
                  </a:lnTo>
                  <a:lnTo>
                    <a:pt x="3008554" y="694219"/>
                  </a:lnTo>
                  <a:lnTo>
                    <a:pt x="3041162" y="721123"/>
                  </a:lnTo>
                  <a:lnTo>
                    <a:pt x="3078587" y="741437"/>
                  </a:lnTo>
                  <a:lnTo>
                    <a:pt x="3119944" y="754275"/>
                  </a:lnTo>
                  <a:lnTo>
                    <a:pt x="3164346" y="758751"/>
                  </a:lnTo>
                  <a:lnTo>
                    <a:pt x="3199044" y="758751"/>
                  </a:lnTo>
                  <a:lnTo>
                    <a:pt x="3243446" y="763228"/>
                  </a:lnTo>
                  <a:lnTo>
                    <a:pt x="3284803" y="776066"/>
                  </a:lnTo>
                  <a:lnTo>
                    <a:pt x="3322228" y="796380"/>
                  </a:lnTo>
                  <a:lnTo>
                    <a:pt x="3354837" y="823284"/>
                  </a:lnTo>
                  <a:lnTo>
                    <a:pt x="3381741" y="855891"/>
                  </a:lnTo>
                  <a:lnTo>
                    <a:pt x="3402056" y="893317"/>
                  </a:lnTo>
                  <a:lnTo>
                    <a:pt x="3414895" y="934674"/>
                  </a:lnTo>
                  <a:lnTo>
                    <a:pt x="3419371" y="979077"/>
                  </a:lnTo>
                  <a:lnTo>
                    <a:pt x="3419371" y="1419731"/>
                  </a:lnTo>
                  <a:lnTo>
                    <a:pt x="3414895" y="1464132"/>
                  </a:lnTo>
                  <a:lnTo>
                    <a:pt x="3402056" y="1505489"/>
                  </a:lnTo>
                  <a:lnTo>
                    <a:pt x="3381741" y="1542915"/>
                  </a:lnTo>
                  <a:lnTo>
                    <a:pt x="3354837" y="1575523"/>
                  </a:lnTo>
                  <a:lnTo>
                    <a:pt x="3322228" y="1602428"/>
                  </a:lnTo>
                  <a:lnTo>
                    <a:pt x="3284803" y="1622742"/>
                  </a:lnTo>
                  <a:lnTo>
                    <a:pt x="3243446" y="1635581"/>
                  </a:lnTo>
                  <a:lnTo>
                    <a:pt x="3199044" y="1640058"/>
                  </a:lnTo>
                  <a:close/>
                </a:path>
              </a:pathLst>
            </a:custGeom>
            <a:solidFill>
              <a:srgbClr val="D9D9ED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409095" y="1703517"/>
            <a:ext cx="3074247" cy="4695025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461456" marR="618944" indent="317093">
              <a:lnSpc>
                <a:spcPct val="115799"/>
              </a:lnSpc>
              <a:spcBef>
                <a:spcPts val="67"/>
              </a:spcBef>
            </a:pPr>
            <a:r>
              <a:rPr sz="2867" b="1" spc="147" dirty="0">
                <a:solidFill>
                  <a:srgbClr val="120F73"/>
                </a:solidFill>
                <a:latin typeface="Tahoma"/>
                <a:cs typeface="Tahoma"/>
              </a:rPr>
              <a:t>VALOR</a:t>
            </a:r>
            <a:endParaRPr lang="es-MX" sz="2867" b="1" spc="147" dirty="0">
              <a:solidFill>
                <a:srgbClr val="120F73"/>
              </a:solidFill>
              <a:latin typeface="Tahoma"/>
              <a:cs typeface="Tahoma"/>
            </a:endParaRPr>
          </a:p>
          <a:p>
            <a:pPr marL="461456" marR="618944" indent="317093">
              <a:lnSpc>
                <a:spcPct val="115799"/>
              </a:lnSpc>
              <a:spcBef>
                <a:spcPts val="67"/>
              </a:spcBef>
            </a:pPr>
            <a:r>
              <a:rPr lang="es-MX" sz="2400" b="1" spc="147" dirty="0">
                <a:solidFill>
                  <a:srgbClr val="120F73"/>
                </a:solidFill>
                <a:latin typeface="Tahoma"/>
                <a:cs typeface="Tahoma"/>
              </a:rPr>
              <a:t>12297.00</a:t>
            </a:r>
          </a:p>
          <a:p>
            <a:pPr marL="8467" marR="3387" indent="-423" algn="ctr">
              <a:lnSpc>
                <a:spcPct val="116700"/>
              </a:lnSpc>
              <a:spcBef>
                <a:spcPts val="1720"/>
              </a:spcBef>
            </a:pPr>
            <a:r>
              <a:rPr sz="2467" spc="-70" dirty="0">
                <a:latin typeface="Trebuchet MS"/>
                <a:cs typeface="Trebuchet MS"/>
              </a:rPr>
              <a:t>FORTALECIMIENTO </a:t>
            </a:r>
            <a:r>
              <a:rPr sz="2467" spc="-103" dirty="0">
                <a:latin typeface="Trebuchet MS"/>
                <a:cs typeface="Trebuchet MS"/>
              </a:rPr>
              <a:t>INSTITUCIONAL</a:t>
            </a:r>
            <a:r>
              <a:rPr sz="2467" spc="-13" dirty="0">
                <a:latin typeface="Trebuchet MS"/>
                <a:cs typeface="Trebuchet MS"/>
              </a:rPr>
              <a:t> </a:t>
            </a:r>
            <a:r>
              <a:rPr sz="2467" dirty="0">
                <a:latin typeface="Trebuchet MS"/>
                <a:cs typeface="Trebuchet MS"/>
              </a:rPr>
              <a:t>CON</a:t>
            </a:r>
            <a:r>
              <a:rPr sz="2467" spc="-13" dirty="0">
                <a:latin typeface="Trebuchet MS"/>
                <a:cs typeface="Trebuchet MS"/>
              </a:rPr>
              <a:t> </a:t>
            </a:r>
            <a:r>
              <a:rPr sz="2467" spc="-187" dirty="0">
                <a:latin typeface="Trebuchet MS"/>
                <a:cs typeface="Trebuchet MS"/>
              </a:rPr>
              <a:t>LA </a:t>
            </a:r>
            <a:r>
              <a:rPr sz="2467" spc="-20" dirty="0">
                <a:latin typeface="Trebuchet MS"/>
                <a:cs typeface="Trebuchet MS"/>
              </a:rPr>
              <a:t>INCORPORACIÓN</a:t>
            </a:r>
            <a:r>
              <a:rPr sz="2467" spc="-117" dirty="0">
                <a:latin typeface="Trebuchet MS"/>
                <a:cs typeface="Trebuchet MS"/>
              </a:rPr>
              <a:t> </a:t>
            </a:r>
            <a:r>
              <a:rPr sz="2467" spc="-17" dirty="0">
                <a:latin typeface="Trebuchet MS"/>
                <a:cs typeface="Trebuchet MS"/>
              </a:rPr>
              <a:t>DE </a:t>
            </a:r>
            <a:r>
              <a:rPr sz="2467" spc="-87" dirty="0">
                <a:latin typeface="Trebuchet MS"/>
                <a:cs typeface="Trebuchet MS"/>
              </a:rPr>
              <a:t>PERSONAL</a:t>
            </a:r>
            <a:r>
              <a:rPr sz="2467" spc="-67" dirty="0">
                <a:latin typeface="Trebuchet MS"/>
                <a:cs typeface="Trebuchet MS"/>
              </a:rPr>
              <a:t> </a:t>
            </a:r>
            <a:r>
              <a:rPr sz="2467" spc="-17" dirty="0">
                <a:latin typeface="Trebuchet MS"/>
                <a:cs typeface="Trebuchet MS"/>
              </a:rPr>
              <a:t>QUE </a:t>
            </a:r>
            <a:r>
              <a:rPr sz="2467" spc="-90" dirty="0">
                <a:latin typeface="Trebuchet MS"/>
                <a:cs typeface="Trebuchet MS"/>
              </a:rPr>
              <a:t>OPTIMIZA</a:t>
            </a:r>
            <a:r>
              <a:rPr sz="2467" spc="-50" dirty="0">
                <a:latin typeface="Trebuchet MS"/>
                <a:cs typeface="Trebuchet MS"/>
              </a:rPr>
              <a:t> </a:t>
            </a:r>
            <a:r>
              <a:rPr sz="2467" spc="-169" dirty="0">
                <a:latin typeface="Trebuchet MS"/>
                <a:cs typeface="Trebuchet MS"/>
              </a:rPr>
              <a:t>LA</a:t>
            </a:r>
            <a:r>
              <a:rPr sz="2467" spc="-17" dirty="0">
                <a:latin typeface="Trebuchet MS"/>
                <a:cs typeface="Trebuchet MS"/>
              </a:rPr>
              <a:t> </a:t>
            </a:r>
            <a:r>
              <a:rPr sz="2467" spc="-7" dirty="0">
                <a:latin typeface="Trebuchet MS"/>
                <a:cs typeface="Trebuchet MS"/>
              </a:rPr>
              <a:t>GESTIÓN </a:t>
            </a:r>
            <a:r>
              <a:rPr sz="2467" spc="-100" dirty="0">
                <a:latin typeface="Trebuchet MS"/>
                <a:cs typeface="Trebuchet MS"/>
              </a:rPr>
              <a:t>ADMINISTRATIVA</a:t>
            </a:r>
            <a:r>
              <a:rPr sz="2467" spc="-20" dirty="0">
                <a:latin typeface="Trebuchet MS"/>
                <a:cs typeface="Trebuchet MS"/>
              </a:rPr>
              <a:t> </a:t>
            </a:r>
            <a:r>
              <a:rPr sz="2467" spc="-330" dirty="0">
                <a:latin typeface="Trebuchet MS"/>
                <a:cs typeface="Trebuchet MS"/>
              </a:rPr>
              <a:t>Y </a:t>
            </a:r>
            <a:r>
              <a:rPr sz="2467" spc="-93" dirty="0">
                <a:latin typeface="Trebuchet MS"/>
                <a:cs typeface="Trebuchet MS"/>
              </a:rPr>
              <a:t>OPERATIVA</a:t>
            </a:r>
            <a:r>
              <a:rPr sz="2467" spc="-63" dirty="0">
                <a:latin typeface="Trebuchet MS"/>
                <a:cs typeface="Trebuchet MS"/>
              </a:rPr>
              <a:t> </a:t>
            </a:r>
            <a:r>
              <a:rPr sz="2467" spc="-130" dirty="0">
                <a:latin typeface="Trebuchet MS"/>
                <a:cs typeface="Trebuchet MS"/>
              </a:rPr>
              <a:t>DEL</a:t>
            </a:r>
            <a:r>
              <a:rPr sz="2467" spc="-53" dirty="0">
                <a:latin typeface="Trebuchet MS"/>
                <a:cs typeface="Trebuchet MS"/>
              </a:rPr>
              <a:t> </a:t>
            </a:r>
            <a:r>
              <a:rPr sz="2467" spc="-17" dirty="0">
                <a:latin typeface="Trebuchet MS"/>
                <a:cs typeface="Trebuchet MS"/>
              </a:rPr>
              <a:t>GAD </a:t>
            </a:r>
            <a:r>
              <a:rPr sz="2467" spc="-20" dirty="0">
                <a:latin typeface="Trebuchet MS"/>
                <a:cs typeface="Trebuchet MS"/>
              </a:rPr>
              <a:t>PARROQUIAL</a:t>
            </a:r>
            <a:endParaRPr sz="2467" dirty="0">
              <a:latin typeface="Trebuchet MS"/>
              <a:cs typeface="Trebuchet MS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9122475" y="429465"/>
            <a:ext cx="1547283" cy="418677"/>
          </a:xfrm>
          <a:custGeom>
            <a:avLst/>
            <a:gdLst/>
            <a:ahLst/>
            <a:cxnLst/>
            <a:rect l="l" t="t" r="r" b="b"/>
            <a:pathLst>
              <a:path w="2320925" h="628015">
                <a:moveTo>
                  <a:pt x="2163746" y="627939"/>
                </a:moveTo>
                <a:lnTo>
                  <a:pt x="156984" y="627939"/>
                </a:lnTo>
                <a:lnTo>
                  <a:pt x="107365" y="619936"/>
                </a:lnTo>
                <a:lnTo>
                  <a:pt x="64271" y="597650"/>
                </a:lnTo>
                <a:lnTo>
                  <a:pt x="30288" y="563667"/>
                </a:lnTo>
                <a:lnTo>
                  <a:pt x="8003" y="520574"/>
                </a:lnTo>
                <a:lnTo>
                  <a:pt x="0" y="470954"/>
                </a:lnTo>
                <a:lnTo>
                  <a:pt x="0" y="156984"/>
                </a:lnTo>
                <a:lnTo>
                  <a:pt x="8003" y="107365"/>
                </a:lnTo>
                <a:lnTo>
                  <a:pt x="30288" y="64271"/>
                </a:lnTo>
                <a:lnTo>
                  <a:pt x="64271" y="30288"/>
                </a:lnTo>
                <a:lnTo>
                  <a:pt x="107365" y="8003"/>
                </a:lnTo>
                <a:lnTo>
                  <a:pt x="156984" y="0"/>
                </a:lnTo>
                <a:lnTo>
                  <a:pt x="2163746" y="0"/>
                </a:lnTo>
                <a:lnTo>
                  <a:pt x="2213363" y="8003"/>
                </a:lnTo>
                <a:lnTo>
                  <a:pt x="2256457" y="30288"/>
                </a:lnTo>
                <a:lnTo>
                  <a:pt x="2290440" y="64271"/>
                </a:lnTo>
                <a:lnTo>
                  <a:pt x="2312727" y="107365"/>
                </a:lnTo>
                <a:lnTo>
                  <a:pt x="2320731" y="156984"/>
                </a:lnTo>
                <a:lnTo>
                  <a:pt x="2320731" y="470954"/>
                </a:lnTo>
                <a:lnTo>
                  <a:pt x="2312727" y="520574"/>
                </a:lnTo>
                <a:lnTo>
                  <a:pt x="2290440" y="563667"/>
                </a:lnTo>
                <a:lnTo>
                  <a:pt x="2256457" y="597650"/>
                </a:lnTo>
                <a:lnTo>
                  <a:pt x="2213363" y="619936"/>
                </a:lnTo>
                <a:lnTo>
                  <a:pt x="2163746" y="627939"/>
                </a:lnTo>
                <a:close/>
              </a:path>
            </a:pathLst>
          </a:custGeom>
          <a:solidFill>
            <a:srgbClr val="F0EC0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1" name="object 11"/>
          <p:cNvSpPr txBox="1"/>
          <p:nvPr/>
        </p:nvSpPr>
        <p:spPr>
          <a:xfrm>
            <a:off x="9215492" y="465441"/>
            <a:ext cx="1362709" cy="316326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sz="2000" b="1" spc="73" dirty="0">
                <a:latin typeface="Calibri"/>
                <a:cs typeface="Calibri"/>
              </a:rPr>
              <a:t>EJECUTADO</a:t>
            </a:r>
            <a:endParaRPr sz="20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62" y="-2316250"/>
            <a:ext cx="12205853" cy="915439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5455005"/>
            <a:ext cx="12191999" cy="1402992"/>
          </a:xfrm>
          <a:prstGeom prst="rect">
            <a:avLst/>
          </a:prstGeom>
        </p:spPr>
      </p:pic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xfrm>
            <a:off x="1860890" y="5727888"/>
            <a:ext cx="8099637" cy="634854"/>
          </a:xfrm>
          <a:prstGeom prst="rect">
            <a:avLst/>
          </a:prstGeom>
        </p:spPr>
        <p:txBody>
          <a:bodyPr vert="horz" wrap="square" lIns="0" tIns="8890" rIns="0" bIns="0" rtlCol="0" anchor="ctr">
            <a:spAutoFit/>
          </a:bodyPr>
          <a:lstStyle/>
          <a:p>
            <a:pPr marL="8467">
              <a:lnSpc>
                <a:spcPct val="100000"/>
              </a:lnSpc>
              <a:spcBef>
                <a:spcPts val="70"/>
              </a:spcBef>
            </a:pPr>
            <a:r>
              <a:rPr sz="4067" spc="103" dirty="0">
                <a:solidFill>
                  <a:srgbClr val="FEFFFA"/>
                </a:solidFill>
              </a:rPr>
              <a:t>CONDUCTOR</a:t>
            </a:r>
            <a:r>
              <a:rPr sz="4067" spc="-140" dirty="0">
                <a:solidFill>
                  <a:srgbClr val="FEFFFA"/>
                </a:solidFill>
              </a:rPr>
              <a:t> </a:t>
            </a:r>
            <a:r>
              <a:rPr sz="4067" spc="203" dirty="0">
                <a:solidFill>
                  <a:srgbClr val="FEFFFA"/>
                </a:solidFill>
              </a:rPr>
              <a:t>DEL</a:t>
            </a:r>
            <a:r>
              <a:rPr sz="4067" spc="-140" dirty="0">
                <a:solidFill>
                  <a:srgbClr val="FEFFFA"/>
                </a:solidFill>
              </a:rPr>
              <a:t> </a:t>
            </a:r>
            <a:r>
              <a:rPr sz="4067" spc="-13" dirty="0">
                <a:solidFill>
                  <a:srgbClr val="FEFFFA"/>
                </a:solidFill>
              </a:rPr>
              <a:t>GAD</a:t>
            </a:r>
            <a:r>
              <a:rPr sz="4067" spc="-140" dirty="0">
                <a:solidFill>
                  <a:srgbClr val="FEFFFA"/>
                </a:solidFill>
              </a:rPr>
              <a:t> </a:t>
            </a:r>
            <a:r>
              <a:rPr sz="4067" spc="80" dirty="0">
                <a:solidFill>
                  <a:srgbClr val="FEFFFA"/>
                </a:solidFill>
              </a:rPr>
              <a:t>PARROQUIAL</a:t>
            </a:r>
            <a:endParaRPr sz="4067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200" y="2473"/>
            <a:ext cx="8178799" cy="5452533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5455005"/>
            <a:ext cx="12191999" cy="1402992"/>
          </a:xfrm>
          <a:prstGeom prst="rect">
            <a:avLst/>
          </a:prstGeom>
        </p:spPr>
      </p:pic>
      <p:sp>
        <p:nvSpPr>
          <p:cNvPr id="11" name="object 11" descr="$PPTXTitle"/>
          <p:cNvSpPr txBox="1">
            <a:spLocks noGrp="1"/>
          </p:cNvSpPr>
          <p:nvPr>
            <p:ph type="title"/>
          </p:nvPr>
        </p:nvSpPr>
        <p:spPr>
          <a:xfrm>
            <a:off x="127000" y="233174"/>
            <a:ext cx="3759200" cy="5355078"/>
          </a:xfrm>
          <a:prstGeom prst="rect">
            <a:avLst/>
          </a:prstGeom>
        </p:spPr>
        <p:txBody>
          <a:bodyPr vert="horz" wrap="square" lIns="0" tIns="8467" rIns="0" bIns="0" rtlCol="0" anchor="ctr">
            <a:spAutoFit/>
          </a:bodyPr>
          <a:lstStyle/>
          <a:p>
            <a:pPr marL="8467" marR="3387" algn="just">
              <a:lnSpc>
                <a:spcPct val="115399"/>
              </a:lnSpc>
              <a:spcBef>
                <a:spcPts val="67"/>
              </a:spcBef>
            </a:pPr>
            <a:r>
              <a:rPr lang="es-MX" sz="2167" spc="103" dirty="0">
                <a:solidFill>
                  <a:srgbClr val="000000"/>
                </a:solidFill>
              </a:rPr>
              <a:t>- Publicación y manejo de procesos en el Portal Institucional del SERCOP.</a:t>
            </a:r>
            <a:br>
              <a:rPr lang="es-MX" sz="2167" spc="103" dirty="0">
                <a:solidFill>
                  <a:srgbClr val="000000"/>
                </a:solidFill>
              </a:rPr>
            </a:br>
            <a:br>
              <a:rPr lang="es-MX" sz="2167" spc="103" dirty="0">
                <a:solidFill>
                  <a:srgbClr val="000000"/>
                </a:solidFill>
              </a:rPr>
            </a:br>
            <a:r>
              <a:rPr lang="es-MX" sz="2167" spc="103" dirty="0">
                <a:solidFill>
                  <a:srgbClr val="000000"/>
                </a:solidFill>
              </a:rPr>
              <a:t>- Elaboración de pliegos, términos de referencia y documentación para los procesos de compra pública.</a:t>
            </a:r>
            <a:br>
              <a:rPr lang="es-MX" sz="2167" spc="103" dirty="0">
                <a:solidFill>
                  <a:srgbClr val="000000"/>
                </a:solidFill>
              </a:rPr>
            </a:br>
            <a:br>
              <a:rPr lang="es-MX" sz="2167" spc="103" dirty="0">
                <a:solidFill>
                  <a:srgbClr val="000000"/>
                </a:solidFill>
              </a:rPr>
            </a:br>
            <a:r>
              <a:rPr lang="es-MX" sz="2167" spc="103" dirty="0">
                <a:solidFill>
                  <a:srgbClr val="000000"/>
                </a:solidFill>
              </a:rPr>
              <a:t>- Asesoramiento técnico en materia de compras públicas y normativa aplicable al GAD Parroquial.</a:t>
            </a:r>
            <a:br>
              <a:rPr lang="es-MX" sz="2167" spc="103" dirty="0">
                <a:solidFill>
                  <a:srgbClr val="000000"/>
                </a:solidFill>
              </a:rPr>
            </a:br>
            <a:endParaRPr sz="2167" dirty="0"/>
          </a:p>
        </p:txBody>
      </p:sp>
      <p:sp>
        <p:nvSpPr>
          <p:cNvPr id="12" name="object 12"/>
          <p:cNvSpPr txBox="1"/>
          <p:nvPr/>
        </p:nvSpPr>
        <p:spPr>
          <a:xfrm>
            <a:off x="2046094" y="5743105"/>
            <a:ext cx="7495117" cy="634854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marL="8467">
              <a:spcBef>
                <a:spcPts val="70"/>
              </a:spcBef>
            </a:pPr>
            <a:r>
              <a:rPr sz="4067" b="1" spc="153" dirty="0">
                <a:solidFill>
                  <a:srgbClr val="FEFFFA"/>
                </a:solidFill>
                <a:latin typeface="Calibri"/>
                <a:cs typeface="Calibri"/>
              </a:rPr>
              <a:t>TÉCNICO</a:t>
            </a:r>
            <a:r>
              <a:rPr sz="4067" b="1" spc="-97" dirty="0">
                <a:solidFill>
                  <a:srgbClr val="FEFFFA"/>
                </a:solidFill>
                <a:latin typeface="Calibri"/>
                <a:cs typeface="Calibri"/>
              </a:rPr>
              <a:t> </a:t>
            </a:r>
            <a:r>
              <a:rPr sz="4067" b="1" spc="117" dirty="0">
                <a:solidFill>
                  <a:srgbClr val="FEFFFA"/>
                </a:solidFill>
                <a:latin typeface="Calibri"/>
                <a:cs typeface="Calibri"/>
              </a:rPr>
              <a:t>DE</a:t>
            </a:r>
            <a:r>
              <a:rPr sz="4067" b="1" spc="-93" dirty="0">
                <a:solidFill>
                  <a:srgbClr val="FEFFFA"/>
                </a:solidFill>
                <a:latin typeface="Calibri"/>
                <a:cs typeface="Calibri"/>
              </a:rPr>
              <a:t> </a:t>
            </a:r>
            <a:r>
              <a:rPr sz="4067" b="1" spc="53" dirty="0">
                <a:solidFill>
                  <a:srgbClr val="FEFFFA"/>
                </a:solidFill>
                <a:latin typeface="Calibri"/>
                <a:cs typeface="Calibri"/>
              </a:rPr>
              <a:t>COMPRAS</a:t>
            </a:r>
            <a:r>
              <a:rPr sz="4067" b="1" spc="-93" dirty="0">
                <a:solidFill>
                  <a:srgbClr val="FEFFFA"/>
                </a:solidFill>
                <a:latin typeface="Calibri"/>
                <a:cs typeface="Calibri"/>
              </a:rPr>
              <a:t> </a:t>
            </a:r>
            <a:r>
              <a:rPr sz="4067" b="1" spc="160" dirty="0">
                <a:solidFill>
                  <a:srgbClr val="FEFFFA"/>
                </a:solidFill>
                <a:latin typeface="Calibri"/>
                <a:cs typeface="Calibri"/>
              </a:rPr>
              <a:t>P</a:t>
            </a:r>
            <a:r>
              <a:rPr lang="es-MX" sz="4067" b="1" spc="160">
                <a:solidFill>
                  <a:srgbClr val="FEFFFA"/>
                </a:solidFill>
                <a:latin typeface="Calibri"/>
                <a:cs typeface="Calibri"/>
              </a:rPr>
              <a:t>Ú</a:t>
            </a:r>
            <a:r>
              <a:rPr sz="4067" b="1" spc="160">
                <a:solidFill>
                  <a:srgbClr val="FEFFFA"/>
                </a:solidFill>
                <a:latin typeface="Calibri"/>
                <a:cs typeface="Calibri"/>
              </a:rPr>
              <a:t>BLICAS</a:t>
            </a:r>
            <a:endParaRPr sz="4067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" y="1"/>
            <a:ext cx="5147299" cy="685799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1512559" y="4495312"/>
            <a:ext cx="679450" cy="2363047"/>
          </a:xfrm>
          <a:custGeom>
            <a:avLst/>
            <a:gdLst/>
            <a:ahLst/>
            <a:cxnLst/>
            <a:rect l="l" t="t" r="r" b="b"/>
            <a:pathLst>
              <a:path w="1019175" h="3544570">
                <a:moveTo>
                  <a:pt x="1019174" y="3544031"/>
                </a:moveTo>
                <a:lnTo>
                  <a:pt x="0" y="3544031"/>
                </a:lnTo>
                <a:lnTo>
                  <a:pt x="0" y="0"/>
                </a:lnTo>
                <a:lnTo>
                  <a:pt x="1019174" y="0"/>
                </a:lnTo>
                <a:lnTo>
                  <a:pt x="1019174" y="3544031"/>
                </a:lnTo>
                <a:close/>
              </a:path>
            </a:pathLst>
          </a:custGeom>
          <a:solidFill>
            <a:srgbClr val="379117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4" name="object 4"/>
          <p:cNvSpPr/>
          <p:nvPr/>
        </p:nvSpPr>
        <p:spPr>
          <a:xfrm>
            <a:off x="11512559" y="0"/>
            <a:ext cx="679450" cy="2550160"/>
          </a:xfrm>
          <a:custGeom>
            <a:avLst/>
            <a:gdLst/>
            <a:ahLst/>
            <a:cxnLst/>
            <a:rect l="l" t="t" r="r" b="b"/>
            <a:pathLst>
              <a:path w="1019175" h="3825240">
                <a:moveTo>
                  <a:pt x="1019174" y="3825178"/>
                </a:moveTo>
                <a:lnTo>
                  <a:pt x="0" y="3825178"/>
                </a:lnTo>
                <a:lnTo>
                  <a:pt x="0" y="0"/>
                </a:lnTo>
                <a:lnTo>
                  <a:pt x="1019174" y="0"/>
                </a:lnTo>
                <a:lnTo>
                  <a:pt x="1019174" y="3825178"/>
                </a:lnTo>
                <a:close/>
              </a:path>
            </a:pathLst>
          </a:custGeom>
          <a:solidFill>
            <a:srgbClr val="FFC20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" name="object 5"/>
          <p:cNvSpPr/>
          <p:nvPr/>
        </p:nvSpPr>
        <p:spPr>
          <a:xfrm>
            <a:off x="0" y="0"/>
            <a:ext cx="729827" cy="6858000"/>
          </a:xfrm>
          <a:custGeom>
            <a:avLst/>
            <a:gdLst/>
            <a:ahLst/>
            <a:cxnLst/>
            <a:rect l="l" t="t" r="r" b="b"/>
            <a:pathLst>
              <a:path w="1094740" h="10287000">
                <a:moveTo>
                  <a:pt x="608627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608627" y="0"/>
                </a:lnTo>
                <a:lnTo>
                  <a:pt x="656640" y="2377"/>
                </a:lnTo>
                <a:lnTo>
                  <a:pt x="703840" y="9420"/>
                </a:lnTo>
                <a:lnTo>
                  <a:pt x="749908" y="20997"/>
                </a:lnTo>
                <a:lnTo>
                  <a:pt x="794526" y="36977"/>
                </a:lnTo>
                <a:lnTo>
                  <a:pt x="837375" y="57227"/>
                </a:lnTo>
                <a:lnTo>
                  <a:pt x="878136" y="81615"/>
                </a:lnTo>
                <a:lnTo>
                  <a:pt x="916491" y="110010"/>
                </a:lnTo>
                <a:lnTo>
                  <a:pt x="952122" y="142280"/>
                </a:lnTo>
                <a:lnTo>
                  <a:pt x="984391" y="177911"/>
                </a:lnTo>
                <a:lnTo>
                  <a:pt x="1012786" y="216266"/>
                </a:lnTo>
                <a:lnTo>
                  <a:pt x="1037175" y="257028"/>
                </a:lnTo>
                <a:lnTo>
                  <a:pt x="1057425" y="299876"/>
                </a:lnTo>
                <a:lnTo>
                  <a:pt x="1073405" y="344494"/>
                </a:lnTo>
                <a:lnTo>
                  <a:pt x="1084982" y="390562"/>
                </a:lnTo>
                <a:lnTo>
                  <a:pt x="1092025" y="437761"/>
                </a:lnTo>
                <a:lnTo>
                  <a:pt x="1094402" y="485774"/>
                </a:lnTo>
                <a:lnTo>
                  <a:pt x="1094402" y="9801209"/>
                </a:lnTo>
                <a:lnTo>
                  <a:pt x="1092025" y="9849223"/>
                </a:lnTo>
                <a:lnTo>
                  <a:pt x="1084982" y="9896425"/>
                </a:lnTo>
                <a:lnTo>
                  <a:pt x="1073405" y="9942494"/>
                </a:lnTo>
                <a:lnTo>
                  <a:pt x="1057425" y="9987114"/>
                </a:lnTo>
                <a:lnTo>
                  <a:pt x="1037175" y="10029965"/>
                </a:lnTo>
                <a:lnTo>
                  <a:pt x="1012786" y="10070728"/>
                </a:lnTo>
                <a:lnTo>
                  <a:pt x="984391" y="10109086"/>
                </a:lnTo>
                <a:lnTo>
                  <a:pt x="952122" y="10144718"/>
                </a:lnTo>
                <a:lnTo>
                  <a:pt x="916491" y="10176989"/>
                </a:lnTo>
                <a:lnTo>
                  <a:pt x="878136" y="10205385"/>
                </a:lnTo>
                <a:lnTo>
                  <a:pt x="837375" y="10229773"/>
                </a:lnTo>
                <a:lnTo>
                  <a:pt x="794526" y="10250023"/>
                </a:lnTo>
                <a:lnTo>
                  <a:pt x="749908" y="10266002"/>
                </a:lnTo>
                <a:lnTo>
                  <a:pt x="703840" y="10277579"/>
                </a:lnTo>
                <a:lnTo>
                  <a:pt x="656640" y="10284622"/>
                </a:lnTo>
                <a:lnTo>
                  <a:pt x="608627" y="10286999"/>
                </a:lnTo>
                <a:close/>
              </a:path>
            </a:pathLst>
          </a:custGeom>
          <a:solidFill>
            <a:srgbClr val="2D8A37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558800" y="-730120"/>
            <a:ext cx="7010400" cy="2830783"/>
          </a:xfrm>
          <a:prstGeom prst="rect">
            <a:avLst/>
          </a:prstGeom>
        </p:spPr>
        <p:txBody>
          <a:bodyPr vert="horz" wrap="square" lIns="0" tIns="212606" rIns="0" bIns="0" rtlCol="0" anchor="ctr">
            <a:spAutoFit/>
          </a:bodyPr>
          <a:lstStyle/>
          <a:p>
            <a:pPr marL="4842329">
              <a:lnSpc>
                <a:spcPct val="100000"/>
              </a:lnSpc>
              <a:spcBef>
                <a:spcPts val="83"/>
              </a:spcBef>
            </a:pPr>
            <a:r>
              <a:rPr sz="8500" i="1" spc="-417" dirty="0">
                <a:solidFill>
                  <a:srgbClr val="379117"/>
                </a:solidFill>
                <a:latin typeface="Trebuchet MS"/>
                <a:cs typeface="Trebuchet MS"/>
              </a:rPr>
              <a:t>SISTEMA</a:t>
            </a:r>
            <a:endParaRPr sz="8500">
              <a:latin typeface="Trebuchet MS"/>
              <a:cs typeface="Trebuchet MS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595871" y="1692655"/>
            <a:ext cx="4826000" cy="1339088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5261627" y="3302006"/>
            <a:ext cx="6072293" cy="512170"/>
          </a:xfrm>
          <a:prstGeom prst="rect">
            <a:avLst/>
          </a:prstGeom>
        </p:spPr>
        <p:txBody>
          <a:bodyPr vert="horz" wrap="square" lIns="0" tIns="9313" rIns="0" bIns="0" rtlCol="0">
            <a:spAutoFit/>
          </a:bodyPr>
          <a:lstStyle/>
          <a:p>
            <a:pPr marL="8467">
              <a:spcBef>
                <a:spcPts val="73"/>
              </a:spcBef>
            </a:pPr>
            <a:r>
              <a:rPr sz="3267" b="1" spc="90" dirty="0">
                <a:solidFill>
                  <a:srgbClr val="0D2F07"/>
                </a:solidFill>
                <a:latin typeface="Calibri"/>
                <a:cs typeface="Calibri"/>
              </a:rPr>
              <a:t>Acciones</a:t>
            </a:r>
            <a:r>
              <a:rPr sz="3267" b="1" spc="217" dirty="0">
                <a:solidFill>
                  <a:srgbClr val="0D2F07"/>
                </a:solidFill>
                <a:latin typeface="Calibri"/>
                <a:cs typeface="Calibri"/>
              </a:rPr>
              <a:t> </a:t>
            </a:r>
            <a:r>
              <a:rPr sz="3267" b="1" spc="120" dirty="0">
                <a:solidFill>
                  <a:srgbClr val="0D2F07"/>
                </a:solidFill>
                <a:latin typeface="Calibri"/>
                <a:cs typeface="Calibri"/>
              </a:rPr>
              <a:t>para</a:t>
            </a:r>
            <a:r>
              <a:rPr sz="3267" b="1" spc="217" dirty="0">
                <a:solidFill>
                  <a:srgbClr val="0D2F07"/>
                </a:solidFill>
                <a:latin typeface="Calibri"/>
                <a:cs typeface="Calibri"/>
              </a:rPr>
              <a:t> </a:t>
            </a:r>
            <a:r>
              <a:rPr sz="3267" b="1" spc="113" dirty="0">
                <a:solidFill>
                  <a:srgbClr val="0D2F07"/>
                </a:solidFill>
                <a:latin typeface="Calibri"/>
                <a:cs typeface="Calibri"/>
              </a:rPr>
              <a:t>disponer</a:t>
            </a:r>
            <a:r>
              <a:rPr sz="3267" b="1" spc="217" dirty="0">
                <a:solidFill>
                  <a:srgbClr val="0D2F07"/>
                </a:solidFill>
                <a:latin typeface="Calibri"/>
                <a:cs typeface="Calibri"/>
              </a:rPr>
              <a:t> </a:t>
            </a:r>
            <a:r>
              <a:rPr sz="3267" b="1" spc="90" dirty="0">
                <a:solidFill>
                  <a:srgbClr val="0D2F07"/>
                </a:solidFill>
                <a:latin typeface="Calibri"/>
                <a:cs typeface="Calibri"/>
              </a:rPr>
              <a:t>de</a:t>
            </a:r>
            <a:r>
              <a:rPr sz="3267" b="1" spc="217" dirty="0">
                <a:solidFill>
                  <a:srgbClr val="0D2F07"/>
                </a:solidFill>
                <a:latin typeface="Calibri"/>
                <a:cs typeface="Calibri"/>
              </a:rPr>
              <a:t> </a:t>
            </a:r>
            <a:r>
              <a:rPr sz="3267" b="1" spc="103" dirty="0">
                <a:solidFill>
                  <a:srgbClr val="0D2F07"/>
                </a:solidFill>
                <a:latin typeface="Calibri"/>
                <a:cs typeface="Calibri"/>
              </a:rPr>
              <a:t>areas</a:t>
            </a:r>
            <a:endParaRPr sz="3267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359781" y="3801269"/>
            <a:ext cx="2974340" cy="1139393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114729" marR="3387" indent="-106685">
              <a:lnSpc>
                <a:spcPct val="116100"/>
              </a:lnSpc>
              <a:spcBef>
                <a:spcPts val="63"/>
              </a:spcBef>
              <a:tabLst>
                <a:tab pos="786169" algn="l"/>
                <a:tab pos="893278" algn="l"/>
                <a:tab pos="2118043" algn="l"/>
                <a:tab pos="2510069" algn="l"/>
              </a:tabLst>
            </a:pPr>
            <a:r>
              <a:rPr sz="3267" b="1" spc="73" dirty="0">
                <a:solidFill>
                  <a:srgbClr val="0D2F07"/>
                </a:solidFill>
                <a:latin typeface="Calibri"/>
                <a:cs typeface="Calibri"/>
              </a:rPr>
              <a:t>en</a:t>
            </a:r>
            <a:r>
              <a:rPr sz="3267" b="1" dirty="0">
                <a:solidFill>
                  <a:srgbClr val="0D2F07"/>
                </a:solidFill>
                <a:latin typeface="Calibri"/>
                <a:cs typeface="Calibri"/>
              </a:rPr>
              <a:t>	</a:t>
            </a:r>
            <a:r>
              <a:rPr sz="3267" b="1" spc="97" dirty="0">
                <a:solidFill>
                  <a:srgbClr val="0D2F07"/>
                </a:solidFill>
                <a:latin typeface="Calibri"/>
                <a:cs typeface="Calibri"/>
              </a:rPr>
              <a:t>fuentes</a:t>
            </a:r>
            <a:r>
              <a:rPr sz="3267" b="1" dirty="0">
                <a:solidFill>
                  <a:srgbClr val="0D2F07"/>
                </a:solidFill>
                <a:latin typeface="Calibri"/>
                <a:cs typeface="Calibri"/>
              </a:rPr>
              <a:t>	</a:t>
            </a:r>
            <a:r>
              <a:rPr sz="3267" b="1" spc="73" dirty="0">
                <a:solidFill>
                  <a:srgbClr val="0D2F07"/>
                </a:solidFill>
                <a:latin typeface="Calibri"/>
                <a:cs typeface="Calibri"/>
              </a:rPr>
              <a:t>de de</a:t>
            </a:r>
            <a:r>
              <a:rPr sz="3267" b="1" dirty="0">
                <a:solidFill>
                  <a:srgbClr val="0D2F07"/>
                </a:solidFill>
                <a:latin typeface="Calibri"/>
                <a:cs typeface="Calibri"/>
              </a:rPr>
              <a:t>		</a:t>
            </a:r>
            <a:r>
              <a:rPr sz="3267" b="1" spc="113" dirty="0">
                <a:solidFill>
                  <a:srgbClr val="0D2F07"/>
                </a:solidFill>
                <a:latin typeface="Calibri"/>
                <a:cs typeface="Calibri"/>
              </a:rPr>
              <a:t>agua</a:t>
            </a:r>
            <a:r>
              <a:rPr sz="3267" b="1" dirty="0">
                <a:solidFill>
                  <a:srgbClr val="0D2F07"/>
                </a:solidFill>
                <a:latin typeface="Calibri"/>
                <a:cs typeface="Calibri"/>
              </a:rPr>
              <a:t>	</a:t>
            </a:r>
            <a:r>
              <a:rPr sz="3267" b="1" spc="107" dirty="0">
                <a:solidFill>
                  <a:srgbClr val="0D2F07"/>
                </a:solidFill>
                <a:latin typeface="Calibri"/>
                <a:cs typeface="Calibri"/>
              </a:rPr>
              <a:t>para</a:t>
            </a:r>
            <a:endParaRPr sz="3267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261627" y="3801269"/>
            <a:ext cx="2898987" cy="1722630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8467" marR="3387" algn="just">
              <a:lnSpc>
                <a:spcPct val="116100"/>
              </a:lnSpc>
              <a:spcBef>
                <a:spcPts val="63"/>
              </a:spcBef>
            </a:pPr>
            <a:r>
              <a:rPr sz="3267" b="1" spc="90" dirty="0">
                <a:solidFill>
                  <a:srgbClr val="0D2F07"/>
                </a:solidFill>
                <a:latin typeface="Calibri"/>
                <a:cs typeface="Calibri"/>
              </a:rPr>
              <a:t>de</a:t>
            </a:r>
            <a:r>
              <a:rPr sz="3267" b="1" spc="533" dirty="0">
                <a:solidFill>
                  <a:srgbClr val="0D2F07"/>
                </a:solidFill>
                <a:latin typeface="Calibri"/>
                <a:cs typeface="Calibri"/>
              </a:rPr>
              <a:t>  </a:t>
            </a:r>
            <a:r>
              <a:rPr sz="3267" b="1" spc="107" dirty="0">
                <a:solidFill>
                  <a:srgbClr val="0D2F07"/>
                </a:solidFill>
                <a:latin typeface="Calibri"/>
                <a:cs typeface="Calibri"/>
              </a:rPr>
              <a:t>protección </a:t>
            </a:r>
            <a:r>
              <a:rPr sz="3267" b="1" spc="103" dirty="0">
                <a:solidFill>
                  <a:srgbClr val="0D2F07"/>
                </a:solidFill>
                <a:latin typeface="Calibri"/>
                <a:cs typeface="Calibri"/>
              </a:rPr>
              <a:t>abastecimiento </a:t>
            </a:r>
            <a:r>
              <a:rPr sz="3267" b="1" spc="110" dirty="0">
                <a:solidFill>
                  <a:srgbClr val="0D2F07"/>
                </a:solidFill>
                <a:latin typeface="Calibri"/>
                <a:cs typeface="Calibri"/>
              </a:rPr>
              <a:t>consumo</a:t>
            </a:r>
            <a:endParaRPr sz="3267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663672" y="5035557"/>
            <a:ext cx="1670473" cy="512170"/>
          </a:xfrm>
          <a:prstGeom prst="rect">
            <a:avLst/>
          </a:prstGeom>
        </p:spPr>
        <p:txBody>
          <a:bodyPr vert="horz" wrap="square" lIns="0" tIns="9313" rIns="0" bIns="0" rtlCol="0">
            <a:spAutoFit/>
          </a:bodyPr>
          <a:lstStyle/>
          <a:p>
            <a:pPr marL="8467">
              <a:spcBef>
                <a:spcPts val="73"/>
              </a:spcBef>
            </a:pPr>
            <a:r>
              <a:rPr sz="3267" b="1" spc="103" dirty="0">
                <a:solidFill>
                  <a:srgbClr val="0D2F07"/>
                </a:solidFill>
                <a:latin typeface="Calibri"/>
                <a:cs typeface="Calibri"/>
              </a:rPr>
              <a:t>humano.</a:t>
            </a:r>
            <a:endParaRPr sz="3267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261627" y="5534819"/>
            <a:ext cx="6072293" cy="1139393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8467" marR="3387">
              <a:lnSpc>
                <a:spcPct val="116100"/>
              </a:lnSpc>
              <a:spcBef>
                <a:spcPts val="63"/>
              </a:spcBef>
              <a:tabLst>
                <a:tab pos="2762388" algn="l"/>
                <a:tab pos="4549367" algn="l"/>
                <a:tab pos="5161961" algn="l"/>
              </a:tabLst>
            </a:pPr>
            <a:r>
              <a:rPr sz="3267" b="1" spc="53" dirty="0">
                <a:solidFill>
                  <a:srgbClr val="0D2F07"/>
                </a:solidFill>
                <a:latin typeface="Calibri"/>
                <a:cs typeface="Calibri"/>
              </a:rPr>
              <a:t>Mejoramiento</a:t>
            </a:r>
            <a:r>
              <a:rPr sz="3267" b="1" dirty="0">
                <a:solidFill>
                  <a:srgbClr val="0D2F07"/>
                </a:solidFill>
                <a:latin typeface="Calibri"/>
                <a:cs typeface="Calibri"/>
              </a:rPr>
              <a:t>	</a:t>
            </a:r>
            <a:r>
              <a:rPr sz="3267" b="1" spc="117" dirty="0">
                <a:solidFill>
                  <a:srgbClr val="0D2F07"/>
                </a:solidFill>
                <a:latin typeface="Calibri"/>
                <a:cs typeface="Calibri"/>
              </a:rPr>
              <a:t>sistemas</a:t>
            </a:r>
            <a:r>
              <a:rPr sz="3267" b="1" dirty="0">
                <a:solidFill>
                  <a:srgbClr val="0D2F07"/>
                </a:solidFill>
                <a:latin typeface="Calibri"/>
                <a:cs typeface="Calibri"/>
              </a:rPr>
              <a:t>	</a:t>
            </a:r>
            <a:r>
              <a:rPr sz="3267" b="1" spc="73" dirty="0">
                <a:solidFill>
                  <a:srgbClr val="0D2F07"/>
                </a:solidFill>
                <a:latin typeface="Calibri"/>
                <a:cs typeface="Calibri"/>
              </a:rPr>
              <a:t>de</a:t>
            </a:r>
            <a:r>
              <a:rPr sz="3267" b="1" dirty="0">
                <a:solidFill>
                  <a:srgbClr val="0D2F07"/>
                </a:solidFill>
                <a:latin typeface="Calibri"/>
                <a:cs typeface="Calibri"/>
              </a:rPr>
              <a:t>	</a:t>
            </a:r>
            <a:r>
              <a:rPr sz="3267" b="1" spc="113" dirty="0">
                <a:solidFill>
                  <a:srgbClr val="0D2F07"/>
                </a:solidFill>
                <a:latin typeface="Calibri"/>
                <a:cs typeface="Calibri"/>
              </a:rPr>
              <a:t>agua </a:t>
            </a:r>
            <a:r>
              <a:rPr sz="3267" b="1" spc="133" dirty="0">
                <a:solidFill>
                  <a:srgbClr val="0D2F07"/>
                </a:solidFill>
                <a:latin typeface="Calibri"/>
                <a:cs typeface="Calibri"/>
              </a:rPr>
              <a:t>rural,</a:t>
            </a:r>
            <a:r>
              <a:rPr sz="3267" b="1" spc="-40" dirty="0">
                <a:solidFill>
                  <a:srgbClr val="0D2F07"/>
                </a:solidFill>
                <a:latin typeface="Calibri"/>
                <a:cs typeface="Calibri"/>
              </a:rPr>
              <a:t> </a:t>
            </a:r>
            <a:r>
              <a:rPr sz="3267" b="1" spc="123" dirty="0">
                <a:solidFill>
                  <a:srgbClr val="0D2F07"/>
                </a:solidFill>
                <a:latin typeface="Calibri"/>
                <a:cs typeface="Calibri"/>
              </a:rPr>
              <a:t>caminatas</a:t>
            </a:r>
            <a:r>
              <a:rPr sz="3267" b="1" spc="-40" dirty="0">
                <a:solidFill>
                  <a:srgbClr val="0D2F07"/>
                </a:solidFill>
                <a:latin typeface="Calibri"/>
                <a:cs typeface="Calibri"/>
              </a:rPr>
              <a:t> </a:t>
            </a:r>
            <a:r>
              <a:rPr sz="3267" b="1" spc="120" dirty="0">
                <a:solidFill>
                  <a:srgbClr val="0D2F07"/>
                </a:solidFill>
                <a:latin typeface="Calibri"/>
                <a:cs typeface="Calibri"/>
              </a:rPr>
              <a:t>ecológicas,</a:t>
            </a:r>
            <a:r>
              <a:rPr sz="3267" b="1" spc="-37" dirty="0">
                <a:solidFill>
                  <a:srgbClr val="0D2F07"/>
                </a:solidFill>
                <a:latin typeface="Calibri"/>
                <a:cs typeface="Calibri"/>
              </a:rPr>
              <a:t> </a:t>
            </a:r>
            <a:r>
              <a:rPr sz="3267" b="1" spc="67" dirty="0">
                <a:solidFill>
                  <a:srgbClr val="0D2F07"/>
                </a:solidFill>
                <a:latin typeface="Calibri"/>
                <a:cs typeface="Calibri"/>
              </a:rPr>
              <a:t>)</a:t>
            </a:r>
            <a:endParaRPr sz="3267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46"/>
          <a:stretch/>
        </p:blipFill>
        <p:spPr bwMode="auto">
          <a:xfrm>
            <a:off x="0" y="1668464"/>
            <a:ext cx="12168539" cy="5899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object 2"/>
          <p:cNvGrpSpPr/>
          <p:nvPr/>
        </p:nvGrpSpPr>
        <p:grpSpPr>
          <a:xfrm>
            <a:off x="0" y="0"/>
            <a:ext cx="12191999" cy="2059574"/>
            <a:chOff x="0" y="0"/>
            <a:chExt cx="18287998" cy="3089361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0" y="0"/>
              <a:ext cx="18287998" cy="308936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4723899" y="2508577"/>
              <a:ext cx="8840470" cy="66675"/>
            </a:xfrm>
            <a:custGeom>
              <a:avLst/>
              <a:gdLst/>
              <a:ahLst/>
              <a:cxnLst/>
              <a:rect l="l" t="t" r="r" b="b"/>
              <a:pathLst>
                <a:path w="8840469" h="66675">
                  <a:moveTo>
                    <a:pt x="8840095" y="66675"/>
                  </a:moveTo>
                  <a:lnTo>
                    <a:pt x="0" y="66675"/>
                  </a:lnTo>
                  <a:lnTo>
                    <a:pt x="0" y="0"/>
                  </a:lnTo>
                  <a:lnTo>
                    <a:pt x="8840095" y="0"/>
                  </a:lnTo>
                  <a:lnTo>
                    <a:pt x="8840095" y="66675"/>
                  </a:lnTo>
                  <a:close/>
                </a:path>
              </a:pathLst>
            </a:custGeom>
            <a:solidFill>
              <a:srgbClr val="FEFFFA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479259" y="259658"/>
            <a:ext cx="11154410" cy="1496991"/>
          </a:xfrm>
          <a:prstGeom prst="rect">
            <a:avLst/>
          </a:prstGeom>
        </p:spPr>
        <p:txBody>
          <a:bodyPr vert="horz" wrap="square" lIns="0" tIns="47413" rIns="0" bIns="0" rtlCol="0" anchor="ctr">
            <a:spAutoFit/>
          </a:bodyPr>
          <a:lstStyle/>
          <a:p>
            <a:pPr marL="8467" marR="3387" algn="ctr">
              <a:lnSpc>
                <a:spcPts val="3500"/>
              </a:lnSpc>
              <a:spcBef>
                <a:spcPts val="373"/>
              </a:spcBef>
              <a:tabLst>
                <a:tab pos="7854496" algn="l"/>
              </a:tabLst>
            </a:pPr>
            <a:r>
              <a:rPr sz="3100" spc="50" dirty="0">
                <a:solidFill>
                  <a:srgbClr val="FEFFFA"/>
                </a:solidFill>
              </a:rPr>
              <a:t>CONVENIO</a:t>
            </a:r>
            <a:r>
              <a:rPr sz="3100" spc="-73" dirty="0">
                <a:solidFill>
                  <a:srgbClr val="FEFFFA"/>
                </a:solidFill>
              </a:rPr>
              <a:t> </a:t>
            </a:r>
            <a:r>
              <a:rPr sz="3100" spc="76" dirty="0">
                <a:solidFill>
                  <a:srgbClr val="FEFFFA"/>
                </a:solidFill>
              </a:rPr>
              <a:t>VIGENTE</a:t>
            </a:r>
            <a:r>
              <a:rPr sz="3100" spc="-73" dirty="0">
                <a:solidFill>
                  <a:srgbClr val="FEFFFA"/>
                </a:solidFill>
              </a:rPr>
              <a:t> </a:t>
            </a:r>
            <a:r>
              <a:rPr sz="3100" spc="63" dirty="0">
                <a:solidFill>
                  <a:srgbClr val="FEFFFA"/>
                </a:solidFill>
              </a:rPr>
              <a:t>CON</a:t>
            </a:r>
            <a:r>
              <a:rPr sz="3100" spc="-70" dirty="0">
                <a:solidFill>
                  <a:srgbClr val="FEFFFA"/>
                </a:solidFill>
              </a:rPr>
              <a:t> </a:t>
            </a:r>
            <a:r>
              <a:rPr sz="3100" spc="73" dirty="0">
                <a:solidFill>
                  <a:srgbClr val="FEFFFA"/>
                </a:solidFill>
              </a:rPr>
              <a:t>MINISTERIO</a:t>
            </a:r>
            <a:r>
              <a:rPr sz="3100" spc="-73" dirty="0">
                <a:solidFill>
                  <a:srgbClr val="FEFFFA"/>
                </a:solidFill>
              </a:rPr>
              <a:t> </a:t>
            </a:r>
            <a:r>
              <a:rPr sz="3100" spc="97" dirty="0">
                <a:solidFill>
                  <a:srgbClr val="FEFFFA"/>
                </a:solidFill>
              </a:rPr>
              <a:t>DE</a:t>
            </a:r>
            <a:r>
              <a:rPr sz="3100" spc="-70" dirty="0">
                <a:solidFill>
                  <a:srgbClr val="FEFFFA"/>
                </a:solidFill>
              </a:rPr>
              <a:t> </a:t>
            </a:r>
            <a:r>
              <a:rPr sz="3100" spc="80" dirty="0">
                <a:solidFill>
                  <a:srgbClr val="FEFFFA"/>
                </a:solidFill>
              </a:rPr>
              <a:t>TELECOMUNICACIONES </a:t>
            </a:r>
            <a:r>
              <a:rPr sz="3100" spc="140" dirty="0">
                <a:solidFill>
                  <a:srgbClr val="FEFFFA"/>
                </a:solidFill>
              </a:rPr>
              <a:t>CURSOS,</a:t>
            </a:r>
            <a:r>
              <a:rPr sz="3100" spc="-70" dirty="0">
                <a:solidFill>
                  <a:srgbClr val="FEFFFA"/>
                </a:solidFill>
              </a:rPr>
              <a:t> </a:t>
            </a:r>
            <a:r>
              <a:rPr sz="3100" spc="123" dirty="0">
                <a:solidFill>
                  <a:srgbClr val="FEFFFA"/>
                </a:solidFill>
              </a:rPr>
              <a:t>INTERNET,</a:t>
            </a:r>
            <a:r>
              <a:rPr sz="3100" spc="-67" dirty="0">
                <a:solidFill>
                  <a:srgbClr val="FEFFFA"/>
                </a:solidFill>
              </a:rPr>
              <a:t> </a:t>
            </a:r>
            <a:r>
              <a:rPr sz="3100" spc="100" dirty="0">
                <a:solidFill>
                  <a:srgbClr val="FEFFFA"/>
                </a:solidFill>
              </a:rPr>
              <a:t>COPIAS</a:t>
            </a:r>
            <a:r>
              <a:rPr sz="3100" spc="-70" dirty="0">
                <a:solidFill>
                  <a:srgbClr val="FEFFFA"/>
                </a:solidFill>
              </a:rPr>
              <a:t> </a:t>
            </a:r>
            <a:r>
              <a:rPr sz="3100" spc="180" dirty="0">
                <a:solidFill>
                  <a:srgbClr val="FEFFFA"/>
                </a:solidFill>
              </a:rPr>
              <a:t>E</a:t>
            </a:r>
            <a:r>
              <a:rPr sz="3100" spc="-67" dirty="0">
                <a:solidFill>
                  <a:srgbClr val="FEFFFA"/>
                </a:solidFill>
              </a:rPr>
              <a:t> </a:t>
            </a:r>
            <a:r>
              <a:rPr sz="3100" spc="90" dirty="0">
                <a:solidFill>
                  <a:srgbClr val="FEFFFA"/>
                </a:solidFill>
              </a:rPr>
              <a:t>IMPRESIONES</a:t>
            </a:r>
            <a:r>
              <a:rPr sz="3100" dirty="0">
                <a:solidFill>
                  <a:srgbClr val="FEFFFA"/>
                </a:solidFill>
              </a:rPr>
              <a:t>	</a:t>
            </a:r>
            <a:r>
              <a:rPr sz="3100" spc="67" dirty="0">
                <a:solidFill>
                  <a:srgbClr val="FEFFFA"/>
                </a:solidFill>
              </a:rPr>
              <a:t>GRATUITAS</a:t>
            </a:r>
            <a:endParaRPr sz="3100"/>
          </a:p>
          <a:p>
            <a:pPr marL="78744" algn="ctr">
              <a:lnSpc>
                <a:spcPts val="4344"/>
              </a:lnSpc>
            </a:pPr>
            <a:r>
              <a:rPr sz="3967" spc="113" dirty="0">
                <a:solidFill>
                  <a:srgbClr val="FEFFFA"/>
                </a:solidFill>
              </a:rPr>
              <a:t>PUNTO</a:t>
            </a:r>
            <a:r>
              <a:rPr sz="3967" spc="-90" dirty="0">
                <a:solidFill>
                  <a:srgbClr val="FEFFFA"/>
                </a:solidFill>
              </a:rPr>
              <a:t> </a:t>
            </a:r>
            <a:r>
              <a:rPr sz="3967" spc="100" dirty="0">
                <a:solidFill>
                  <a:srgbClr val="FEFFFA"/>
                </a:solidFill>
              </a:rPr>
              <a:t>DIGITAL</a:t>
            </a:r>
            <a:r>
              <a:rPr sz="3967" spc="-90" dirty="0">
                <a:solidFill>
                  <a:srgbClr val="FEFFFA"/>
                </a:solidFill>
              </a:rPr>
              <a:t> </a:t>
            </a:r>
            <a:r>
              <a:rPr sz="3967" spc="83" dirty="0">
                <a:solidFill>
                  <a:srgbClr val="FEFFFA"/>
                </a:solidFill>
              </a:rPr>
              <a:t>GRATUITO</a:t>
            </a:r>
            <a:endParaRPr sz="3967"/>
          </a:p>
        </p:txBody>
      </p:sp>
      <p:sp>
        <p:nvSpPr>
          <p:cNvPr id="3" name="Rectángulo 2"/>
          <p:cNvSpPr/>
          <p:nvPr/>
        </p:nvSpPr>
        <p:spPr>
          <a:xfrm>
            <a:off x="0" y="2061883"/>
            <a:ext cx="4419600" cy="114948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304815" indent="-304815">
              <a:buFont typeface="Wingdings" panose="05000000000000000000" pitchFamily="2" charset="2"/>
              <a:buChar char="q"/>
            </a:pPr>
            <a:r>
              <a:rPr lang="es-MX" sz="1867" b="1" dirty="0"/>
              <a:t>PAGO DE SERVICIOS BÁSICOS</a:t>
            </a:r>
          </a:p>
          <a:p>
            <a:pPr marL="304815" indent="-304815">
              <a:buFont typeface="Wingdings" panose="05000000000000000000" pitchFamily="2" charset="2"/>
              <a:buChar char="q"/>
            </a:pPr>
            <a:r>
              <a:rPr lang="es-MX" sz="1867" b="1" dirty="0"/>
              <a:t>DOTACIÓN DE INSUMOS DE OFICINA </a:t>
            </a:r>
          </a:p>
          <a:p>
            <a:pPr marL="304815" indent="-304815">
              <a:buFont typeface="Wingdings" panose="05000000000000000000" pitchFamily="2" charset="2"/>
              <a:buChar char="q"/>
            </a:pPr>
            <a:r>
              <a:rPr lang="es-MX" sz="1867" b="1" dirty="0"/>
              <a:t>DOTACIÓN DE INSUMOS DE LIMPIEZA 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0"/>
            <a:ext cx="12192000" cy="1359747"/>
          </a:xfrm>
          <a:custGeom>
            <a:avLst/>
            <a:gdLst/>
            <a:ahLst/>
            <a:cxnLst/>
            <a:rect l="l" t="t" r="r" b="b"/>
            <a:pathLst>
              <a:path w="18288000" h="2039620">
                <a:moveTo>
                  <a:pt x="18288000" y="2039048"/>
                </a:moveTo>
                <a:lnTo>
                  <a:pt x="0" y="2039048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2039048"/>
                </a:lnTo>
                <a:close/>
              </a:path>
            </a:pathLst>
          </a:custGeom>
          <a:solidFill>
            <a:srgbClr val="E1580A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xfrm>
            <a:off x="558800" y="-310288"/>
            <a:ext cx="7010400" cy="1991119"/>
          </a:xfrm>
          <a:prstGeom prst="rect">
            <a:avLst/>
          </a:prstGeom>
        </p:spPr>
        <p:txBody>
          <a:bodyPr vert="horz" wrap="square" lIns="0" tIns="102169" rIns="0" bIns="0" rtlCol="0" anchor="ctr">
            <a:spAutoFit/>
          </a:bodyPr>
          <a:lstStyle/>
          <a:p>
            <a:pPr marL="879307">
              <a:lnSpc>
                <a:spcPct val="100000"/>
              </a:lnSpc>
              <a:spcBef>
                <a:spcPts val="67"/>
              </a:spcBef>
            </a:pPr>
            <a:r>
              <a:rPr sz="6134" b="0" spc="-437" dirty="0">
                <a:solidFill>
                  <a:srgbClr val="FEFFFA"/>
                </a:solidFill>
                <a:latin typeface="Arial Black"/>
                <a:cs typeface="Arial Black"/>
              </a:rPr>
              <a:t>COORDINACION</a:t>
            </a:r>
            <a:r>
              <a:rPr sz="6134" b="0" spc="-423" dirty="0">
                <a:solidFill>
                  <a:srgbClr val="FEFFFA"/>
                </a:solidFill>
                <a:latin typeface="Arial Black"/>
                <a:cs typeface="Arial Black"/>
              </a:rPr>
              <a:t> </a:t>
            </a:r>
            <a:r>
              <a:rPr sz="6134" b="0" spc="-497" dirty="0">
                <a:solidFill>
                  <a:srgbClr val="FEFFFA"/>
                </a:solidFill>
                <a:latin typeface="Arial Black"/>
                <a:cs typeface="Arial Black"/>
              </a:rPr>
              <a:t>MINGAS</a:t>
            </a:r>
            <a:endParaRPr sz="6134">
              <a:latin typeface="Arial Black"/>
              <a:cs typeface="Arial Black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11" b="9969"/>
          <a:stretch/>
        </p:blipFill>
        <p:spPr>
          <a:xfrm>
            <a:off x="-3695" y="3702479"/>
            <a:ext cx="6080177" cy="326139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94"/>
          <a:stretch/>
        </p:blipFill>
        <p:spPr>
          <a:xfrm>
            <a:off x="6088489" y="1359747"/>
            <a:ext cx="6099816" cy="549825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56"/>
          <a:stretch/>
        </p:blipFill>
        <p:spPr>
          <a:xfrm>
            <a:off x="0" y="1359747"/>
            <a:ext cx="6084795" cy="2484625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7317"/>
          <a:stretch/>
        </p:blipFill>
        <p:spPr>
          <a:xfrm>
            <a:off x="3580475" y="1021088"/>
            <a:ext cx="8610600" cy="5867400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0" y="0"/>
            <a:ext cx="12192000" cy="1359747"/>
          </a:xfrm>
          <a:custGeom>
            <a:avLst/>
            <a:gdLst/>
            <a:ahLst/>
            <a:cxnLst/>
            <a:rect l="l" t="t" r="r" b="b"/>
            <a:pathLst>
              <a:path w="18288000" h="2039620">
                <a:moveTo>
                  <a:pt x="18288000" y="2039048"/>
                </a:moveTo>
                <a:lnTo>
                  <a:pt x="0" y="2039048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2039048"/>
                </a:lnTo>
                <a:close/>
              </a:path>
            </a:pathLst>
          </a:custGeom>
          <a:solidFill>
            <a:srgbClr val="E1580A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xfrm>
            <a:off x="558800" y="-310288"/>
            <a:ext cx="7010400" cy="1991119"/>
          </a:xfrm>
          <a:prstGeom prst="rect">
            <a:avLst/>
          </a:prstGeom>
        </p:spPr>
        <p:txBody>
          <a:bodyPr vert="horz" wrap="square" lIns="0" tIns="102169" rIns="0" bIns="0" rtlCol="0" anchor="ctr">
            <a:spAutoFit/>
          </a:bodyPr>
          <a:lstStyle/>
          <a:p>
            <a:pPr marL="879307">
              <a:lnSpc>
                <a:spcPct val="100000"/>
              </a:lnSpc>
              <a:spcBef>
                <a:spcPts val="67"/>
              </a:spcBef>
            </a:pPr>
            <a:r>
              <a:rPr sz="6134" b="0" spc="-437" dirty="0">
                <a:solidFill>
                  <a:srgbClr val="FEFFFA"/>
                </a:solidFill>
                <a:latin typeface="Arial Black"/>
                <a:cs typeface="Arial Black"/>
              </a:rPr>
              <a:t>COORDINACION</a:t>
            </a:r>
            <a:r>
              <a:rPr sz="6134" b="0" spc="-423" dirty="0">
                <a:solidFill>
                  <a:srgbClr val="FEFFFA"/>
                </a:solidFill>
                <a:latin typeface="Arial Black"/>
                <a:cs typeface="Arial Black"/>
              </a:rPr>
              <a:t> </a:t>
            </a:r>
            <a:r>
              <a:rPr sz="6134" b="0" spc="-497" dirty="0">
                <a:solidFill>
                  <a:srgbClr val="FEFFFA"/>
                </a:solidFill>
                <a:latin typeface="Arial Black"/>
                <a:cs typeface="Arial Black"/>
              </a:rPr>
              <a:t>MINGAS</a:t>
            </a:r>
            <a:endParaRPr sz="6134">
              <a:latin typeface="Arial Black"/>
              <a:cs typeface="Arial Black"/>
            </a:endParaRPr>
          </a:p>
        </p:txBody>
      </p:sp>
      <p:pic>
        <p:nvPicPr>
          <p:cNvPr id="1026" name="Picture 2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00"/>
          <a:stretch/>
        </p:blipFill>
        <p:spPr bwMode="auto">
          <a:xfrm>
            <a:off x="-1" y="1193800"/>
            <a:ext cx="4521201" cy="571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0"/>
            <a:ext cx="12192000" cy="1359747"/>
          </a:xfrm>
          <a:custGeom>
            <a:avLst/>
            <a:gdLst/>
            <a:ahLst/>
            <a:cxnLst/>
            <a:rect l="l" t="t" r="r" b="b"/>
            <a:pathLst>
              <a:path w="18288000" h="2039620">
                <a:moveTo>
                  <a:pt x="18288000" y="2039048"/>
                </a:moveTo>
                <a:lnTo>
                  <a:pt x="0" y="2039048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2039048"/>
                </a:lnTo>
                <a:close/>
              </a:path>
            </a:pathLst>
          </a:custGeom>
          <a:solidFill>
            <a:srgbClr val="E1580A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xfrm>
            <a:off x="558800" y="-310288"/>
            <a:ext cx="7010400" cy="1991119"/>
          </a:xfrm>
          <a:prstGeom prst="rect">
            <a:avLst/>
          </a:prstGeom>
        </p:spPr>
        <p:txBody>
          <a:bodyPr vert="horz" wrap="square" lIns="0" tIns="102169" rIns="0" bIns="0" rtlCol="0" anchor="ctr">
            <a:spAutoFit/>
          </a:bodyPr>
          <a:lstStyle/>
          <a:p>
            <a:pPr marL="879307">
              <a:lnSpc>
                <a:spcPct val="100000"/>
              </a:lnSpc>
              <a:spcBef>
                <a:spcPts val="67"/>
              </a:spcBef>
            </a:pPr>
            <a:r>
              <a:rPr sz="6134" b="0" spc="-437" dirty="0">
                <a:solidFill>
                  <a:srgbClr val="FEFFFA"/>
                </a:solidFill>
                <a:latin typeface="Arial Black"/>
                <a:cs typeface="Arial Black"/>
              </a:rPr>
              <a:t>COORDINACION</a:t>
            </a:r>
            <a:r>
              <a:rPr sz="6134" b="0" spc="-423" dirty="0">
                <a:solidFill>
                  <a:srgbClr val="FEFFFA"/>
                </a:solidFill>
                <a:latin typeface="Arial Black"/>
                <a:cs typeface="Arial Black"/>
              </a:rPr>
              <a:t> </a:t>
            </a:r>
            <a:r>
              <a:rPr sz="6134" b="0" spc="-497" dirty="0">
                <a:solidFill>
                  <a:srgbClr val="FEFFFA"/>
                </a:solidFill>
                <a:latin typeface="Arial Black"/>
                <a:cs typeface="Arial Black"/>
              </a:rPr>
              <a:t>MINGAS</a:t>
            </a:r>
            <a:endParaRPr sz="6134">
              <a:latin typeface="Arial Black"/>
              <a:cs typeface="Arial Black"/>
            </a:endParaRPr>
          </a:p>
        </p:txBody>
      </p:sp>
      <p:pic>
        <p:nvPicPr>
          <p:cNvPr id="2052" name="Picture 4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07"/>
          <a:stretch/>
        </p:blipFill>
        <p:spPr bwMode="auto">
          <a:xfrm>
            <a:off x="0" y="1143000"/>
            <a:ext cx="12192000" cy="5762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No hay ninguna descripción de la foto disponible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19"/>
          <a:stretch/>
        </p:blipFill>
        <p:spPr bwMode="auto">
          <a:xfrm>
            <a:off x="-1" y="807596"/>
            <a:ext cx="12192001" cy="605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ject 4"/>
          <p:cNvSpPr/>
          <p:nvPr/>
        </p:nvSpPr>
        <p:spPr>
          <a:xfrm>
            <a:off x="0" y="0"/>
            <a:ext cx="12192000" cy="1359747"/>
          </a:xfrm>
          <a:custGeom>
            <a:avLst/>
            <a:gdLst/>
            <a:ahLst/>
            <a:cxnLst/>
            <a:rect l="l" t="t" r="r" b="b"/>
            <a:pathLst>
              <a:path w="18288000" h="2039620">
                <a:moveTo>
                  <a:pt x="18288000" y="2039048"/>
                </a:moveTo>
                <a:lnTo>
                  <a:pt x="0" y="2039048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2039048"/>
                </a:lnTo>
                <a:close/>
              </a:path>
            </a:pathLst>
          </a:custGeom>
          <a:solidFill>
            <a:srgbClr val="E1580A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xfrm>
            <a:off x="558800" y="-310288"/>
            <a:ext cx="7010400" cy="1991119"/>
          </a:xfrm>
          <a:prstGeom prst="rect">
            <a:avLst/>
          </a:prstGeom>
        </p:spPr>
        <p:txBody>
          <a:bodyPr vert="horz" wrap="square" lIns="0" tIns="102169" rIns="0" bIns="0" rtlCol="0" anchor="ctr">
            <a:spAutoFit/>
          </a:bodyPr>
          <a:lstStyle/>
          <a:p>
            <a:pPr marL="879307">
              <a:lnSpc>
                <a:spcPct val="100000"/>
              </a:lnSpc>
              <a:spcBef>
                <a:spcPts val="67"/>
              </a:spcBef>
            </a:pPr>
            <a:r>
              <a:rPr sz="6134" b="0" spc="-437" dirty="0">
                <a:solidFill>
                  <a:srgbClr val="FEFFFA"/>
                </a:solidFill>
                <a:latin typeface="Arial Black"/>
                <a:cs typeface="Arial Black"/>
              </a:rPr>
              <a:t>COORDINACION</a:t>
            </a:r>
            <a:r>
              <a:rPr sz="6134" b="0" spc="-423" dirty="0">
                <a:solidFill>
                  <a:srgbClr val="FEFFFA"/>
                </a:solidFill>
                <a:latin typeface="Arial Black"/>
                <a:cs typeface="Arial Black"/>
              </a:rPr>
              <a:t> </a:t>
            </a:r>
            <a:r>
              <a:rPr sz="6134" b="0" spc="-497" dirty="0">
                <a:solidFill>
                  <a:srgbClr val="FEFFFA"/>
                </a:solidFill>
                <a:latin typeface="Arial Black"/>
                <a:cs typeface="Arial Black"/>
              </a:rPr>
              <a:t>MINGAS</a:t>
            </a:r>
            <a:endParaRPr sz="6134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0"/>
            <a:ext cx="12192000" cy="1359747"/>
          </a:xfrm>
          <a:custGeom>
            <a:avLst/>
            <a:gdLst/>
            <a:ahLst/>
            <a:cxnLst/>
            <a:rect l="l" t="t" r="r" b="b"/>
            <a:pathLst>
              <a:path w="18288000" h="2039620">
                <a:moveTo>
                  <a:pt x="18288000" y="2039048"/>
                </a:moveTo>
                <a:lnTo>
                  <a:pt x="0" y="2039048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2039048"/>
                </a:lnTo>
                <a:close/>
              </a:path>
            </a:pathLst>
          </a:custGeom>
          <a:solidFill>
            <a:srgbClr val="E1580A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xfrm>
            <a:off x="558800" y="-310288"/>
            <a:ext cx="7010400" cy="1991119"/>
          </a:xfrm>
          <a:prstGeom prst="rect">
            <a:avLst/>
          </a:prstGeom>
        </p:spPr>
        <p:txBody>
          <a:bodyPr vert="horz" wrap="square" lIns="0" tIns="102169" rIns="0" bIns="0" rtlCol="0" anchor="ctr">
            <a:spAutoFit/>
          </a:bodyPr>
          <a:lstStyle/>
          <a:p>
            <a:pPr marL="879307">
              <a:lnSpc>
                <a:spcPct val="100000"/>
              </a:lnSpc>
              <a:spcBef>
                <a:spcPts val="67"/>
              </a:spcBef>
            </a:pPr>
            <a:r>
              <a:rPr sz="6134" b="0" spc="-437" dirty="0">
                <a:solidFill>
                  <a:srgbClr val="FEFFFA"/>
                </a:solidFill>
                <a:latin typeface="Arial Black"/>
                <a:cs typeface="Arial Black"/>
              </a:rPr>
              <a:t>COORDINACION</a:t>
            </a:r>
            <a:r>
              <a:rPr sz="6134" b="0" spc="-423" dirty="0">
                <a:solidFill>
                  <a:srgbClr val="FEFFFA"/>
                </a:solidFill>
                <a:latin typeface="Arial Black"/>
                <a:cs typeface="Arial Black"/>
              </a:rPr>
              <a:t> </a:t>
            </a:r>
            <a:r>
              <a:rPr sz="6134" b="0" spc="-497" dirty="0">
                <a:solidFill>
                  <a:srgbClr val="FEFFFA"/>
                </a:solidFill>
                <a:latin typeface="Arial Black"/>
                <a:cs typeface="Arial Black"/>
              </a:rPr>
              <a:t>MINGAS</a:t>
            </a:r>
            <a:endParaRPr sz="6134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0"/>
            <a:ext cx="12192000" cy="1359747"/>
          </a:xfrm>
          <a:custGeom>
            <a:avLst/>
            <a:gdLst/>
            <a:ahLst/>
            <a:cxnLst/>
            <a:rect l="l" t="t" r="r" b="b"/>
            <a:pathLst>
              <a:path w="18288000" h="2039620">
                <a:moveTo>
                  <a:pt x="18288000" y="2039048"/>
                </a:moveTo>
                <a:lnTo>
                  <a:pt x="0" y="2039048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2039048"/>
                </a:lnTo>
                <a:close/>
              </a:path>
            </a:pathLst>
          </a:custGeom>
          <a:solidFill>
            <a:srgbClr val="E1580A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xfrm>
            <a:off x="558800" y="-310288"/>
            <a:ext cx="7010400" cy="1991119"/>
          </a:xfrm>
          <a:prstGeom prst="rect">
            <a:avLst/>
          </a:prstGeom>
        </p:spPr>
        <p:txBody>
          <a:bodyPr vert="horz" wrap="square" lIns="0" tIns="102169" rIns="0" bIns="0" rtlCol="0" anchor="ctr">
            <a:spAutoFit/>
          </a:bodyPr>
          <a:lstStyle/>
          <a:p>
            <a:pPr marL="879307">
              <a:lnSpc>
                <a:spcPct val="100000"/>
              </a:lnSpc>
              <a:spcBef>
                <a:spcPts val="67"/>
              </a:spcBef>
            </a:pPr>
            <a:r>
              <a:rPr sz="6134" b="0" spc="-437" dirty="0">
                <a:solidFill>
                  <a:srgbClr val="FEFFFA"/>
                </a:solidFill>
                <a:latin typeface="Arial Black"/>
                <a:cs typeface="Arial Black"/>
              </a:rPr>
              <a:t>COORDINACION</a:t>
            </a:r>
            <a:r>
              <a:rPr sz="6134" b="0" spc="-423" dirty="0">
                <a:solidFill>
                  <a:srgbClr val="FEFFFA"/>
                </a:solidFill>
                <a:latin typeface="Arial Black"/>
                <a:cs typeface="Arial Black"/>
              </a:rPr>
              <a:t> </a:t>
            </a:r>
            <a:r>
              <a:rPr sz="6134" b="0" spc="-497" dirty="0">
                <a:solidFill>
                  <a:srgbClr val="FEFFFA"/>
                </a:solidFill>
                <a:latin typeface="Arial Black"/>
                <a:cs typeface="Arial Black"/>
              </a:rPr>
              <a:t>MINGAS</a:t>
            </a:r>
            <a:endParaRPr sz="6134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7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7730515" y="11"/>
              <a:ext cx="10557510" cy="10287000"/>
            </a:xfrm>
            <a:custGeom>
              <a:avLst/>
              <a:gdLst/>
              <a:ahLst/>
              <a:cxnLst/>
              <a:rect l="l" t="t" r="r" b="b"/>
              <a:pathLst>
                <a:path w="10557510" h="10287000">
                  <a:moveTo>
                    <a:pt x="10557472" y="0"/>
                  </a:moveTo>
                  <a:lnTo>
                    <a:pt x="0" y="0"/>
                  </a:lnTo>
                  <a:lnTo>
                    <a:pt x="0" y="10286987"/>
                  </a:lnTo>
                  <a:lnTo>
                    <a:pt x="10557472" y="10286987"/>
                  </a:lnTo>
                  <a:lnTo>
                    <a:pt x="10557472" y="0"/>
                  </a:lnTo>
                  <a:close/>
                </a:path>
              </a:pathLst>
            </a:custGeom>
            <a:solidFill>
              <a:srgbClr val="000000">
                <a:alpha val="75000"/>
              </a:srgbClr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5" name="object 5"/>
            <p:cNvSpPr/>
            <p:nvPr/>
          </p:nvSpPr>
          <p:spPr>
            <a:xfrm>
              <a:off x="9143999" y="0"/>
              <a:ext cx="9144000" cy="8441055"/>
            </a:xfrm>
            <a:custGeom>
              <a:avLst/>
              <a:gdLst/>
              <a:ahLst/>
              <a:cxnLst/>
              <a:rect l="l" t="t" r="r" b="b"/>
              <a:pathLst>
                <a:path w="9144000" h="8441055">
                  <a:moveTo>
                    <a:pt x="8705850" y="8440521"/>
                  </a:moveTo>
                  <a:lnTo>
                    <a:pt x="952500" y="8440521"/>
                  </a:lnTo>
                  <a:lnTo>
                    <a:pt x="904960" y="8439355"/>
                  </a:lnTo>
                  <a:lnTo>
                    <a:pt x="858024" y="8435895"/>
                  </a:lnTo>
                  <a:lnTo>
                    <a:pt x="811745" y="8430193"/>
                  </a:lnTo>
                  <a:lnTo>
                    <a:pt x="766180" y="8422306"/>
                  </a:lnTo>
                  <a:lnTo>
                    <a:pt x="721381" y="8412288"/>
                  </a:lnTo>
                  <a:lnTo>
                    <a:pt x="677404" y="8400193"/>
                  </a:lnTo>
                  <a:lnTo>
                    <a:pt x="634303" y="8386076"/>
                  </a:lnTo>
                  <a:lnTo>
                    <a:pt x="592133" y="8369991"/>
                  </a:lnTo>
                  <a:lnTo>
                    <a:pt x="550948" y="8351994"/>
                  </a:lnTo>
                  <a:lnTo>
                    <a:pt x="510803" y="8332137"/>
                  </a:lnTo>
                  <a:lnTo>
                    <a:pt x="471753" y="8310477"/>
                  </a:lnTo>
                  <a:lnTo>
                    <a:pt x="433852" y="8287068"/>
                  </a:lnTo>
                  <a:lnTo>
                    <a:pt x="397154" y="8261964"/>
                  </a:lnTo>
                  <a:lnTo>
                    <a:pt x="361715" y="8235220"/>
                  </a:lnTo>
                  <a:lnTo>
                    <a:pt x="327588" y="8206890"/>
                  </a:lnTo>
                  <a:lnTo>
                    <a:pt x="294829" y="8177029"/>
                  </a:lnTo>
                  <a:lnTo>
                    <a:pt x="263492" y="8145691"/>
                  </a:lnTo>
                  <a:lnTo>
                    <a:pt x="233631" y="8112932"/>
                  </a:lnTo>
                  <a:lnTo>
                    <a:pt x="205301" y="8078805"/>
                  </a:lnTo>
                  <a:lnTo>
                    <a:pt x="178556" y="8043366"/>
                  </a:lnTo>
                  <a:lnTo>
                    <a:pt x="153452" y="8006668"/>
                  </a:lnTo>
                  <a:lnTo>
                    <a:pt x="130043" y="7968767"/>
                  </a:lnTo>
                  <a:lnTo>
                    <a:pt x="108383" y="7929717"/>
                  </a:lnTo>
                  <a:lnTo>
                    <a:pt x="88527" y="7889572"/>
                  </a:lnTo>
                  <a:lnTo>
                    <a:pt x="70529" y="7848388"/>
                  </a:lnTo>
                  <a:lnTo>
                    <a:pt x="54444" y="7806217"/>
                  </a:lnTo>
                  <a:lnTo>
                    <a:pt x="40327" y="7763117"/>
                  </a:lnTo>
                  <a:lnTo>
                    <a:pt x="28232" y="7719140"/>
                  </a:lnTo>
                  <a:lnTo>
                    <a:pt x="18214" y="7674341"/>
                  </a:lnTo>
                  <a:lnTo>
                    <a:pt x="10327" y="7628775"/>
                  </a:lnTo>
                  <a:lnTo>
                    <a:pt x="4626" y="7582497"/>
                  </a:lnTo>
                  <a:lnTo>
                    <a:pt x="1165" y="7535561"/>
                  </a:lnTo>
                  <a:lnTo>
                    <a:pt x="0" y="7488021"/>
                  </a:lnTo>
                  <a:lnTo>
                    <a:pt x="0" y="0"/>
                  </a:lnTo>
                  <a:lnTo>
                    <a:pt x="9144000" y="0"/>
                  </a:lnTo>
                  <a:lnTo>
                    <a:pt x="9144000" y="8333891"/>
                  </a:lnTo>
                  <a:lnTo>
                    <a:pt x="9107401" y="8351994"/>
                  </a:lnTo>
                  <a:lnTo>
                    <a:pt x="9066216" y="8369991"/>
                  </a:lnTo>
                  <a:lnTo>
                    <a:pt x="9024046" y="8386076"/>
                  </a:lnTo>
                  <a:lnTo>
                    <a:pt x="8980945" y="8400193"/>
                  </a:lnTo>
                  <a:lnTo>
                    <a:pt x="8936968" y="8412288"/>
                  </a:lnTo>
                  <a:lnTo>
                    <a:pt x="8892169" y="8422306"/>
                  </a:lnTo>
                  <a:lnTo>
                    <a:pt x="8846604" y="8430193"/>
                  </a:lnTo>
                  <a:lnTo>
                    <a:pt x="8800325" y="8435895"/>
                  </a:lnTo>
                  <a:lnTo>
                    <a:pt x="8753389" y="8439355"/>
                  </a:lnTo>
                  <a:lnTo>
                    <a:pt x="8705850" y="844052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6" name="object 6"/>
            <p:cNvSpPr/>
            <p:nvPr/>
          </p:nvSpPr>
          <p:spPr>
            <a:xfrm>
              <a:off x="11870619" y="484672"/>
              <a:ext cx="695960" cy="1551940"/>
            </a:xfrm>
            <a:custGeom>
              <a:avLst/>
              <a:gdLst/>
              <a:ahLst/>
              <a:cxnLst/>
              <a:rect l="l" t="t" r="r" b="b"/>
              <a:pathLst>
                <a:path w="695959" h="1551939">
                  <a:moveTo>
                    <a:pt x="0" y="1480040"/>
                  </a:moveTo>
                  <a:lnTo>
                    <a:pt x="245062" y="1549020"/>
                  </a:lnTo>
                  <a:lnTo>
                    <a:pt x="284758" y="1551636"/>
                  </a:lnTo>
                  <a:lnTo>
                    <a:pt x="321063" y="1538524"/>
                  </a:lnTo>
                  <a:lnTo>
                    <a:pt x="350035" y="1512075"/>
                  </a:lnTo>
                  <a:lnTo>
                    <a:pt x="367730" y="1474678"/>
                  </a:lnTo>
                  <a:lnTo>
                    <a:pt x="693478" y="197776"/>
                  </a:lnTo>
                  <a:lnTo>
                    <a:pt x="695953" y="156093"/>
                  </a:lnTo>
                  <a:lnTo>
                    <a:pt x="683461" y="117958"/>
                  </a:lnTo>
                  <a:lnTo>
                    <a:pt x="658275" y="87522"/>
                  </a:lnTo>
                  <a:lnTo>
                    <a:pt x="622673" y="68937"/>
                  </a:lnTo>
                  <a:lnTo>
                    <a:pt x="377611" y="0"/>
                  </a:lnTo>
                </a:path>
              </a:pathLst>
            </a:custGeom>
            <a:ln w="122517">
              <a:solidFill>
                <a:srgbClr val="464646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7" name="object 7"/>
            <p:cNvSpPr/>
            <p:nvPr/>
          </p:nvSpPr>
          <p:spPr>
            <a:xfrm>
              <a:off x="12542696" y="610990"/>
              <a:ext cx="1640205" cy="220345"/>
            </a:xfrm>
            <a:custGeom>
              <a:avLst/>
              <a:gdLst/>
              <a:ahLst/>
              <a:cxnLst/>
              <a:rect l="l" t="t" r="r" b="b"/>
              <a:pathLst>
                <a:path w="1640205" h="220344">
                  <a:moveTo>
                    <a:pt x="0" y="155299"/>
                  </a:moveTo>
                  <a:lnTo>
                    <a:pt x="39881" y="168145"/>
                  </a:lnTo>
                  <a:lnTo>
                    <a:pt x="82196" y="179655"/>
                  </a:lnTo>
                  <a:lnTo>
                    <a:pt x="126709" y="189797"/>
                  </a:lnTo>
                  <a:lnTo>
                    <a:pt x="173180" y="198539"/>
                  </a:lnTo>
                  <a:lnTo>
                    <a:pt x="221373" y="205847"/>
                  </a:lnTo>
                  <a:lnTo>
                    <a:pt x="271052" y="211691"/>
                  </a:lnTo>
                  <a:lnTo>
                    <a:pt x="321977" y="216037"/>
                  </a:lnTo>
                  <a:lnTo>
                    <a:pt x="373913" y="218854"/>
                  </a:lnTo>
                  <a:lnTo>
                    <a:pt x="426621" y="220109"/>
                  </a:lnTo>
                  <a:lnTo>
                    <a:pt x="479865" y="219770"/>
                  </a:lnTo>
                  <a:lnTo>
                    <a:pt x="533408" y="217804"/>
                  </a:lnTo>
                  <a:lnTo>
                    <a:pt x="587011" y="214180"/>
                  </a:lnTo>
                  <a:lnTo>
                    <a:pt x="640438" y="208865"/>
                  </a:lnTo>
                  <a:lnTo>
                    <a:pt x="693451" y="201827"/>
                  </a:lnTo>
                  <a:lnTo>
                    <a:pt x="745813" y="193034"/>
                  </a:lnTo>
                  <a:lnTo>
                    <a:pt x="797287" y="182453"/>
                  </a:lnTo>
                  <a:lnTo>
                    <a:pt x="847635" y="170052"/>
                  </a:lnTo>
                  <a:lnTo>
                    <a:pt x="896620" y="155799"/>
                  </a:lnTo>
                  <a:lnTo>
                    <a:pt x="944006" y="139662"/>
                  </a:lnTo>
                  <a:lnTo>
                    <a:pt x="989553" y="121608"/>
                  </a:lnTo>
                  <a:lnTo>
                    <a:pt x="1050177" y="95959"/>
                  </a:lnTo>
                  <a:lnTo>
                    <a:pt x="1105330" y="73359"/>
                  </a:lnTo>
                  <a:lnTo>
                    <a:pt x="1155835" y="53801"/>
                  </a:lnTo>
                  <a:lnTo>
                    <a:pt x="1202517" y="37279"/>
                  </a:lnTo>
                  <a:lnTo>
                    <a:pt x="1246199" y="23788"/>
                  </a:lnTo>
                  <a:lnTo>
                    <a:pt x="1287703" y="13321"/>
                  </a:lnTo>
                  <a:lnTo>
                    <a:pt x="1327854" y="5871"/>
                  </a:lnTo>
                  <a:lnTo>
                    <a:pt x="1367473" y="1432"/>
                  </a:lnTo>
                  <a:lnTo>
                    <a:pt x="1407386" y="0"/>
                  </a:lnTo>
                  <a:lnTo>
                    <a:pt x="1448415" y="1566"/>
                  </a:lnTo>
                  <a:lnTo>
                    <a:pt x="1491384" y="6125"/>
                  </a:lnTo>
                  <a:lnTo>
                    <a:pt x="1537115" y="13671"/>
                  </a:lnTo>
                  <a:lnTo>
                    <a:pt x="1586433" y="24197"/>
                  </a:lnTo>
                  <a:lnTo>
                    <a:pt x="1640160" y="37698"/>
                  </a:lnTo>
                </a:path>
              </a:pathLst>
            </a:custGeom>
            <a:ln w="122447">
              <a:solidFill>
                <a:srgbClr val="464646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8" name="object 8"/>
            <p:cNvSpPr/>
            <p:nvPr/>
          </p:nvSpPr>
          <p:spPr>
            <a:xfrm>
              <a:off x="14098545" y="2077799"/>
              <a:ext cx="901700" cy="410845"/>
            </a:xfrm>
            <a:custGeom>
              <a:avLst/>
              <a:gdLst/>
              <a:ahLst/>
              <a:cxnLst/>
              <a:rect l="l" t="t" r="r" b="b"/>
              <a:pathLst>
                <a:path w="901700" h="410844">
                  <a:moveTo>
                    <a:pt x="766845" y="68054"/>
                  </a:moveTo>
                  <a:lnTo>
                    <a:pt x="874471" y="133924"/>
                  </a:lnTo>
                  <a:lnTo>
                    <a:pt x="893480" y="172235"/>
                  </a:lnTo>
                  <a:lnTo>
                    <a:pt x="901679" y="210749"/>
                  </a:lnTo>
                  <a:lnTo>
                    <a:pt x="900102" y="248501"/>
                  </a:lnTo>
                  <a:lnTo>
                    <a:pt x="871762" y="317858"/>
                  </a:lnTo>
                  <a:lnTo>
                    <a:pt x="847070" y="347534"/>
                  </a:lnTo>
                  <a:lnTo>
                    <a:pt x="816743" y="372588"/>
                  </a:lnTo>
                  <a:lnTo>
                    <a:pt x="781816" y="392056"/>
                  </a:lnTo>
                  <a:lnTo>
                    <a:pt x="743326" y="404973"/>
                  </a:lnTo>
                  <a:lnTo>
                    <a:pt x="702307" y="410375"/>
                  </a:lnTo>
                  <a:lnTo>
                    <a:pt x="659794" y="407295"/>
                  </a:lnTo>
                  <a:lnTo>
                    <a:pt x="616822" y="394771"/>
                  </a:lnTo>
                  <a:lnTo>
                    <a:pt x="0" y="0"/>
                  </a:lnTo>
                </a:path>
              </a:pathLst>
            </a:custGeom>
            <a:ln w="122460">
              <a:solidFill>
                <a:srgbClr val="464646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9" name="object 9"/>
            <p:cNvSpPr/>
            <p:nvPr/>
          </p:nvSpPr>
          <p:spPr>
            <a:xfrm>
              <a:off x="13971463" y="2428806"/>
              <a:ext cx="748665" cy="281305"/>
            </a:xfrm>
            <a:custGeom>
              <a:avLst/>
              <a:gdLst/>
              <a:ahLst/>
              <a:cxnLst/>
              <a:rect l="l" t="t" r="r" b="b"/>
              <a:pathLst>
                <a:path w="748665" h="281305">
                  <a:moveTo>
                    <a:pt x="706708" y="21694"/>
                  </a:moveTo>
                  <a:lnTo>
                    <a:pt x="731519" y="51587"/>
                  </a:lnTo>
                  <a:lnTo>
                    <a:pt x="744991" y="84675"/>
                  </a:lnTo>
                  <a:lnTo>
                    <a:pt x="748050" y="119428"/>
                  </a:lnTo>
                  <a:lnTo>
                    <a:pt x="741624" y="154316"/>
                  </a:lnTo>
                  <a:lnTo>
                    <a:pt x="704023" y="218381"/>
                  </a:lnTo>
                  <a:lnTo>
                    <a:pt x="674701" y="244497"/>
                  </a:lnTo>
                  <a:lnTo>
                    <a:pt x="639601" y="264630"/>
                  </a:lnTo>
                  <a:lnTo>
                    <a:pt x="599649" y="277250"/>
                  </a:lnTo>
                  <a:lnTo>
                    <a:pt x="555773" y="280826"/>
                  </a:lnTo>
                  <a:lnTo>
                    <a:pt x="508899" y="273829"/>
                  </a:lnTo>
                  <a:lnTo>
                    <a:pt x="0" y="0"/>
                  </a:lnTo>
                </a:path>
              </a:pathLst>
            </a:custGeom>
            <a:ln w="122456">
              <a:solidFill>
                <a:srgbClr val="464646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10" name="object 10"/>
            <p:cNvSpPr/>
            <p:nvPr/>
          </p:nvSpPr>
          <p:spPr>
            <a:xfrm>
              <a:off x="13864423" y="2587398"/>
              <a:ext cx="441325" cy="246379"/>
            </a:xfrm>
            <a:custGeom>
              <a:avLst/>
              <a:gdLst/>
              <a:ahLst/>
              <a:cxnLst/>
              <a:rect l="l" t="t" r="r" b="b"/>
              <a:pathLst>
                <a:path w="441325" h="246380">
                  <a:moveTo>
                    <a:pt x="401745" y="0"/>
                  </a:moveTo>
                  <a:lnTo>
                    <a:pt x="401885" y="136"/>
                  </a:lnTo>
                  <a:lnTo>
                    <a:pt x="425395" y="28524"/>
                  </a:lnTo>
                  <a:lnTo>
                    <a:pt x="438145" y="59943"/>
                  </a:lnTo>
                  <a:lnTo>
                    <a:pt x="441014" y="92943"/>
                  </a:lnTo>
                  <a:lnTo>
                    <a:pt x="434883" y="126071"/>
                  </a:lnTo>
                  <a:lnTo>
                    <a:pt x="399138" y="186901"/>
                  </a:lnTo>
                  <a:lnTo>
                    <a:pt x="337946" y="230816"/>
                  </a:lnTo>
                  <a:lnTo>
                    <a:pt x="300008" y="242801"/>
                  </a:lnTo>
                  <a:lnTo>
                    <a:pt x="258347" y="246200"/>
                  </a:lnTo>
                  <a:lnTo>
                    <a:pt x="213843" y="239562"/>
                  </a:lnTo>
                  <a:lnTo>
                    <a:pt x="0" y="124598"/>
                  </a:lnTo>
                </a:path>
              </a:pathLst>
            </a:custGeom>
            <a:ln w="122466">
              <a:solidFill>
                <a:srgbClr val="464646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11" name="object 11"/>
            <p:cNvSpPr/>
            <p:nvPr/>
          </p:nvSpPr>
          <p:spPr>
            <a:xfrm>
              <a:off x="13467709" y="2306296"/>
              <a:ext cx="512445" cy="587375"/>
            </a:xfrm>
            <a:custGeom>
              <a:avLst/>
              <a:gdLst/>
              <a:ahLst/>
              <a:cxnLst/>
              <a:rect l="l" t="t" r="r" b="b"/>
              <a:pathLst>
                <a:path w="512444" h="587375">
                  <a:moveTo>
                    <a:pt x="314416" y="516940"/>
                  </a:moveTo>
                  <a:lnTo>
                    <a:pt x="280699" y="551664"/>
                  </a:lnTo>
                  <a:lnTo>
                    <a:pt x="240740" y="575097"/>
                  </a:lnTo>
                  <a:lnTo>
                    <a:pt x="196947" y="586922"/>
                  </a:lnTo>
                  <a:lnTo>
                    <a:pt x="151729" y="586821"/>
                  </a:lnTo>
                  <a:lnTo>
                    <a:pt x="107497" y="574475"/>
                  </a:lnTo>
                  <a:lnTo>
                    <a:pt x="66658" y="549567"/>
                  </a:lnTo>
                  <a:lnTo>
                    <a:pt x="33577" y="514136"/>
                  </a:lnTo>
                  <a:lnTo>
                    <a:pt x="11258" y="472153"/>
                  </a:lnTo>
                  <a:lnTo>
                    <a:pt x="0" y="426148"/>
                  </a:lnTo>
                  <a:lnTo>
                    <a:pt x="100" y="378651"/>
                  </a:lnTo>
                  <a:lnTo>
                    <a:pt x="11860" y="332192"/>
                  </a:lnTo>
                  <a:lnTo>
                    <a:pt x="35578" y="289301"/>
                  </a:lnTo>
                  <a:lnTo>
                    <a:pt x="197906" y="69965"/>
                  </a:lnTo>
                  <a:lnTo>
                    <a:pt x="231626" y="35243"/>
                  </a:lnTo>
                  <a:lnTo>
                    <a:pt x="271590" y="11816"/>
                  </a:lnTo>
                  <a:lnTo>
                    <a:pt x="315389" y="0"/>
                  </a:lnTo>
                  <a:lnTo>
                    <a:pt x="360608" y="109"/>
                  </a:lnTo>
                  <a:lnTo>
                    <a:pt x="404838" y="12461"/>
                  </a:lnTo>
                  <a:lnTo>
                    <a:pt x="445665" y="37371"/>
                  </a:lnTo>
                  <a:lnTo>
                    <a:pt x="478733" y="72788"/>
                  </a:lnTo>
                  <a:lnTo>
                    <a:pt x="501049" y="114762"/>
                  </a:lnTo>
                  <a:lnTo>
                    <a:pt x="512310" y="160761"/>
                  </a:lnTo>
                  <a:lnTo>
                    <a:pt x="512214" y="208255"/>
                  </a:lnTo>
                  <a:lnTo>
                    <a:pt x="500460" y="254713"/>
                  </a:lnTo>
                  <a:lnTo>
                    <a:pt x="476744" y="297603"/>
                  </a:lnTo>
                  <a:lnTo>
                    <a:pt x="314416" y="516940"/>
                  </a:lnTo>
                  <a:close/>
                </a:path>
              </a:pathLst>
            </a:custGeom>
            <a:ln w="122494">
              <a:solidFill>
                <a:srgbClr val="464646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12" name="object 12"/>
            <p:cNvSpPr/>
            <p:nvPr/>
          </p:nvSpPr>
          <p:spPr>
            <a:xfrm>
              <a:off x="13115410" y="2080759"/>
              <a:ext cx="587375" cy="687705"/>
            </a:xfrm>
            <a:custGeom>
              <a:avLst/>
              <a:gdLst/>
              <a:ahLst/>
              <a:cxnLst/>
              <a:rect l="l" t="t" r="r" b="b"/>
              <a:pathLst>
                <a:path w="587375" h="687705">
                  <a:moveTo>
                    <a:pt x="314403" y="617708"/>
                  </a:moveTo>
                  <a:lnTo>
                    <a:pt x="280687" y="652429"/>
                  </a:lnTo>
                  <a:lnTo>
                    <a:pt x="240729" y="675856"/>
                  </a:lnTo>
                  <a:lnTo>
                    <a:pt x="196937" y="687673"/>
                  </a:lnTo>
                  <a:lnTo>
                    <a:pt x="151720" y="687563"/>
                  </a:lnTo>
                  <a:lnTo>
                    <a:pt x="107487" y="675211"/>
                  </a:lnTo>
                  <a:lnTo>
                    <a:pt x="66645" y="650301"/>
                  </a:lnTo>
                  <a:lnTo>
                    <a:pt x="33576" y="614884"/>
                  </a:lnTo>
                  <a:lnTo>
                    <a:pt x="11261" y="572909"/>
                  </a:lnTo>
                  <a:lnTo>
                    <a:pt x="0" y="526907"/>
                  </a:lnTo>
                  <a:lnTo>
                    <a:pt x="95" y="479407"/>
                  </a:lnTo>
                  <a:lnTo>
                    <a:pt x="11850" y="432940"/>
                  </a:lnTo>
                  <a:lnTo>
                    <a:pt x="35565" y="390035"/>
                  </a:lnTo>
                  <a:lnTo>
                    <a:pt x="272453" y="69980"/>
                  </a:lnTo>
                  <a:lnTo>
                    <a:pt x="306176" y="35258"/>
                  </a:lnTo>
                  <a:lnTo>
                    <a:pt x="346142" y="11825"/>
                  </a:lnTo>
                  <a:lnTo>
                    <a:pt x="389940" y="0"/>
                  </a:lnTo>
                  <a:lnTo>
                    <a:pt x="435160" y="100"/>
                  </a:lnTo>
                  <a:lnTo>
                    <a:pt x="479391" y="12445"/>
                  </a:lnTo>
                  <a:lnTo>
                    <a:pt x="520221" y="37353"/>
                  </a:lnTo>
                  <a:lnTo>
                    <a:pt x="553300" y="72772"/>
                  </a:lnTo>
                  <a:lnTo>
                    <a:pt x="575618" y="114752"/>
                  </a:lnTo>
                  <a:lnTo>
                    <a:pt x="586876" y="160760"/>
                  </a:lnTo>
                  <a:lnTo>
                    <a:pt x="586774" y="208262"/>
                  </a:lnTo>
                  <a:lnTo>
                    <a:pt x="575015" y="254727"/>
                  </a:lnTo>
                  <a:lnTo>
                    <a:pt x="551300" y="297620"/>
                  </a:lnTo>
                  <a:lnTo>
                    <a:pt x="314403" y="617708"/>
                  </a:lnTo>
                  <a:close/>
                </a:path>
              </a:pathLst>
            </a:custGeom>
            <a:ln w="122495">
              <a:solidFill>
                <a:srgbClr val="464646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13" name="object 13"/>
            <p:cNvSpPr/>
            <p:nvPr/>
          </p:nvSpPr>
          <p:spPr>
            <a:xfrm>
              <a:off x="12761989" y="1845881"/>
              <a:ext cx="666750" cy="795655"/>
            </a:xfrm>
            <a:custGeom>
              <a:avLst/>
              <a:gdLst/>
              <a:ahLst/>
              <a:cxnLst/>
              <a:rect l="l" t="t" r="r" b="b"/>
              <a:pathLst>
                <a:path w="666750" h="795655">
                  <a:moveTo>
                    <a:pt x="314426" y="725083"/>
                  </a:moveTo>
                  <a:lnTo>
                    <a:pt x="280703" y="759804"/>
                  </a:lnTo>
                  <a:lnTo>
                    <a:pt x="240736" y="783231"/>
                  </a:lnTo>
                  <a:lnTo>
                    <a:pt x="196935" y="795048"/>
                  </a:lnTo>
                  <a:lnTo>
                    <a:pt x="151709" y="794938"/>
                  </a:lnTo>
                  <a:lnTo>
                    <a:pt x="107468" y="782587"/>
                  </a:lnTo>
                  <a:lnTo>
                    <a:pt x="66624" y="757676"/>
                  </a:lnTo>
                  <a:lnTo>
                    <a:pt x="33559" y="722259"/>
                  </a:lnTo>
                  <a:lnTo>
                    <a:pt x="11251" y="680284"/>
                  </a:lnTo>
                  <a:lnTo>
                    <a:pt x="0" y="634282"/>
                  </a:lnTo>
                  <a:lnTo>
                    <a:pt x="104" y="586782"/>
                  </a:lnTo>
                  <a:lnTo>
                    <a:pt x="11864" y="540315"/>
                  </a:lnTo>
                  <a:lnTo>
                    <a:pt x="35580" y="497410"/>
                  </a:lnTo>
                  <a:lnTo>
                    <a:pt x="351929" y="69974"/>
                  </a:lnTo>
                  <a:lnTo>
                    <a:pt x="385646" y="35251"/>
                  </a:lnTo>
                  <a:lnTo>
                    <a:pt x="425606" y="11820"/>
                  </a:lnTo>
                  <a:lnTo>
                    <a:pt x="469399" y="0"/>
                  </a:lnTo>
                  <a:lnTo>
                    <a:pt x="514616" y="108"/>
                  </a:lnTo>
                  <a:lnTo>
                    <a:pt x="558849" y="12464"/>
                  </a:lnTo>
                  <a:lnTo>
                    <a:pt x="599688" y="37386"/>
                  </a:lnTo>
                  <a:lnTo>
                    <a:pt x="632756" y="72802"/>
                  </a:lnTo>
                  <a:lnTo>
                    <a:pt x="655070" y="114776"/>
                  </a:lnTo>
                  <a:lnTo>
                    <a:pt x="666328" y="160775"/>
                  </a:lnTo>
                  <a:lnTo>
                    <a:pt x="666227" y="208269"/>
                  </a:lnTo>
                  <a:lnTo>
                    <a:pt x="654462" y="254726"/>
                  </a:lnTo>
                  <a:lnTo>
                    <a:pt x="630732" y="297615"/>
                  </a:lnTo>
                  <a:lnTo>
                    <a:pt x="314426" y="725083"/>
                  </a:lnTo>
                  <a:close/>
                </a:path>
              </a:pathLst>
            </a:custGeom>
            <a:ln w="122496">
              <a:solidFill>
                <a:srgbClr val="464646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14" name="object 14"/>
            <p:cNvSpPr/>
            <p:nvPr/>
          </p:nvSpPr>
          <p:spPr>
            <a:xfrm>
              <a:off x="12479887" y="1844906"/>
              <a:ext cx="499109" cy="568960"/>
            </a:xfrm>
            <a:custGeom>
              <a:avLst/>
              <a:gdLst/>
              <a:ahLst/>
              <a:cxnLst/>
              <a:rect l="l" t="t" r="r" b="b"/>
              <a:pathLst>
                <a:path w="499109" h="568960">
                  <a:moveTo>
                    <a:pt x="314434" y="498693"/>
                  </a:moveTo>
                  <a:lnTo>
                    <a:pt x="280712" y="533416"/>
                  </a:lnTo>
                  <a:lnTo>
                    <a:pt x="240745" y="556850"/>
                  </a:lnTo>
                  <a:lnTo>
                    <a:pt x="196945" y="568674"/>
                  </a:lnTo>
                  <a:lnTo>
                    <a:pt x="151720" y="568573"/>
                  </a:lnTo>
                  <a:lnTo>
                    <a:pt x="107481" y="556228"/>
                  </a:lnTo>
                  <a:lnTo>
                    <a:pt x="66637" y="531320"/>
                  </a:lnTo>
                  <a:lnTo>
                    <a:pt x="33570" y="495889"/>
                  </a:lnTo>
                  <a:lnTo>
                    <a:pt x="11257" y="453905"/>
                  </a:lnTo>
                  <a:lnTo>
                    <a:pt x="0" y="407900"/>
                  </a:lnTo>
                  <a:lnTo>
                    <a:pt x="101" y="360403"/>
                  </a:lnTo>
                  <a:lnTo>
                    <a:pt x="11865" y="313945"/>
                  </a:lnTo>
                  <a:lnTo>
                    <a:pt x="35594" y="271054"/>
                  </a:lnTo>
                  <a:lnTo>
                    <a:pt x="184382" y="69996"/>
                  </a:lnTo>
                  <a:lnTo>
                    <a:pt x="218114" y="35260"/>
                  </a:lnTo>
                  <a:lnTo>
                    <a:pt x="258083" y="11823"/>
                  </a:lnTo>
                  <a:lnTo>
                    <a:pt x="301881" y="0"/>
                  </a:lnTo>
                  <a:lnTo>
                    <a:pt x="347101" y="105"/>
                  </a:lnTo>
                  <a:lnTo>
                    <a:pt x="391336" y="12455"/>
                  </a:lnTo>
                  <a:lnTo>
                    <a:pt x="432178" y="37364"/>
                  </a:lnTo>
                  <a:lnTo>
                    <a:pt x="465246" y="72784"/>
                  </a:lnTo>
                  <a:lnTo>
                    <a:pt x="487561" y="114759"/>
                  </a:lnTo>
                  <a:lnTo>
                    <a:pt x="498819" y="160762"/>
                  </a:lnTo>
                  <a:lnTo>
                    <a:pt x="498717" y="208261"/>
                  </a:lnTo>
                  <a:lnTo>
                    <a:pt x="486953" y="254728"/>
                  </a:lnTo>
                  <a:lnTo>
                    <a:pt x="463222" y="297634"/>
                  </a:lnTo>
                  <a:lnTo>
                    <a:pt x="314434" y="498693"/>
                  </a:lnTo>
                  <a:close/>
                </a:path>
              </a:pathLst>
            </a:custGeom>
            <a:ln w="122494">
              <a:solidFill>
                <a:srgbClr val="464646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15" name="object 15"/>
            <p:cNvSpPr/>
            <p:nvPr/>
          </p:nvSpPr>
          <p:spPr>
            <a:xfrm>
              <a:off x="12248743" y="1918558"/>
              <a:ext cx="287020" cy="170815"/>
            </a:xfrm>
            <a:custGeom>
              <a:avLst/>
              <a:gdLst/>
              <a:ahLst/>
              <a:cxnLst/>
              <a:rect l="l" t="t" r="r" b="b"/>
              <a:pathLst>
                <a:path w="287020" h="170814">
                  <a:moveTo>
                    <a:pt x="286772" y="170343"/>
                  </a:moveTo>
                  <a:lnTo>
                    <a:pt x="247773" y="141434"/>
                  </a:lnTo>
                  <a:lnTo>
                    <a:pt x="209221" y="111991"/>
                  </a:lnTo>
                  <a:lnTo>
                    <a:pt x="170454" y="83250"/>
                  </a:lnTo>
                  <a:lnTo>
                    <a:pt x="130811" y="56445"/>
                  </a:lnTo>
                  <a:lnTo>
                    <a:pt x="89629" y="32812"/>
                  </a:lnTo>
                  <a:lnTo>
                    <a:pt x="46246" y="13585"/>
                  </a:lnTo>
                  <a:lnTo>
                    <a:pt x="0" y="0"/>
                  </a:lnTo>
                </a:path>
              </a:pathLst>
            </a:custGeom>
            <a:ln w="122468">
              <a:solidFill>
                <a:srgbClr val="464646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16" name="object 16"/>
            <p:cNvSpPr/>
            <p:nvPr/>
          </p:nvSpPr>
          <p:spPr>
            <a:xfrm>
              <a:off x="15384495" y="414563"/>
              <a:ext cx="695960" cy="1551940"/>
            </a:xfrm>
            <a:custGeom>
              <a:avLst/>
              <a:gdLst/>
              <a:ahLst/>
              <a:cxnLst/>
              <a:rect l="l" t="t" r="r" b="b"/>
              <a:pathLst>
                <a:path w="695959" h="1551939">
                  <a:moveTo>
                    <a:pt x="695951" y="1480048"/>
                  </a:moveTo>
                  <a:lnTo>
                    <a:pt x="450888" y="1549020"/>
                  </a:lnTo>
                  <a:lnTo>
                    <a:pt x="411194" y="1551630"/>
                  </a:lnTo>
                  <a:lnTo>
                    <a:pt x="374888" y="1538506"/>
                  </a:lnTo>
                  <a:lnTo>
                    <a:pt x="345915" y="1512045"/>
                  </a:lnTo>
                  <a:lnTo>
                    <a:pt x="328217" y="1474643"/>
                  </a:lnTo>
                  <a:lnTo>
                    <a:pt x="2476" y="197741"/>
                  </a:lnTo>
                  <a:lnTo>
                    <a:pt x="0" y="156064"/>
                  </a:lnTo>
                  <a:lnTo>
                    <a:pt x="12491" y="117941"/>
                  </a:lnTo>
                  <a:lnTo>
                    <a:pt x="37674" y="87520"/>
                  </a:lnTo>
                  <a:lnTo>
                    <a:pt x="73273" y="68945"/>
                  </a:lnTo>
                  <a:lnTo>
                    <a:pt x="318336" y="0"/>
                  </a:lnTo>
                </a:path>
              </a:pathLst>
            </a:custGeom>
            <a:ln w="122517">
              <a:solidFill>
                <a:srgbClr val="464646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17" name="object 17"/>
            <p:cNvSpPr/>
            <p:nvPr/>
          </p:nvSpPr>
          <p:spPr>
            <a:xfrm>
              <a:off x="13631115" y="628506"/>
              <a:ext cx="1779270" cy="401955"/>
            </a:xfrm>
            <a:custGeom>
              <a:avLst/>
              <a:gdLst/>
              <a:ahLst/>
              <a:cxnLst/>
              <a:rect l="l" t="t" r="r" b="b"/>
              <a:pathLst>
                <a:path w="1779269" h="401955">
                  <a:moveTo>
                    <a:pt x="1778997" y="74468"/>
                  </a:moveTo>
                  <a:lnTo>
                    <a:pt x="1739849" y="89989"/>
                  </a:lnTo>
                  <a:lnTo>
                    <a:pt x="1699180" y="101918"/>
                  </a:lnTo>
                  <a:lnTo>
                    <a:pt x="1657112" y="110527"/>
                  </a:lnTo>
                  <a:lnTo>
                    <a:pt x="1613769" y="116084"/>
                  </a:lnTo>
                  <a:lnTo>
                    <a:pt x="1569273" y="118859"/>
                  </a:lnTo>
                  <a:lnTo>
                    <a:pt x="1523748" y="119120"/>
                  </a:lnTo>
                  <a:lnTo>
                    <a:pt x="1477315" y="117137"/>
                  </a:lnTo>
                  <a:lnTo>
                    <a:pt x="1430098" y="113180"/>
                  </a:lnTo>
                  <a:lnTo>
                    <a:pt x="1382220" y="107518"/>
                  </a:lnTo>
                  <a:lnTo>
                    <a:pt x="1333803" y="100419"/>
                  </a:lnTo>
                  <a:lnTo>
                    <a:pt x="1284971" y="92154"/>
                  </a:lnTo>
                  <a:lnTo>
                    <a:pt x="1235845" y="82992"/>
                  </a:lnTo>
                  <a:lnTo>
                    <a:pt x="1186549" y="73201"/>
                  </a:lnTo>
                  <a:lnTo>
                    <a:pt x="1137206" y="63052"/>
                  </a:lnTo>
                  <a:lnTo>
                    <a:pt x="1087939" y="52813"/>
                  </a:lnTo>
                  <a:lnTo>
                    <a:pt x="1038869" y="42755"/>
                  </a:lnTo>
                  <a:lnTo>
                    <a:pt x="990121" y="33145"/>
                  </a:lnTo>
                  <a:lnTo>
                    <a:pt x="941816" y="24254"/>
                  </a:lnTo>
                  <a:lnTo>
                    <a:pt x="894078" y="16350"/>
                  </a:lnTo>
                  <a:lnTo>
                    <a:pt x="847029" y="9704"/>
                  </a:lnTo>
                  <a:lnTo>
                    <a:pt x="800793" y="4583"/>
                  </a:lnTo>
                  <a:lnTo>
                    <a:pt x="755492" y="1259"/>
                  </a:lnTo>
                  <a:lnTo>
                    <a:pt x="711248" y="0"/>
                  </a:lnTo>
                  <a:lnTo>
                    <a:pt x="668186" y="1074"/>
                  </a:lnTo>
                  <a:lnTo>
                    <a:pt x="626426" y="4753"/>
                  </a:lnTo>
                  <a:lnTo>
                    <a:pt x="586093" y="11304"/>
                  </a:lnTo>
                  <a:lnTo>
                    <a:pt x="532372" y="26655"/>
                  </a:lnTo>
                  <a:lnTo>
                    <a:pt x="496337" y="39574"/>
                  </a:lnTo>
                  <a:lnTo>
                    <a:pt x="455599" y="55765"/>
                  </a:lnTo>
                  <a:lnTo>
                    <a:pt x="411216" y="75057"/>
                  </a:lnTo>
                  <a:lnTo>
                    <a:pt x="364248" y="97283"/>
                  </a:lnTo>
                  <a:lnTo>
                    <a:pt x="315755" y="122273"/>
                  </a:lnTo>
                  <a:lnTo>
                    <a:pt x="266796" y="149858"/>
                  </a:lnTo>
                  <a:lnTo>
                    <a:pt x="218429" y="179871"/>
                  </a:lnTo>
                  <a:lnTo>
                    <a:pt x="171714" y="212142"/>
                  </a:lnTo>
                  <a:lnTo>
                    <a:pt x="127711" y="246502"/>
                  </a:lnTo>
                  <a:lnTo>
                    <a:pt x="87479" y="282783"/>
                  </a:lnTo>
                  <a:lnTo>
                    <a:pt x="52077" y="320815"/>
                  </a:lnTo>
                  <a:lnTo>
                    <a:pt x="22564" y="360431"/>
                  </a:lnTo>
                  <a:lnTo>
                    <a:pt x="0" y="401461"/>
                  </a:lnTo>
                </a:path>
              </a:pathLst>
            </a:custGeom>
            <a:ln w="122450">
              <a:solidFill>
                <a:srgbClr val="464646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18" name="object 18"/>
            <p:cNvSpPr/>
            <p:nvPr/>
          </p:nvSpPr>
          <p:spPr>
            <a:xfrm>
              <a:off x="15274112" y="1867446"/>
              <a:ext cx="433070" cy="116839"/>
            </a:xfrm>
            <a:custGeom>
              <a:avLst/>
              <a:gdLst/>
              <a:ahLst/>
              <a:cxnLst/>
              <a:rect l="l" t="t" r="r" b="b"/>
              <a:pathLst>
                <a:path w="433069" h="116839">
                  <a:moveTo>
                    <a:pt x="0" y="110761"/>
                  </a:moveTo>
                  <a:lnTo>
                    <a:pt x="61534" y="116237"/>
                  </a:lnTo>
                  <a:lnTo>
                    <a:pt x="115635" y="115656"/>
                  </a:lnTo>
                  <a:lnTo>
                    <a:pt x="164050" y="109710"/>
                  </a:lnTo>
                  <a:lnTo>
                    <a:pt x="208527" y="99087"/>
                  </a:lnTo>
                  <a:lnTo>
                    <a:pt x="250815" y="84480"/>
                  </a:lnTo>
                  <a:lnTo>
                    <a:pt x="292661" y="66576"/>
                  </a:lnTo>
                  <a:lnTo>
                    <a:pt x="335815" y="46069"/>
                  </a:lnTo>
                  <a:lnTo>
                    <a:pt x="382023" y="23646"/>
                  </a:lnTo>
                  <a:lnTo>
                    <a:pt x="433034" y="0"/>
                  </a:lnTo>
                </a:path>
              </a:pathLst>
            </a:custGeom>
            <a:ln w="122451">
              <a:solidFill>
                <a:srgbClr val="464646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19" name="object 19"/>
            <p:cNvSpPr/>
            <p:nvPr/>
          </p:nvSpPr>
          <p:spPr>
            <a:xfrm>
              <a:off x="13476244" y="1029968"/>
              <a:ext cx="1818005" cy="1236345"/>
            </a:xfrm>
            <a:custGeom>
              <a:avLst/>
              <a:gdLst/>
              <a:ahLst/>
              <a:cxnLst/>
              <a:rect l="l" t="t" r="r" b="b"/>
              <a:pathLst>
                <a:path w="1818005" h="1236345">
                  <a:moveTo>
                    <a:pt x="154871" y="0"/>
                  </a:moveTo>
                  <a:lnTo>
                    <a:pt x="5233" y="428596"/>
                  </a:lnTo>
                  <a:lnTo>
                    <a:pt x="0" y="466308"/>
                  </a:lnTo>
                  <a:lnTo>
                    <a:pt x="9153" y="501708"/>
                  </a:lnTo>
                  <a:lnTo>
                    <a:pt x="62534" y="548995"/>
                  </a:lnTo>
                  <a:lnTo>
                    <a:pt x="132677" y="563337"/>
                  </a:lnTo>
                  <a:lnTo>
                    <a:pt x="172454" y="563949"/>
                  </a:lnTo>
                  <a:lnTo>
                    <a:pt x="214363" y="558137"/>
                  </a:lnTo>
                  <a:lnTo>
                    <a:pt x="257650" y="544364"/>
                  </a:lnTo>
                  <a:lnTo>
                    <a:pt x="301561" y="521093"/>
                  </a:lnTo>
                  <a:lnTo>
                    <a:pt x="345343" y="486785"/>
                  </a:lnTo>
                  <a:lnTo>
                    <a:pt x="388240" y="439904"/>
                  </a:lnTo>
                  <a:lnTo>
                    <a:pt x="433462" y="374609"/>
                  </a:lnTo>
                  <a:lnTo>
                    <a:pt x="471232" y="316455"/>
                  </a:lnTo>
                  <a:lnTo>
                    <a:pt x="501359" y="267745"/>
                  </a:lnTo>
                  <a:lnTo>
                    <a:pt x="523652" y="230780"/>
                  </a:lnTo>
                  <a:lnTo>
                    <a:pt x="537921" y="207860"/>
                  </a:lnTo>
                  <a:lnTo>
                    <a:pt x="745104" y="175194"/>
                  </a:lnTo>
                  <a:lnTo>
                    <a:pt x="760299" y="175263"/>
                  </a:lnTo>
                  <a:lnTo>
                    <a:pt x="802571" y="191216"/>
                  </a:lnTo>
                  <a:lnTo>
                    <a:pt x="1719509" y="850527"/>
                  </a:lnTo>
                  <a:lnTo>
                    <a:pt x="1759436" y="889950"/>
                  </a:lnTo>
                  <a:lnTo>
                    <a:pt x="1787807" y="929541"/>
                  </a:lnTo>
                  <a:lnTo>
                    <a:pt x="1805806" y="966523"/>
                  </a:lnTo>
                  <a:lnTo>
                    <a:pt x="1817710" y="1051218"/>
                  </a:lnTo>
                  <a:lnTo>
                    <a:pt x="1809725" y="1098663"/>
                  </a:lnTo>
                  <a:lnTo>
                    <a:pt x="1792343" y="1139944"/>
                  </a:lnTo>
                  <a:lnTo>
                    <a:pt x="1767244" y="1174552"/>
                  </a:lnTo>
                  <a:lnTo>
                    <a:pt x="1736109" y="1201977"/>
                  </a:lnTo>
                  <a:lnTo>
                    <a:pt x="1700619" y="1221709"/>
                  </a:lnTo>
                  <a:lnTo>
                    <a:pt x="1662452" y="1233240"/>
                  </a:lnTo>
                  <a:lnTo>
                    <a:pt x="1623290" y="1236060"/>
                  </a:lnTo>
                  <a:lnTo>
                    <a:pt x="1584812" y="1229659"/>
                  </a:lnTo>
                  <a:lnTo>
                    <a:pt x="1548700" y="1213529"/>
                  </a:lnTo>
                  <a:lnTo>
                    <a:pt x="1391219" y="1112750"/>
                  </a:lnTo>
                  <a:lnTo>
                    <a:pt x="1156431" y="959790"/>
                  </a:lnTo>
                  <a:lnTo>
                    <a:pt x="943117" y="820051"/>
                  </a:lnTo>
                  <a:lnTo>
                    <a:pt x="850061" y="758937"/>
                  </a:lnTo>
                </a:path>
              </a:pathLst>
            </a:custGeom>
            <a:ln w="122473">
              <a:solidFill>
                <a:srgbClr val="464646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6767627" y="2408516"/>
            <a:ext cx="4750223" cy="2733419"/>
          </a:xfrm>
          <a:prstGeom prst="rect">
            <a:avLst/>
          </a:prstGeom>
        </p:spPr>
        <p:txBody>
          <a:bodyPr vert="horz" wrap="square" lIns="0" tIns="344593" rIns="0" bIns="0" rtlCol="0">
            <a:spAutoFit/>
          </a:bodyPr>
          <a:lstStyle/>
          <a:p>
            <a:pPr marL="8467">
              <a:spcBef>
                <a:spcPts val="2713"/>
              </a:spcBef>
            </a:pPr>
            <a:r>
              <a:rPr sz="8434" b="1" spc="-280" dirty="0">
                <a:solidFill>
                  <a:srgbClr val="1C4605"/>
                </a:solidFill>
                <a:latin typeface="Calibri"/>
                <a:cs typeface="Calibri"/>
              </a:rPr>
              <a:t>GESTIONES</a:t>
            </a:r>
            <a:endParaRPr sz="8434">
              <a:latin typeface="Calibri"/>
              <a:cs typeface="Calibri"/>
            </a:endParaRPr>
          </a:p>
          <a:p>
            <a:pPr marL="353924">
              <a:spcBef>
                <a:spcPts val="1773"/>
              </a:spcBef>
            </a:pPr>
            <a:r>
              <a:rPr sz="5567" b="1" spc="-133" dirty="0">
                <a:solidFill>
                  <a:srgbClr val="66672E"/>
                </a:solidFill>
                <a:latin typeface="Arial"/>
                <a:cs typeface="Arial"/>
              </a:rPr>
              <a:t>REALIZADAS</a:t>
            </a:r>
            <a:endParaRPr sz="5567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6677517" y="0"/>
            <a:ext cx="5514763" cy="2632710"/>
          </a:xfrm>
          <a:custGeom>
            <a:avLst/>
            <a:gdLst/>
            <a:ahLst/>
            <a:cxnLst/>
            <a:rect l="l" t="t" r="r" b="b"/>
            <a:pathLst>
              <a:path w="8272144" h="3949065">
                <a:moveTo>
                  <a:pt x="7822051" y="3948650"/>
                </a:moveTo>
                <a:lnTo>
                  <a:pt x="952499" y="3948650"/>
                </a:lnTo>
                <a:lnTo>
                  <a:pt x="904960" y="3947487"/>
                </a:lnTo>
                <a:lnTo>
                  <a:pt x="858024" y="3944026"/>
                </a:lnTo>
                <a:lnTo>
                  <a:pt x="811745" y="3938325"/>
                </a:lnTo>
                <a:lnTo>
                  <a:pt x="766180" y="3930438"/>
                </a:lnTo>
                <a:lnTo>
                  <a:pt x="721381" y="3920420"/>
                </a:lnTo>
                <a:lnTo>
                  <a:pt x="677404" y="3908325"/>
                </a:lnTo>
                <a:lnTo>
                  <a:pt x="634303" y="3894208"/>
                </a:lnTo>
                <a:lnTo>
                  <a:pt x="592133" y="3878123"/>
                </a:lnTo>
                <a:lnTo>
                  <a:pt x="550948" y="3860126"/>
                </a:lnTo>
                <a:lnTo>
                  <a:pt x="510803" y="3840269"/>
                </a:lnTo>
                <a:lnTo>
                  <a:pt x="471753" y="3818609"/>
                </a:lnTo>
                <a:lnTo>
                  <a:pt x="433852" y="3795200"/>
                </a:lnTo>
                <a:lnTo>
                  <a:pt x="397154" y="3770096"/>
                </a:lnTo>
                <a:lnTo>
                  <a:pt x="361715" y="3743352"/>
                </a:lnTo>
                <a:lnTo>
                  <a:pt x="327588" y="3715022"/>
                </a:lnTo>
                <a:lnTo>
                  <a:pt x="294829" y="3685161"/>
                </a:lnTo>
                <a:lnTo>
                  <a:pt x="263492" y="3653823"/>
                </a:lnTo>
                <a:lnTo>
                  <a:pt x="233631" y="3621064"/>
                </a:lnTo>
                <a:lnTo>
                  <a:pt x="205301" y="3586937"/>
                </a:lnTo>
                <a:lnTo>
                  <a:pt x="178556" y="3551498"/>
                </a:lnTo>
                <a:lnTo>
                  <a:pt x="153452" y="3514800"/>
                </a:lnTo>
                <a:lnTo>
                  <a:pt x="130043" y="3476899"/>
                </a:lnTo>
                <a:lnTo>
                  <a:pt x="108383" y="3437849"/>
                </a:lnTo>
                <a:lnTo>
                  <a:pt x="88527" y="3397704"/>
                </a:lnTo>
                <a:lnTo>
                  <a:pt x="70529" y="3356519"/>
                </a:lnTo>
                <a:lnTo>
                  <a:pt x="54444" y="3314349"/>
                </a:lnTo>
                <a:lnTo>
                  <a:pt x="40327" y="3271249"/>
                </a:lnTo>
                <a:lnTo>
                  <a:pt x="28232" y="3227271"/>
                </a:lnTo>
                <a:lnTo>
                  <a:pt x="18214" y="3182473"/>
                </a:lnTo>
                <a:lnTo>
                  <a:pt x="10327" y="3136907"/>
                </a:lnTo>
                <a:lnTo>
                  <a:pt x="4626" y="3090629"/>
                </a:lnTo>
                <a:lnTo>
                  <a:pt x="1165" y="3043692"/>
                </a:lnTo>
                <a:lnTo>
                  <a:pt x="0" y="2996153"/>
                </a:lnTo>
                <a:lnTo>
                  <a:pt x="0" y="0"/>
                </a:lnTo>
                <a:lnTo>
                  <a:pt x="8271723" y="0"/>
                </a:lnTo>
                <a:lnTo>
                  <a:pt x="8271723" y="3835845"/>
                </a:lnTo>
                <a:lnTo>
                  <a:pt x="8223603" y="3860126"/>
                </a:lnTo>
                <a:lnTo>
                  <a:pt x="8182418" y="3878123"/>
                </a:lnTo>
                <a:lnTo>
                  <a:pt x="8140248" y="3894208"/>
                </a:lnTo>
                <a:lnTo>
                  <a:pt x="8097147" y="3908325"/>
                </a:lnTo>
                <a:lnTo>
                  <a:pt x="8053170" y="3920420"/>
                </a:lnTo>
                <a:lnTo>
                  <a:pt x="8008371" y="3930438"/>
                </a:lnTo>
                <a:lnTo>
                  <a:pt x="7962806" y="3938325"/>
                </a:lnTo>
                <a:lnTo>
                  <a:pt x="7916527" y="3944026"/>
                </a:lnTo>
                <a:lnTo>
                  <a:pt x="7869591" y="3947487"/>
                </a:lnTo>
                <a:lnTo>
                  <a:pt x="7822051" y="39486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" name="object 5" descr="$PPTXTitle"/>
          <p:cNvSpPr txBox="1"/>
          <p:nvPr/>
        </p:nvSpPr>
        <p:spPr>
          <a:xfrm>
            <a:off x="7259232" y="71328"/>
            <a:ext cx="4187613" cy="1151170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05220" marR="3387" indent="-797177">
              <a:lnSpc>
                <a:spcPct val="116399"/>
              </a:lnSpc>
              <a:spcBef>
                <a:spcPts val="67"/>
              </a:spcBef>
            </a:pPr>
            <a:r>
              <a:rPr sz="3300" b="1" spc="-117" dirty="0">
                <a:solidFill>
                  <a:srgbClr val="1C4605"/>
                </a:solidFill>
                <a:latin typeface="Calibri"/>
                <a:cs typeface="Calibri"/>
              </a:rPr>
              <a:t>COORDINACIÓN</a:t>
            </a:r>
            <a:r>
              <a:rPr sz="3300" b="1" spc="-10" dirty="0">
                <a:solidFill>
                  <a:srgbClr val="1C4605"/>
                </a:solidFill>
                <a:latin typeface="Calibri"/>
                <a:cs typeface="Calibri"/>
              </a:rPr>
              <a:t> </a:t>
            </a:r>
            <a:r>
              <a:rPr sz="3300" b="1" spc="-7" dirty="0">
                <a:solidFill>
                  <a:srgbClr val="1C4605"/>
                </a:solidFill>
                <a:latin typeface="Calibri"/>
                <a:cs typeface="Calibri"/>
              </a:rPr>
              <a:t>CURSOS </a:t>
            </a:r>
            <a:r>
              <a:rPr sz="3300" b="1" spc="-40" dirty="0">
                <a:solidFill>
                  <a:srgbClr val="1C4605"/>
                </a:solidFill>
                <a:latin typeface="Calibri"/>
                <a:cs typeface="Calibri"/>
              </a:rPr>
              <a:t>VACACIONALES</a:t>
            </a:r>
            <a:endParaRPr sz="33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814108" y="1573697"/>
            <a:ext cx="5266689" cy="546303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8467">
              <a:spcBef>
                <a:spcPts val="60"/>
              </a:spcBef>
            </a:pPr>
            <a:r>
              <a:rPr sz="3500" b="1" spc="-120" dirty="0">
                <a:solidFill>
                  <a:srgbClr val="124E1A"/>
                </a:solidFill>
                <a:latin typeface="Arial"/>
                <a:cs typeface="Arial"/>
              </a:rPr>
              <a:t>AVENTURAS</a:t>
            </a:r>
            <a:r>
              <a:rPr sz="3500" b="1" spc="-43" dirty="0">
                <a:solidFill>
                  <a:srgbClr val="124E1A"/>
                </a:solidFill>
                <a:latin typeface="Arial"/>
                <a:cs typeface="Arial"/>
              </a:rPr>
              <a:t> </a:t>
            </a:r>
            <a:r>
              <a:rPr sz="3500" b="1" spc="-203" dirty="0">
                <a:solidFill>
                  <a:srgbClr val="124E1A"/>
                </a:solidFill>
                <a:latin typeface="Arial"/>
                <a:cs typeface="Arial"/>
              </a:rPr>
              <a:t>DE</a:t>
            </a:r>
            <a:r>
              <a:rPr sz="3500" b="1" spc="-37" dirty="0">
                <a:solidFill>
                  <a:srgbClr val="124E1A"/>
                </a:solidFill>
                <a:latin typeface="Arial"/>
                <a:cs typeface="Arial"/>
              </a:rPr>
              <a:t> </a:t>
            </a:r>
            <a:r>
              <a:rPr sz="3500" b="1" spc="-107" dirty="0">
                <a:solidFill>
                  <a:srgbClr val="124E1A"/>
                </a:solidFill>
                <a:latin typeface="Arial"/>
                <a:cs typeface="Arial"/>
              </a:rPr>
              <a:t>VERANO</a:t>
            </a:r>
            <a:endParaRPr sz="35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6891143" y="165616"/>
            <a:ext cx="4991100" cy="2699223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 marR="3387" indent="441982">
              <a:lnSpc>
                <a:spcPct val="115399"/>
              </a:lnSpc>
              <a:spcBef>
                <a:spcPts val="67"/>
              </a:spcBef>
            </a:pPr>
            <a:r>
              <a:rPr sz="3033" b="1" spc="-107" dirty="0">
                <a:solidFill>
                  <a:srgbClr val="1C4605"/>
                </a:solidFill>
                <a:latin typeface="Calibri"/>
                <a:cs typeface="Calibri"/>
              </a:rPr>
              <a:t>GESTIÓN</a:t>
            </a:r>
            <a:r>
              <a:rPr sz="3033" b="1" spc="-3" dirty="0">
                <a:solidFill>
                  <a:srgbClr val="1C4605"/>
                </a:solidFill>
                <a:latin typeface="Calibri"/>
                <a:cs typeface="Calibri"/>
              </a:rPr>
              <a:t> </a:t>
            </a:r>
            <a:r>
              <a:rPr sz="3033" b="1" spc="-203" dirty="0">
                <a:solidFill>
                  <a:srgbClr val="1C4605"/>
                </a:solidFill>
                <a:latin typeface="Calibri"/>
                <a:cs typeface="Calibri"/>
              </a:rPr>
              <a:t>ANTE</a:t>
            </a:r>
            <a:r>
              <a:rPr sz="3033" b="1" spc="33" dirty="0">
                <a:solidFill>
                  <a:srgbClr val="1C4605"/>
                </a:solidFill>
                <a:latin typeface="Calibri"/>
                <a:cs typeface="Calibri"/>
              </a:rPr>
              <a:t> </a:t>
            </a:r>
            <a:r>
              <a:rPr sz="3033" b="1" spc="-183" dirty="0">
                <a:solidFill>
                  <a:srgbClr val="1C4605"/>
                </a:solidFill>
                <a:latin typeface="Calibri"/>
                <a:cs typeface="Calibri"/>
              </a:rPr>
              <a:t>EMELNORTE </a:t>
            </a:r>
            <a:r>
              <a:rPr sz="3033" b="1" dirty="0">
                <a:solidFill>
                  <a:srgbClr val="1C4605"/>
                </a:solidFill>
                <a:latin typeface="Calibri"/>
                <a:cs typeface="Calibri"/>
              </a:rPr>
              <a:t>PARA</a:t>
            </a:r>
            <a:r>
              <a:rPr sz="3033" b="1" spc="-47" dirty="0">
                <a:solidFill>
                  <a:srgbClr val="1C4605"/>
                </a:solidFill>
                <a:latin typeface="Calibri"/>
                <a:cs typeface="Calibri"/>
              </a:rPr>
              <a:t> </a:t>
            </a:r>
            <a:r>
              <a:rPr sz="3033" b="1" spc="-140" dirty="0">
                <a:solidFill>
                  <a:srgbClr val="1C4605"/>
                </a:solidFill>
                <a:latin typeface="Calibri"/>
                <a:cs typeface="Calibri"/>
              </a:rPr>
              <a:t>ALUMBRADO</a:t>
            </a:r>
            <a:r>
              <a:rPr sz="3033" b="1" spc="-30" dirty="0">
                <a:solidFill>
                  <a:srgbClr val="1C4605"/>
                </a:solidFill>
                <a:latin typeface="Calibri"/>
                <a:cs typeface="Calibri"/>
              </a:rPr>
              <a:t> </a:t>
            </a:r>
            <a:r>
              <a:rPr sz="3033" b="1" dirty="0">
                <a:solidFill>
                  <a:srgbClr val="1C4605"/>
                </a:solidFill>
                <a:latin typeface="Calibri"/>
                <a:cs typeface="Calibri"/>
              </a:rPr>
              <a:t>PÚBLICO</a:t>
            </a:r>
            <a:r>
              <a:rPr sz="3033" b="1" spc="-37" dirty="0">
                <a:solidFill>
                  <a:srgbClr val="1C4605"/>
                </a:solidFill>
                <a:latin typeface="Calibri"/>
                <a:cs typeface="Calibri"/>
              </a:rPr>
              <a:t> </a:t>
            </a:r>
            <a:r>
              <a:rPr sz="3033" b="1" spc="-247" dirty="0">
                <a:solidFill>
                  <a:srgbClr val="1C4605"/>
                </a:solidFill>
                <a:latin typeface="Calibri"/>
                <a:cs typeface="Calibri"/>
              </a:rPr>
              <a:t>EN </a:t>
            </a:r>
            <a:r>
              <a:rPr sz="3033" b="1" spc="-57" dirty="0">
                <a:solidFill>
                  <a:srgbClr val="1C4605"/>
                </a:solidFill>
                <a:latin typeface="Calibri"/>
                <a:cs typeface="Calibri"/>
              </a:rPr>
              <a:t>CHAUCHÍN,</a:t>
            </a:r>
            <a:r>
              <a:rPr sz="3033" b="1" spc="-90" dirty="0">
                <a:solidFill>
                  <a:srgbClr val="1C4605"/>
                </a:solidFill>
                <a:latin typeface="Calibri"/>
                <a:cs typeface="Calibri"/>
              </a:rPr>
              <a:t> </a:t>
            </a:r>
            <a:r>
              <a:rPr sz="3033" b="1" spc="-73" dirty="0">
                <a:solidFill>
                  <a:srgbClr val="1C4605"/>
                </a:solidFill>
                <a:latin typeface="Calibri"/>
                <a:cs typeface="Calibri"/>
              </a:rPr>
              <a:t>SAN</a:t>
            </a:r>
            <a:r>
              <a:rPr sz="3033" b="1" spc="-53" dirty="0">
                <a:solidFill>
                  <a:srgbClr val="1C4605"/>
                </a:solidFill>
                <a:latin typeface="Calibri"/>
                <a:cs typeface="Calibri"/>
              </a:rPr>
              <a:t> </a:t>
            </a:r>
            <a:r>
              <a:rPr sz="3033" b="1" spc="-147" dirty="0">
                <a:solidFill>
                  <a:srgbClr val="1C4605"/>
                </a:solidFill>
                <a:latin typeface="Calibri"/>
                <a:cs typeface="Calibri"/>
              </a:rPr>
              <a:t>JOAQUIN,</a:t>
            </a:r>
            <a:r>
              <a:rPr sz="3033" b="1" spc="-27" dirty="0">
                <a:solidFill>
                  <a:srgbClr val="1C4605"/>
                </a:solidFill>
                <a:latin typeface="Calibri"/>
                <a:cs typeface="Calibri"/>
              </a:rPr>
              <a:t> </a:t>
            </a:r>
            <a:r>
              <a:rPr sz="3033" b="1" spc="-17" dirty="0">
                <a:solidFill>
                  <a:srgbClr val="1C4605"/>
                </a:solidFill>
                <a:latin typeface="Calibri"/>
                <a:cs typeface="Calibri"/>
              </a:rPr>
              <a:t>SAN </a:t>
            </a:r>
            <a:r>
              <a:rPr sz="3033" b="1" spc="-90" dirty="0">
                <a:solidFill>
                  <a:srgbClr val="1C4605"/>
                </a:solidFill>
                <a:latin typeface="Calibri"/>
                <a:cs typeface="Calibri"/>
              </a:rPr>
              <a:t>VICENTE,</a:t>
            </a:r>
            <a:r>
              <a:rPr sz="3033" b="1" spc="-83" dirty="0">
                <a:solidFill>
                  <a:srgbClr val="1C4605"/>
                </a:solidFill>
                <a:latin typeface="Calibri"/>
                <a:cs typeface="Calibri"/>
              </a:rPr>
              <a:t> </a:t>
            </a:r>
            <a:r>
              <a:rPr sz="3033" b="1" spc="-13" dirty="0">
                <a:solidFill>
                  <a:srgbClr val="1C4605"/>
                </a:solidFill>
                <a:latin typeface="Calibri"/>
                <a:cs typeface="Calibri"/>
              </a:rPr>
              <a:t>PARTE</a:t>
            </a:r>
            <a:r>
              <a:rPr sz="3033" b="1" spc="-150" dirty="0">
                <a:solidFill>
                  <a:srgbClr val="1C4605"/>
                </a:solidFill>
                <a:latin typeface="Calibri"/>
                <a:cs typeface="Calibri"/>
              </a:rPr>
              <a:t> </a:t>
            </a:r>
            <a:r>
              <a:rPr sz="3033" b="1" spc="-13" dirty="0">
                <a:solidFill>
                  <a:srgbClr val="1C4605"/>
                </a:solidFill>
                <a:latin typeface="Calibri"/>
                <a:cs typeface="Calibri"/>
              </a:rPr>
              <a:t>DE</a:t>
            </a:r>
            <a:r>
              <a:rPr sz="3033" b="1" spc="-117" dirty="0">
                <a:solidFill>
                  <a:srgbClr val="1C4605"/>
                </a:solidFill>
                <a:latin typeface="Calibri"/>
                <a:cs typeface="Calibri"/>
              </a:rPr>
              <a:t> </a:t>
            </a:r>
            <a:r>
              <a:rPr sz="3033" b="1" spc="-113" dirty="0">
                <a:solidFill>
                  <a:srgbClr val="1C4605"/>
                </a:solidFill>
                <a:latin typeface="Calibri"/>
                <a:cs typeface="Calibri"/>
              </a:rPr>
              <a:t>MICHUQUER</a:t>
            </a:r>
            <a:endParaRPr sz="3033">
              <a:latin typeface="Calibri"/>
              <a:cs typeface="Calibri"/>
            </a:endParaRPr>
          </a:p>
          <a:p>
            <a:pPr marL="2096451">
              <a:spcBef>
                <a:spcPts val="560"/>
              </a:spcBef>
            </a:pPr>
            <a:r>
              <a:rPr sz="3033" b="1" spc="-13" dirty="0">
                <a:solidFill>
                  <a:srgbClr val="1C4605"/>
                </a:solidFill>
                <a:latin typeface="Calibri"/>
                <a:cs typeface="Calibri"/>
              </a:rPr>
              <a:t>BAJO</a:t>
            </a:r>
            <a:endParaRPr sz="3033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1"/>
            <a:ext cx="12192000" cy="6857999"/>
            <a:chOff x="0" y="0"/>
            <a:chExt cx="18288000" cy="10286999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54984" y="1670565"/>
              <a:ext cx="12630149" cy="8616421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0" y="0"/>
              <a:ext cx="18285460" cy="2140644"/>
            </a:xfrm>
            <a:custGeom>
              <a:avLst/>
              <a:gdLst/>
              <a:ahLst/>
              <a:cxnLst/>
              <a:rect l="l" t="t" r="r" b="b"/>
              <a:pathLst>
                <a:path w="18285460" h="1786255">
                  <a:moveTo>
                    <a:pt x="18285103" y="1785954"/>
                  </a:moveTo>
                  <a:lnTo>
                    <a:pt x="0" y="1785954"/>
                  </a:lnTo>
                  <a:lnTo>
                    <a:pt x="0" y="0"/>
                  </a:lnTo>
                  <a:lnTo>
                    <a:pt x="18285103" y="0"/>
                  </a:lnTo>
                  <a:lnTo>
                    <a:pt x="18285103" y="1785954"/>
                  </a:lnTo>
                  <a:close/>
                </a:path>
              </a:pathLst>
            </a:custGeom>
            <a:solidFill>
              <a:srgbClr val="009145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731350" y="18420"/>
            <a:ext cx="11275060" cy="1041182"/>
          </a:xfrm>
          <a:prstGeom prst="rect">
            <a:avLst/>
          </a:prstGeom>
        </p:spPr>
        <p:txBody>
          <a:bodyPr vert="horz" wrap="square" lIns="0" tIns="76200" rIns="0" bIns="0" rtlCol="0" anchor="ctr">
            <a:spAutoFit/>
          </a:bodyPr>
          <a:lstStyle/>
          <a:p>
            <a:pPr marL="8467">
              <a:lnSpc>
                <a:spcPct val="100000"/>
              </a:lnSpc>
              <a:spcBef>
                <a:spcPts val="600"/>
              </a:spcBef>
              <a:tabLst>
                <a:tab pos="8170742" algn="l"/>
                <a:tab pos="8462010" algn="l"/>
              </a:tabLst>
            </a:pPr>
            <a:r>
              <a:rPr lang="es-MX" sz="3133" spc="43" dirty="0">
                <a:solidFill>
                  <a:srgbClr val="FFFFFF"/>
                </a:solidFill>
              </a:rPr>
              <a:t>FIRMA DE CONVENIO PARA </a:t>
            </a:r>
            <a:r>
              <a:rPr sz="3133" spc="43" dirty="0">
                <a:solidFill>
                  <a:srgbClr val="FFFFFF"/>
                </a:solidFill>
              </a:rPr>
              <a:t>MEJORAMIENTO</a:t>
            </a:r>
            <a:r>
              <a:rPr sz="3133" spc="-83" dirty="0">
                <a:solidFill>
                  <a:srgbClr val="FFFFFF"/>
                </a:solidFill>
              </a:rPr>
              <a:t> </a:t>
            </a:r>
            <a:r>
              <a:rPr sz="3133" spc="90" dirty="0">
                <a:solidFill>
                  <a:srgbClr val="FFFFFF"/>
                </a:solidFill>
              </a:rPr>
              <a:t>SISTEMAS</a:t>
            </a:r>
            <a:r>
              <a:rPr sz="3133" spc="-83" dirty="0">
                <a:solidFill>
                  <a:srgbClr val="FFFFFF"/>
                </a:solidFill>
              </a:rPr>
              <a:t> </a:t>
            </a:r>
            <a:r>
              <a:rPr sz="3133" spc="87" dirty="0">
                <a:solidFill>
                  <a:srgbClr val="FFFFFF"/>
                </a:solidFill>
              </a:rPr>
              <a:t>DE</a:t>
            </a:r>
            <a:r>
              <a:rPr sz="3133" spc="-83" dirty="0">
                <a:solidFill>
                  <a:srgbClr val="FFFFFF"/>
                </a:solidFill>
              </a:rPr>
              <a:t> </a:t>
            </a:r>
            <a:r>
              <a:rPr sz="3133" spc="-43" dirty="0">
                <a:solidFill>
                  <a:srgbClr val="FFFFFF"/>
                </a:solidFill>
              </a:rPr>
              <a:t>AGUA</a:t>
            </a:r>
            <a:r>
              <a:rPr sz="3133" spc="-83" dirty="0">
                <a:solidFill>
                  <a:srgbClr val="FFFFFF"/>
                </a:solidFill>
              </a:rPr>
              <a:t> </a:t>
            </a:r>
            <a:r>
              <a:rPr sz="3133" spc="117" dirty="0">
                <a:solidFill>
                  <a:srgbClr val="FFFFFF"/>
                </a:solidFill>
              </a:rPr>
              <a:t>POTABLE</a:t>
            </a:r>
            <a:r>
              <a:rPr lang="es-MX" sz="3133" spc="117" dirty="0">
                <a:solidFill>
                  <a:srgbClr val="FFFFFF"/>
                </a:solidFill>
              </a:rPr>
              <a:t> EN LAS COMUNIDADES:</a:t>
            </a:r>
            <a:endParaRPr sz="2667" dirty="0"/>
          </a:p>
        </p:txBody>
      </p:sp>
      <p:sp>
        <p:nvSpPr>
          <p:cNvPr id="7" name="object 7"/>
          <p:cNvSpPr/>
          <p:nvPr/>
        </p:nvSpPr>
        <p:spPr>
          <a:xfrm>
            <a:off x="9671458" y="2205040"/>
            <a:ext cx="2636059" cy="377190"/>
          </a:xfrm>
          <a:custGeom>
            <a:avLst/>
            <a:gdLst/>
            <a:ahLst/>
            <a:cxnLst/>
            <a:rect l="l" t="t" r="r" b="b"/>
            <a:pathLst>
              <a:path w="1788794" h="565785">
                <a:moveTo>
                  <a:pt x="1646901" y="565784"/>
                </a:moveTo>
                <a:lnTo>
                  <a:pt x="141446" y="565784"/>
                </a:lnTo>
                <a:lnTo>
                  <a:pt x="96738" y="558573"/>
                </a:lnTo>
                <a:lnTo>
                  <a:pt x="57910" y="538493"/>
                </a:lnTo>
                <a:lnTo>
                  <a:pt x="27291" y="507874"/>
                </a:lnTo>
                <a:lnTo>
                  <a:pt x="7211" y="469046"/>
                </a:lnTo>
                <a:lnTo>
                  <a:pt x="0" y="424338"/>
                </a:lnTo>
                <a:lnTo>
                  <a:pt x="0" y="141446"/>
                </a:lnTo>
                <a:lnTo>
                  <a:pt x="7211" y="96738"/>
                </a:lnTo>
                <a:lnTo>
                  <a:pt x="27291" y="57909"/>
                </a:lnTo>
                <a:lnTo>
                  <a:pt x="57910" y="27290"/>
                </a:lnTo>
                <a:lnTo>
                  <a:pt x="96738" y="7211"/>
                </a:lnTo>
                <a:lnTo>
                  <a:pt x="141446" y="0"/>
                </a:lnTo>
                <a:lnTo>
                  <a:pt x="1646901" y="0"/>
                </a:lnTo>
                <a:lnTo>
                  <a:pt x="1691611" y="7211"/>
                </a:lnTo>
                <a:lnTo>
                  <a:pt x="1730439" y="27290"/>
                </a:lnTo>
                <a:lnTo>
                  <a:pt x="1761057" y="57909"/>
                </a:lnTo>
                <a:lnTo>
                  <a:pt x="1781136" y="96738"/>
                </a:lnTo>
                <a:lnTo>
                  <a:pt x="1788347" y="141446"/>
                </a:lnTo>
                <a:lnTo>
                  <a:pt x="1788347" y="424338"/>
                </a:lnTo>
                <a:lnTo>
                  <a:pt x="1781136" y="469046"/>
                </a:lnTo>
                <a:lnTo>
                  <a:pt x="1761057" y="507874"/>
                </a:lnTo>
                <a:lnTo>
                  <a:pt x="1730439" y="538493"/>
                </a:lnTo>
                <a:lnTo>
                  <a:pt x="1691611" y="558573"/>
                </a:lnTo>
                <a:lnTo>
                  <a:pt x="1646901" y="565784"/>
                </a:lnTo>
                <a:close/>
              </a:path>
            </a:pathLst>
          </a:custGeom>
          <a:solidFill>
            <a:srgbClr val="F0EC00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8" name="object 8"/>
          <p:cNvSpPr txBox="1"/>
          <p:nvPr/>
        </p:nvSpPr>
        <p:spPr>
          <a:xfrm>
            <a:off x="9861911" y="2234839"/>
            <a:ext cx="2539999" cy="285549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8467">
              <a:spcBef>
                <a:spcPts val="67"/>
              </a:spcBef>
            </a:pPr>
            <a:r>
              <a:rPr lang="es-MX" b="1" spc="43" dirty="0">
                <a:latin typeface="Calibri"/>
                <a:cs typeface="Calibri"/>
              </a:rPr>
              <a:t>En Proceso de ejecución</a:t>
            </a:r>
            <a:endParaRPr dirty="0">
              <a:latin typeface="Calibri"/>
              <a:cs typeface="Calibri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76956" y="1193800"/>
            <a:ext cx="11693737" cy="1510877"/>
            <a:chOff x="747860" y="1670578"/>
            <a:chExt cx="17540605" cy="2266315"/>
          </a:xfrm>
        </p:grpSpPr>
        <p:pic>
          <p:nvPicPr>
            <p:cNvPr id="10" name="object 1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6717822" y="1670578"/>
              <a:ext cx="1570188" cy="1562087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747860" y="2027716"/>
              <a:ext cx="3793490" cy="1909445"/>
            </a:xfrm>
            <a:custGeom>
              <a:avLst/>
              <a:gdLst/>
              <a:ahLst/>
              <a:cxnLst/>
              <a:rect l="l" t="t" r="r" b="b"/>
              <a:pathLst>
                <a:path w="3793490" h="1909445">
                  <a:moveTo>
                    <a:pt x="3507177" y="1908942"/>
                  </a:moveTo>
                  <a:lnTo>
                    <a:pt x="286282" y="1908942"/>
                  </a:lnTo>
                  <a:lnTo>
                    <a:pt x="239845" y="1905195"/>
                  </a:lnTo>
                  <a:lnTo>
                    <a:pt x="195794" y="1894347"/>
                  </a:lnTo>
                  <a:lnTo>
                    <a:pt x="154719" y="1876987"/>
                  </a:lnTo>
                  <a:lnTo>
                    <a:pt x="117207" y="1853706"/>
                  </a:lnTo>
                  <a:lnTo>
                    <a:pt x="83850" y="1825092"/>
                  </a:lnTo>
                  <a:lnTo>
                    <a:pt x="55235" y="1791734"/>
                  </a:lnTo>
                  <a:lnTo>
                    <a:pt x="31954" y="1754223"/>
                  </a:lnTo>
                  <a:lnTo>
                    <a:pt x="14594" y="1713147"/>
                  </a:lnTo>
                  <a:lnTo>
                    <a:pt x="3746" y="1669096"/>
                  </a:lnTo>
                  <a:lnTo>
                    <a:pt x="0" y="1622659"/>
                  </a:lnTo>
                  <a:lnTo>
                    <a:pt x="0" y="1012452"/>
                  </a:lnTo>
                  <a:lnTo>
                    <a:pt x="4705" y="964068"/>
                  </a:lnTo>
                  <a:lnTo>
                    <a:pt x="18236" y="918776"/>
                  </a:lnTo>
                  <a:lnTo>
                    <a:pt x="39716" y="877502"/>
                  </a:lnTo>
                  <a:lnTo>
                    <a:pt x="68268" y="841173"/>
                  </a:lnTo>
                  <a:lnTo>
                    <a:pt x="103013" y="810713"/>
                  </a:lnTo>
                  <a:lnTo>
                    <a:pt x="143075" y="787050"/>
                  </a:lnTo>
                  <a:lnTo>
                    <a:pt x="187576" y="771108"/>
                  </a:lnTo>
                  <a:lnTo>
                    <a:pt x="283701" y="756518"/>
                  </a:lnTo>
                  <a:lnTo>
                    <a:pt x="328201" y="740576"/>
                  </a:lnTo>
                  <a:lnTo>
                    <a:pt x="368263" y="716913"/>
                  </a:lnTo>
                  <a:lnTo>
                    <a:pt x="403009" y="686453"/>
                  </a:lnTo>
                  <a:lnTo>
                    <a:pt x="431560" y="650124"/>
                  </a:lnTo>
                  <a:lnTo>
                    <a:pt x="453040" y="608851"/>
                  </a:lnTo>
                  <a:lnTo>
                    <a:pt x="466572" y="563559"/>
                  </a:lnTo>
                  <a:lnTo>
                    <a:pt x="471277" y="515174"/>
                  </a:lnTo>
                  <a:lnTo>
                    <a:pt x="471277" y="286282"/>
                  </a:lnTo>
                  <a:lnTo>
                    <a:pt x="475024" y="239845"/>
                  </a:lnTo>
                  <a:lnTo>
                    <a:pt x="485872" y="195794"/>
                  </a:lnTo>
                  <a:lnTo>
                    <a:pt x="503231" y="154718"/>
                  </a:lnTo>
                  <a:lnTo>
                    <a:pt x="526513" y="117207"/>
                  </a:lnTo>
                  <a:lnTo>
                    <a:pt x="555127" y="83850"/>
                  </a:lnTo>
                  <a:lnTo>
                    <a:pt x="588484" y="55235"/>
                  </a:lnTo>
                  <a:lnTo>
                    <a:pt x="625995" y="31954"/>
                  </a:lnTo>
                  <a:lnTo>
                    <a:pt x="667071" y="14594"/>
                  </a:lnTo>
                  <a:lnTo>
                    <a:pt x="711122" y="3746"/>
                  </a:lnTo>
                  <a:lnTo>
                    <a:pt x="757558" y="0"/>
                  </a:lnTo>
                  <a:lnTo>
                    <a:pt x="3035619" y="0"/>
                  </a:lnTo>
                  <a:lnTo>
                    <a:pt x="3082056" y="3746"/>
                  </a:lnTo>
                  <a:lnTo>
                    <a:pt x="3126107" y="14594"/>
                  </a:lnTo>
                  <a:lnTo>
                    <a:pt x="3167184" y="31954"/>
                  </a:lnTo>
                  <a:lnTo>
                    <a:pt x="3204696" y="55235"/>
                  </a:lnTo>
                  <a:lnTo>
                    <a:pt x="3238054" y="83850"/>
                  </a:lnTo>
                  <a:lnTo>
                    <a:pt x="3266670" y="117207"/>
                  </a:lnTo>
                  <a:lnTo>
                    <a:pt x="3289952" y="154718"/>
                  </a:lnTo>
                  <a:lnTo>
                    <a:pt x="3307312" y="195794"/>
                  </a:lnTo>
                  <a:lnTo>
                    <a:pt x="3318160" y="239845"/>
                  </a:lnTo>
                  <a:lnTo>
                    <a:pt x="3321907" y="286282"/>
                  </a:lnTo>
                  <a:lnTo>
                    <a:pt x="3321907" y="515071"/>
                  </a:lnTo>
                  <a:lnTo>
                    <a:pt x="3326615" y="563481"/>
                  </a:lnTo>
                  <a:lnTo>
                    <a:pt x="3340154" y="608796"/>
                  </a:lnTo>
                  <a:lnTo>
                    <a:pt x="3361646" y="650090"/>
                  </a:lnTo>
                  <a:lnTo>
                    <a:pt x="3390213" y="686436"/>
                  </a:lnTo>
                  <a:lnTo>
                    <a:pt x="3424978" y="716908"/>
                  </a:lnTo>
                  <a:lnTo>
                    <a:pt x="3465062" y="740579"/>
                  </a:lnTo>
                  <a:lnTo>
                    <a:pt x="3509587" y="756523"/>
                  </a:lnTo>
                  <a:lnTo>
                    <a:pt x="3605768" y="771104"/>
                  </a:lnTo>
                  <a:lnTo>
                    <a:pt x="3650295" y="787048"/>
                  </a:lnTo>
                  <a:lnTo>
                    <a:pt x="3690382" y="810719"/>
                  </a:lnTo>
                  <a:lnTo>
                    <a:pt x="3725150" y="841190"/>
                  </a:lnTo>
                  <a:lnTo>
                    <a:pt x="3753720" y="877536"/>
                  </a:lnTo>
                  <a:lnTo>
                    <a:pt x="3775215" y="918830"/>
                  </a:lnTo>
                  <a:lnTo>
                    <a:pt x="3788756" y="964145"/>
                  </a:lnTo>
                  <a:lnTo>
                    <a:pt x="3793465" y="1012555"/>
                  </a:lnTo>
                  <a:lnTo>
                    <a:pt x="3793465" y="1622659"/>
                  </a:lnTo>
                  <a:lnTo>
                    <a:pt x="3789717" y="1669096"/>
                  </a:lnTo>
                  <a:lnTo>
                    <a:pt x="3778869" y="1713147"/>
                  </a:lnTo>
                  <a:lnTo>
                    <a:pt x="3761509" y="1754223"/>
                  </a:lnTo>
                  <a:lnTo>
                    <a:pt x="3738227" y="1791734"/>
                  </a:lnTo>
                  <a:lnTo>
                    <a:pt x="3709612" y="1825092"/>
                  </a:lnTo>
                  <a:lnTo>
                    <a:pt x="3676253" y="1853706"/>
                  </a:lnTo>
                  <a:lnTo>
                    <a:pt x="3638741" y="1876987"/>
                  </a:lnTo>
                  <a:lnTo>
                    <a:pt x="3597665" y="1894347"/>
                  </a:lnTo>
                  <a:lnTo>
                    <a:pt x="3553613" y="1905195"/>
                  </a:lnTo>
                  <a:lnTo>
                    <a:pt x="3507177" y="1908942"/>
                  </a:lnTo>
                  <a:close/>
                </a:path>
              </a:pathLst>
            </a:custGeom>
            <a:solidFill>
              <a:srgbClr val="D9D9ED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115517" y="1427105"/>
            <a:ext cx="3530177" cy="5292368"/>
          </a:xfrm>
          <a:prstGeom prst="rect">
            <a:avLst/>
          </a:prstGeom>
        </p:spPr>
        <p:txBody>
          <a:bodyPr vert="horz" wrap="square" lIns="0" tIns="59267" rIns="0" bIns="0" rtlCol="0">
            <a:spAutoFit/>
          </a:bodyPr>
          <a:lstStyle/>
          <a:p>
            <a:pPr marL="566024" marR="795906" indent="314129">
              <a:lnSpc>
                <a:spcPts val="4007"/>
              </a:lnSpc>
              <a:spcBef>
                <a:spcPts val="467"/>
              </a:spcBef>
            </a:pPr>
            <a:r>
              <a:rPr sz="3600" b="1" spc="-13" dirty="0">
                <a:solidFill>
                  <a:srgbClr val="120F73"/>
                </a:solidFill>
                <a:latin typeface="Calibri"/>
                <a:cs typeface="Calibri"/>
              </a:rPr>
              <a:t>MONTO</a:t>
            </a:r>
            <a:endParaRPr sz="3600" dirty="0">
              <a:latin typeface="Calibri"/>
              <a:cs typeface="Calibri"/>
            </a:endParaRPr>
          </a:p>
          <a:p>
            <a:pPr marL="8467" marR="3387" algn="ctr">
              <a:lnSpc>
                <a:spcPct val="115900"/>
              </a:lnSpc>
              <a:spcBef>
                <a:spcPts val="3320"/>
              </a:spcBef>
            </a:pPr>
            <a:endParaRPr lang="es-MX" sz="2733" b="1" spc="53">
              <a:latin typeface="Calibri"/>
              <a:cs typeface="Calibri"/>
            </a:endParaRPr>
          </a:p>
          <a:p>
            <a:pPr marL="8467" marR="3387" algn="ctr">
              <a:lnSpc>
                <a:spcPct val="115900"/>
              </a:lnSpc>
              <a:spcBef>
                <a:spcPts val="3320"/>
              </a:spcBef>
            </a:pPr>
            <a:r>
              <a:rPr sz="2733" b="1" spc="53">
                <a:latin typeface="Calibri"/>
                <a:cs typeface="Calibri"/>
              </a:rPr>
              <a:t>GARANTIZA</a:t>
            </a:r>
            <a:r>
              <a:rPr sz="2733" b="1" spc="-13">
                <a:latin typeface="Calibri"/>
                <a:cs typeface="Calibri"/>
              </a:rPr>
              <a:t> </a:t>
            </a:r>
            <a:r>
              <a:rPr sz="2733" b="1" spc="197" dirty="0">
                <a:latin typeface="Calibri"/>
                <a:cs typeface="Calibri"/>
              </a:rPr>
              <a:t>EL </a:t>
            </a:r>
            <a:r>
              <a:rPr sz="2733" b="1" spc="113" dirty="0">
                <a:latin typeface="Calibri"/>
                <a:cs typeface="Calibri"/>
              </a:rPr>
              <a:t>ACCESO</a:t>
            </a:r>
            <a:r>
              <a:rPr sz="2733" b="1" spc="-3" dirty="0">
                <a:latin typeface="Calibri"/>
                <a:cs typeface="Calibri"/>
              </a:rPr>
              <a:t> </a:t>
            </a:r>
            <a:r>
              <a:rPr sz="2733" b="1" spc="113" dirty="0">
                <a:latin typeface="Calibri"/>
                <a:cs typeface="Calibri"/>
              </a:rPr>
              <a:t>SEGURO</a:t>
            </a:r>
            <a:r>
              <a:rPr sz="2733" b="1" dirty="0">
                <a:latin typeface="Calibri"/>
                <a:cs typeface="Calibri"/>
              </a:rPr>
              <a:t> </a:t>
            </a:r>
            <a:r>
              <a:rPr sz="2733" b="1" spc="-33" dirty="0">
                <a:latin typeface="Calibri"/>
                <a:cs typeface="Calibri"/>
              </a:rPr>
              <a:t>Y </a:t>
            </a:r>
            <a:r>
              <a:rPr sz="2733" b="1" spc="83" dirty="0">
                <a:latin typeface="Calibri"/>
                <a:cs typeface="Calibri"/>
              </a:rPr>
              <a:t>CONTINUO</a:t>
            </a:r>
            <a:r>
              <a:rPr sz="2733" b="1" dirty="0">
                <a:latin typeface="Calibri"/>
                <a:cs typeface="Calibri"/>
              </a:rPr>
              <a:t> </a:t>
            </a:r>
            <a:r>
              <a:rPr sz="2733" b="1" spc="73" dirty="0">
                <a:latin typeface="Calibri"/>
                <a:cs typeface="Calibri"/>
              </a:rPr>
              <a:t>AL </a:t>
            </a:r>
            <a:r>
              <a:rPr sz="2733" b="1" spc="113" dirty="0">
                <a:latin typeface="Calibri"/>
                <a:cs typeface="Calibri"/>
              </a:rPr>
              <a:t>SERVICIO</a:t>
            </a:r>
            <a:r>
              <a:rPr sz="2733" b="1" spc="-3" dirty="0">
                <a:latin typeface="Calibri"/>
                <a:cs typeface="Calibri"/>
              </a:rPr>
              <a:t> </a:t>
            </a:r>
            <a:r>
              <a:rPr sz="2733" b="1" spc="93" dirty="0">
                <a:latin typeface="Calibri"/>
                <a:cs typeface="Calibri"/>
              </a:rPr>
              <a:t>DE</a:t>
            </a:r>
            <a:r>
              <a:rPr sz="2733" b="1" dirty="0">
                <a:latin typeface="Calibri"/>
                <a:cs typeface="Calibri"/>
              </a:rPr>
              <a:t> </a:t>
            </a:r>
            <a:r>
              <a:rPr sz="2733" b="1" spc="-13" dirty="0">
                <a:latin typeface="Calibri"/>
                <a:cs typeface="Calibri"/>
              </a:rPr>
              <a:t>AGUA </a:t>
            </a:r>
            <a:r>
              <a:rPr sz="2733" b="1" spc="40" dirty="0">
                <a:latin typeface="Calibri"/>
                <a:cs typeface="Calibri"/>
              </a:rPr>
              <a:t>PARA</a:t>
            </a:r>
            <a:r>
              <a:rPr sz="2733" b="1" spc="-7" dirty="0">
                <a:latin typeface="Calibri"/>
                <a:cs typeface="Calibri"/>
              </a:rPr>
              <a:t> </a:t>
            </a:r>
            <a:r>
              <a:rPr sz="2733" b="1" spc="140" dirty="0">
                <a:latin typeface="Calibri"/>
                <a:cs typeface="Calibri"/>
              </a:rPr>
              <a:t>LAS</a:t>
            </a:r>
            <a:r>
              <a:rPr sz="2733" b="1" spc="-7" dirty="0">
                <a:latin typeface="Calibri"/>
                <a:cs typeface="Calibri"/>
              </a:rPr>
              <a:t> </a:t>
            </a:r>
            <a:r>
              <a:rPr sz="2733" b="1" spc="63" dirty="0">
                <a:latin typeface="Calibri"/>
                <a:cs typeface="Calibri"/>
              </a:rPr>
              <a:t>FAMILIAS</a:t>
            </a:r>
            <a:r>
              <a:rPr sz="2733" b="1" spc="-7" dirty="0">
                <a:latin typeface="Calibri"/>
                <a:cs typeface="Calibri"/>
              </a:rPr>
              <a:t> </a:t>
            </a:r>
            <a:r>
              <a:rPr sz="2733" b="1" spc="76" dirty="0">
                <a:latin typeface="Calibri"/>
                <a:cs typeface="Calibri"/>
              </a:rPr>
              <a:t>DE </a:t>
            </a:r>
            <a:r>
              <a:rPr sz="2733" b="1" spc="140" dirty="0">
                <a:latin typeface="Calibri"/>
                <a:cs typeface="Calibri"/>
              </a:rPr>
              <a:t>LAS</a:t>
            </a:r>
            <a:r>
              <a:rPr sz="2733" b="1" spc="-7" dirty="0">
                <a:latin typeface="Calibri"/>
                <a:cs typeface="Calibri"/>
              </a:rPr>
              <a:t> </a:t>
            </a:r>
            <a:r>
              <a:rPr sz="2733" b="1" spc="40" dirty="0">
                <a:latin typeface="Calibri"/>
                <a:cs typeface="Calibri"/>
              </a:rPr>
              <a:t>COMUNIDADES </a:t>
            </a:r>
            <a:r>
              <a:rPr sz="2733" b="1" spc="97" dirty="0">
                <a:latin typeface="Calibri"/>
                <a:cs typeface="Calibri"/>
              </a:rPr>
              <a:t>BENEFICIADAS</a:t>
            </a:r>
            <a:endParaRPr sz="2733" dirty="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3"/>
            <a:ext cx="6265468" cy="6857997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50859" y="1"/>
            <a:ext cx="5353059" cy="6857999"/>
          </a:xfrm>
          <a:prstGeom prst="rect">
            <a:avLst/>
          </a:prstGeom>
        </p:spPr>
      </p:pic>
      <p:sp>
        <p:nvSpPr>
          <p:cNvPr id="4" name="object 4"/>
          <p:cNvSpPr/>
          <p:nvPr/>
        </p:nvSpPr>
        <p:spPr>
          <a:xfrm>
            <a:off x="1" y="0"/>
            <a:ext cx="4376843" cy="2029460"/>
          </a:xfrm>
          <a:custGeom>
            <a:avLst/>
            <a:gdLst/>
            <a:ahLst/>
            <a:cxnLst/>
            <a:rect l="l" t="t" r="r" b="b"/>
            <a:pathLst>
              <a:path w="6565265" h="3044190">
                <a:moveTo>
                  <a:pt x="5612647" y="3043839"/>
                </a:moveTo>
                <a:lnTo>
                  <a:pt x="0" y="3043842"/>
                </a:lnTo>
                <a:lnTo>
                  <a:pt x="0" y="0"/>
                </a:lnTo>
                <a:lnTo>
                  <a:pt x="6565147" y="0"/>
                </a:lnTo>
                <a:lnTo>
                  <a:pt x="6565147" y="2091342"/>
                </a:lnTo>
                <a:lnTo>
                  <a:pt x="6563982" y="2138881"/>
                </a:lnTo>
                <a:lnTo>
                  <a:pt x="6560521" y="2185817"/>
                </a:lnTo>
                <a:lnTo>
                  <a:pt x="6554820" y="2232095"/>
                </a:lnTo>
                <a:lnTo>
                  <a:pt x="6546933" y="2277661"/>
                </a:lnTo>
                <a:lnTo>
                  <a:pt x="6536915" y="2322459"/>
                </a:lnTo>
                <a:lnTo>
                  <a:pt x="6524820" y="2366436"/>
                </a:lnTo>
                <a:lnTo>
                  <a:pt x="6510702" y="2409537"/>
                </a:lnTo>
                <a:lnTo>
                  <a:pt x="6494618" y="2451707"/>
                </a:lnTo>
                <a:lnTo>
                  <a:pt x="6476620" y="2492892"/>
                </a:lnTo>
                <a:lnTo>
                  <a:pt x="6456764" y="2533036"/>
                </a:lnTo>
                <a:lnTo>
                  <a:pt x="6435104" y="2572087"/>
                </a:lnTo>
                <a:lnTo>
                  <a:pt x="6411694" y="2609988"/>
                </a:lnTo>
                <a:lnTo>
                  <a:pt x="6386590" y="2646685"/>
                </a:lnTo>
                <a:lnTo>
                  <a:pt x="6359846" y="2682125"/>
                </a:lnTo>
                <a:lnTo>
                  <a:pt x="6331516" y="2716252"/>
                </a:lnTo>
                <a:lnTo>
                  <a:pt x="6301655" y="2749011"/>
                </a:lnTo>
                <a:lnTo>
                  <a:pt x="6270318" y="2780348"/>
                </a:lnTo>
                <a:lnTo>
                  <a:pt x="6237558" y="2810209"/>
                </a:lnTo>
                <a:lnTo>
                  <a:pt x="6203432" y="2838539"/>
                </a:lnTo>
                <a:lnTo>
                  <a:pt x="6167992" y="2865284"/>
                </a:lnTo>
                <a:lnTo>
                  <a:pt x="6131295" y="2890388"/>
                </a:lnTo>
                <a:lnTo>
                  <a:pt x="6093394" y="2913797"/>
                </a:lnTo>
                <a:lnTo>
                  <a:pt x="6054343" y="2935458"/>
                </a:lnTo>
                <a:lnTo>
                  <a:pt x="6014199" y="2955314"/>
                </a:lnTo>
                <a:lnTo>
                  <a:pt x="5973014" y="2973312"/>
                </a:lnTo>
                <a:lnTo>
                  <a:pt x="5930844" y="2989396"/>
                </a:lnTo>
                <a:lnTo>
                  <a:pt x="5887743" y="3003514"/>
                </a:lnTo>
                <a:lnTo>
                  <a:pt x="5843766" y="3015609"/>
                </a:lnTo>
                <a:lnTo>
                  <a:pt x="5798967" y="3025627"/>
                </a:lnTo>
                <a:lnTo>
                  <a:pt x="5753401" y="3033514"/>
                </a:lnTo>
                <a:lnTo>
                  <a:pt x="5707123" y="3039215"/>
                </a:lnTo>
                <a:lnTo>
                  <a:pt x="5660187" y="3042676"/>
                </a:lnTo>
                <a:lnTo>
                  <a:pt x="5612647" y="30438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" name="object 5" descr="$PPTXTitle"/>
          <p:cNvSpPr txBox="1"/>
          <p:nvPr/>
        </p:nvSpPr>
        <p:spPr>
          <a:xfrm>
            <a:off x="308144" y="28656"/>
            <a:ext cx="3668607" cy="1050566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1124853" marR="3387" indent="-1116809">
              <a:lnSpc>
                <a:spcPct val="115399"/>
              </a:lnSpc>
              <a:spcBef>
                <a:spcPts val="67"/>
              </a:spcBef>
            </a:pPr>
            <a:r>
              <a:rPr sz="3033" b="1" spc="-107" dirty="0">
                <a:solidFill>
                  <a:srgbClr val="1C4605"/>
                </a:solidFill>
                <a:latin typeface="Calibri"/>
                <a:cs typeface="Calibri"/>
              </a:rPr>
              <a:t>GESTIÓN</a:t>
            </a:r>
            <a:r>
              <a:rPr sz="3033" b="1" spc="13" dirty="0">
                <a:solidFill>
                  <a:srgbClr val="1C4605"/>
                </a:solidFill>
                <a:latin typeface="Calibri"/>
                <a:cs typeface="Calibri"/>
              </a:rPr>
              <a:t> </a:t>
            </a:r>
            <a:r>
              <a:rPr sz="3033" b="1" spc="-173" dirty="0">
                <a:solidFill>
                  <a:srgbClr val="1C4605"/>
                </a:solidFill>
                <a:latin typeface="Calibri"/>
                <a:cs typeface="Calibri"/>
              </a:rPr>
              <a:t>CON</a:t>
            </a:r>
            <a:r>
              <a:rPr sz="3033" b="1" spc="20" dirty="0">
                <a:solidFill>
                  <a:srgbClr val="1C4605"/>
                </a:solidFill>
                <a:latin typeface="Calibri"/>
                <a:cs typeface="Calibri"/>
              </a:rPr>
              <a:t> </a:t>
            </a:r>
            <a:r>
              <a:rPr sz="3033" b="1" spc="-76" dirty="0">
                <a:solidFill>
                  <a:srgbClr val="1C4605"/>
                </a:solidFill>
                <a:latin typeface="Calibri"/>
                <a:cs typeface="Calibri"/>
              </a:rPr>
              <a:t>EMPRESA </a:t>
            </a:r>
            <a:r>
              <a:rPr sz="3033" b="1" spc="-7" dirty="0">
                <a:solidFill>
                  <a:srgbClr val="1C4605"/>
                </a:solidFill>
                <a:latin typeface="Calibri"/>
                <a:cs typeface="Calibri"/>
              </a:rPr>
              <a:t>PRIVADA</a:t>
            </a:r>
            <a:endParaRPr sz="3033">
              <a:latin typeface="Calibri"/>
              <a:cs typeface="Calibri"/>
            </a:endParaRPr>
          </a:p>
        </p:txBody>
      </p:sp>
      <p:pic>
        <p:nvPicPr>
          <p:cNvPr id="6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150651" y="1083763"/>
            <a:ext cx="1981199" cy="946149"/>
          </a:xfrm>
          <a:prstGeom prst="rect">
            <a:avLst/>
          </a:prstGeom>
        </p:spPr>
      </p:pic>
      <p:sp>
        <p:nvSpPr>
          <p:cNvPr id="7" name="object 7"/>
          <p:cNvSpPr/>
          <p:nvPr/>
        </p:nvSpPr>
        <p:spPr>
          <a:xfrm>
            <a:off x="93246" y="5693948"/>
            <a:ext cx="12003617" cy="1164167"/>
          </a:xfrm>
          <a:custGeom>
            <a:avLst/>
            <a:gdLst/>
            <a:ahLst/>
            <a:cxnLst/>
            <a:rect l="l" t="t" r="r" b="b"/>
            <a:pathLst>
              <a:path w="18005425" h="1746250">
                <a:moveTo>
                  <a:pt x="18005237" y="1746077"/>
                </a:moveTo>
                <a:lnTo>
                  <a:pt x="0" y="1746077"/>
                </a:lnTo>
                <a:lnTo>
                  <a:pt x="0" y="952499"/>
                </a:lnTo>
                <a:lnTo>
                  <a:pt x="1165" y="904960"/>
                </a:lnTo>
                <a:lnTo>
                  <a:pt x="4626" y="858023"/>
                </a:lnTo>
                <a:lnTo>
                  <a:pt x="10327" y="811745"/>
                </a:lnTo>
                <a:lnTo>
                  <a:pt x="18214" y="766179"/>
                </a:lnTo>
                <a:lnTo>
                  <a:pt x="28232" y="721381"/>
                </a:lnTo>
                <a:lnTo>
                  <a:pt x="40327" y="677404"/>
                </a:lnTo>
                <a:lnTo>
                  <a:pt x="54445" y="634303"/>
                </a:lnTo>
                <a:lnTo>
                  <a:pt x="70530" y="592133"/>
                </a:lnTo>
                <a:lnTo>
                  <a:pt x="88527" y="550948"/>
                </a:lnTo>
                <a:lnTo>
                  <a:pt x="108384" y="510803"/>
                </a:lnTo>
                <a:lnTo>
                  <a:pt x="130044" y="471753"/>
                </a:lnTo>
                <a:lnTo>
                  <a:pt x="153453" y="433852"/>
                </a:lnTo>
                <a:lnTo>
                  <a:pt x="178558" y="397154"/>
                </a:lnTo>
                <a:lnTo>
                  <a:pt x="205302" y="361715"/>
                </a:lnTo>
                <a:lnTo>
                  <a:pt x="233632" y="327588"/>
                </a:lnTo>
                <a:lnTo>
                  <a:pt x="263493" y="294829"/>
                </a:lnTo>
                <a:lnTo>
                  <a:pt x="294831" y="263491"/>
                </a:lnTo>
                <a:lnTo>
                  <a:pt x="327590" y="233630"/>
                </a:lnTo>
                <a:lnTo>
                  <a:pt x="361717" y="205301"/>
                </a:lnTo>
                <a:lnTo>
                  <a:pt x="397156" y="178556"/>
                </a:lnTo>
                <a:lnTo>
                  <a:pt x="433854" y="153452"/>
                </a:lnTo>
                <a:lnTo>
                  <a:pt x="471755" y="130043"/>
                </a:lnTo>
                <a:lnTo>
                  <a:pt x="510805" y="108383"/>
                </a:lnTo>
                <a:lnTo>
                  <a:pt x="550950" y="88527"/>
                </a:lnTo>
                <a:lnTo>
                  <a:pt x="592135" y="70529"/>
                </a:lnTo>
                <a:lnTo>
                  <a:pt x="634305" y="54444"/>
                </a:lnTo>
                <a:lnTo>
                  <a:pt x="677406" y="40327"/>
                </a:lnTo>
                <a:lnTo>
                  <a:pt x="721383" y="28232"/>
                </a:lnTo>
                <a:lnTo>
                  <a:pt x="766181" y="18214"/>
                </a:lnTo>
                <a:lnTo>
                  <a:pt x="811747" y="10327"/>
                </a:lnTo>
                <a:lnTo>
                  <a:pt x="858025" y="4626"/>
                </a:lnTo>
                <a:lnTo>
                  <a:pt x="904961" y="1165"/>
                </a:lnTo>
                <a:lnTo>
                  <a:pt x="952500" y="0"/>
                </a:lnTo>
                <a:lnTo>
                  <a:pt x="17055757" y="0"/>
                </a:lnTo>
                <a:lnTo>
                  <a:pt x="17103296" y="1165"/>
                </a:lnTo>
                <a:lnTo>
                  <a:pt x="17150233" y="4626"/>
                </a:lnTo>
                <a:lnTo>
                  <a:pt x="17196511" y="10327"/>
                </a:lnTo>
                <a:lnTo>
                  <a:pt x="17242077" y="18214"/>
                </a:lnTo>
                <a:lnTo>
                  <a:pt x="17286875" y="28232"/>
                </a:lnTo>
                <a:lnTo>
                  <a:pt x="17330852" y="40327"/>
                </a:lnTo>
                <a:lnTo>
                  <a:pt x="17373953" y="54444"/>
                </a:lnTo>
                <a:lnTo>
                  <a:pt x="17416123" y="70529"/>
                </a:lnTo>
                <a:lnTo>
                  <a:pt x="17457308" y="88527"/>
                </a:lnTo>
                <a:lnTo>
                  <a:pt x="17497453" y="108383"/>
                </a:lnTo>
                <a:lnTo>
                  <a:pt x="17536503" y="130043"/>
                </a:lnTo>
                <a:lnTo>
                  <a:pt x="17574404" y="153452"/>
                </a:lnTo>
                <a:lnTo>
                  <a:pt x="17611102" y="178556"/>
                </a:lnTo>
                <a:lnTo>
                  <a:pt x="17646541" y="205301"/>
                </a:lnTo>
                <a:lnTo>
                  <a:pt x="17680668" y="233630"/>
                </a:lnTo>
                <a:lnTo>
                  <a:pt x="17713427" y="263491"/>
                </a:lnTo>
                <a:lnTo>
                  <a:pt x="17744765" y="294829"/>
                </a:lnTo>
                <a:lnTo>
                  <a:pt x="17774626" y="327588"/>
                </a:lnTo>
                <a:lnTo>
                  <a:pt x="17802955" y="361715"/>
                </a:lnTo>
                <a:lnTo>
                  <a:pt x="17829700" y="397154"/>
                </a:lnTo>
                <a:lnTo>
                  <a:pt x="17854804" y="433852"/>
                </a:lnTo>
                <a:lnTo>
                  <a:pt x="17878213" y="471753"/>
                </a:lnTo>
                <a:lnTo>
                  <a:pt x="17899873" y="510803"/>
                </a:lnTo>
                <a:lnTo>
                  <a:pt x="17919729" y="550948"/>
                </a:lnTo>
                <a:lnTo>
                  <a:pt x="17937727" y="592133"/>
                </a:lnTo>
                <a:lnTo>
                  <a:pt x="17953812" y="634303"/>
                </a:lnTo>
                <a:lnTo>
                  <a:pt x="17967929" y="677404"/>
                </a:lnTo>
                <a:lnTo>
                  <a:pt x="17980024" y="721381"/>
                </a:lnTo>
                <a:lnTo>
                  <a:pt x="17990042" y="766179"/>
                </a:lnTo>
                <a:lnTo>
                  <a:pt x="17997929" y="811745"/>
                </a:lnTo>
                <a:lnTo>
                  <a:pt x="18003630" y="858023"/>
                </a:lnTo>
                <a:lnTo>
                  <a:pt x="18005237" y="879810"/>
                </a:lnTo>
                <a:lnTo>
                  <a:pt x="18005237" y="17460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8" name="object 8"/>
          <p:cNvSpPr txBox="1"/>
          <p:nvPr/>
        </p:nvSpPr>
        <p:spPr>
          <a:xfrm>
            <a:off x="1585031" y="5950500"/>
            <a:ext cx="9633796" cy="474425"/>
          </a:xfrm>
          <a:prstGeom prst="rect">
            <a:avLst/>
          </a:prstGeom>
        </p:spPr>
        <p:txBody>
          <a:bodyPr vert="horz" wrap="square" lIns="0" tIns="7620" rIns="0" bIns="0" rtlCol="0">
            <a:spAutoFit/>
          </a:bodyPr>
          <a:lstStyle/>
          <a:p>
            <a:pPr marL="8467">
              <a:spcBef>
                <a:spcPts val="60"/>
              </a:spcBef>
            </a:pPr>
            <a:r>
              <a:rPr sz="3033" b="1" spc="-33" dirty="0">
                <a:solidFill>
                  <a:srgbClr val="1C4605"/>
                </a:solidFill>
                <a:latin typeface="Calibri"/>
                <a:cs typeface="Calibri"/>
              </a:rPr>
              <a:t>IMPULSAR</a:t>
            </a:r>
            <a:r>
              <a:rPr sz="3033" b="1" spc="-103" dirty="0">
                <a:solidFill>
                  <a:srgbClr val="1C4605"/>
                </a:solidFill>
                <a:latin typeface="Calibri"/>
                <a:cs typeface="Calibri"/>
              </a:rPr>
              <a:t> </a:t>
            </a:r>
            <a:r>
              <a:rPr sz="3033" b="1" dirty="0">
                <a:solidFill>
                  <a:srgbClr val="1C4605"/>
                </a:solidFill>
                <a:latin typeface="Calibri"/>
                <a:cs typeface="Calibri"/>
              </a:rPr>
              <a:t>LA</a:t>
            </a:r>
            <a:r>
              <a:rPr sz="3033" b="1" spc="-33" dirty="0">
                <a:solidFill>
                  <a:srgbClr val="1C4605"/>
                </a:solidFill>
                <a:latin typeface="Calibri"/>
                <a:cs typeface="Calibri"/>
              </a:rPr>
              <a:t> </a:t>
            </a:r>
            <a:r>
              <a:rPr sz="3033" b="1" spc="-197" dirty="0">
                <a:solidFill>
                  <a:srgbClr val="1C4605"/>
                </a:solidFill>
                <a:latin typeface="Calibri"/>
                <a:cs typeface="Calibri"/>
              </a:rPr>
              <a:t>ECONOMÍA</a:t>
            </a:r>
            <a:r>
              <a:rPr sz="3033" b="1" spc="27" dirty="0">
                <a:solidFill>
                  <a:srgbClr val="1C4605"/>
                </a:solidFill>
                <a:latin typeface="Calibri"/>
                <a:cs typeface="Calibri"/>
              </a:rPr>
              <a:t> </a:t>
            </a:r>
            <a:r>
              <a:rPr sz="3033" b="1" spc="-13" dirty="0">
                <a:solidFill>
                  <a:srgbClr val="1C4605"/>
                </a:solidFill>
                <a:latin typeface="Calibri"/>
                <a:cs typeface="Calibri"/>
              </a:rPr>
              <a:t>LOCAL</a:t>
            </a:r>
            <a:r>
              <a:rPr sz="3033" b="1" spc="-37" dirty="0">
                <a:solidFill>
                  <a:srgbClr val="1C4605"/>
                </a:solidFill>
                <a:latin typeface="Calibri"/>
                <a:cs typeface="Calibri"/>
              </a:rPr>
              <a:t> </a:t>
            </a:r>
            <a:r>
              <a:rPr sz="3033" b="1" dirty="0">
                <a:solidFill>
                  <a:srgbClr val="1C4605"/>
                </a:solidFill>
                <a:latin typeface="Calibri"/>
                <a:cs typeface="Calibri"/>
              </a:rPr>
              <a:t>Y</a:t>
            </a:r>
            <a:r>
              <a:rPr sz="3033" b="1" spc="-37" dirty="0">
                <a:solidFill>
                  <a:srgbClr val="1C4605"/>
                </a:solidFill>
                <a:latin typeface="Calibri"/>
                <a:cs typeface="Calibri"/>
              </a:rPr>
              <a:t> </a:t>
            </a:r>
            <a:r>
              <a:rPr sz="3033" b="1" spc="-140" dirty="0">
                <a:solidFill>
                  <a:srgbClr val="1C4605"/>
                </a:solidFill>
                <a:latin typeface="Calibri"/>
                <a:cs typeface="Calibri"/>
              </a:rPr>
              <a:t>RECONOCIMIENTO</a:t>
            </a:r>
            <a:r>
              <a:rPr sz="3033" b="1" spc="-30" dirty="0">
                <a:solidFill>
                  <a:srgbClr val="1C4605"/>
                </a:solidFill>
                <a:latin typeface="Calibri"/>
                <a:cs typeface="Calibri"/>
              </a:rPr>
              <a:t> </a:t>
            </a:r>
            <a:r>
              <a:rPr sz="3033" b="1" dirty="0">
                <a:solidFill>
                  <a:srgbClr val="1C4605"/>
                </a:solidFill>
                <a:latin typeface="Calibri"/>
                <a:cs typeface="Calibri"/>
              </a:rPr>
              <a:t>AL</a:t>
            </a:r>
            <a:r>
              <a:rPr sz="3033" b="1" spc="-37" dirty="0">
                <a:solidFill>
                  <a:srgbClr val="1C4605"/>
                </a:solidFill>
                <a:latin typeface="Calibri"/>
                <a:cs typeface="Calibri"/>
              </a:rPr>
              <a:t> </a:t>
            </a:r>
            <a:r>
              <a:rPr sz="3033" b="1" spc="-13" dirty="0">
                <a:solidFill>
                  <a:srgbClr val="1C4605"/>
                </a:solidFill>
                <a:latin typeface="Calibri"/>
                <a:cs typeface="Calibri"/>
              </a:rPr>
              <a:t>AGRO</a:t>
            </a:r>
            <a:endParaRPr sz="3033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0" y="5665513"/>
            <a:ext cx="12192000" cy="1192530"/>
          </a:xfrm>
          <a:custGeom>
            <a:avLst/>
            <a:gdLst/>
            <a:ahLst/>
            <a:cxnLst/>
            <a:rect l="l" t="t" r="r" b="b"/>
            <a:pathLst>
              <a:path w="18288000" h="1788795">
                <a:moveTo>
                  <a:pt x="18287998" y="1788730"/>
                </a:moveTo>
                <a:lnTo>
                  <a:pt x="0" y="1788730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788730"/>
                </a:lnTo>
                <a:close/>
              </a:path>
            </a:pathLst>
          </a:custGeom>
          <a:solidFill>
            <a:srgbClr val="FFFFFF">
              <a:alpha val="75999"/>
            </a:srgbClr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xfrm>
            <a:off x="912486" y="5933081"/>
            <a:ext cx="10720070" cy="1003566"/>
          </a:xfrm>
          <a:prstGeom prst="rect">
            <a:avLst/>
          </a:prstGeom>
        </p:spPr>
        <p:txBody>
          <a:bodyPr vert="horz" wrap="square" lIns="0" tIns="8467" rIns="0" bIns="0" rtlCol="0" anchor="ctr">
            <a:spAutoFit/>
          </a:bodyPr>
          <a:lstStyle/>
          <a:p>
            <a:pPr marL="8467">
              <a:lnSpc>
                <a:spcPct val="100000"/>
              </a:lnSpc>
              <a:spcBef>
                <a:spcPts val="67"/>
              </a:spcBef>
            </a:pPr>
            <a:r>
              <a:rPr sz="3233" spc="-130" dirty="0"/>
              <a:t>ENTREGA</a:t>
            </a:r>
            <a:r>
              <a:rPr sz="3233" spc="-53" dirty="0"/>
              <a:t> </a:t>
            </a:r>
            <a:r>
              <a:rPr sz="3233" spc="-33" dirty="0"/>
              <a:t>DE</a:t>
            </a:r>
            <a:r>
              <a:rPr sz="3233" spc="-150" dirty="0"/>
              <a:t> </a:t>
            </a:r>
            <a:r>
              <a:rPr sz="3233" spc="-90" dirty="0"/>
              <a:t>INCENTIVOS</a:t>
            </a:r>
            <a:r>
              <a:rPr sz="3233" spc="-83" dirty="0"/>
              <a:t> </a:t>
            </a:r>
            <a:r>
              <a:rPr sz="3233" spc="-177" dirty="0"/>
              <a:t>A</a:t>
            </a:r>
            <a:r>
              <a:rPr sz="3233" spc="-7" dirty="0"/>
              <a:t> </a:t>
            </a:r>
            <a:r>
              <a:rPr sz="3233" spc="-17" dirty="0"/>
              <a:t>BENEFICIARIOS</a:t>
            </a:r>
            <a:r>
              <a:rPr sz="3233" spc="-76" dirty="0"/>
              <a:t> </a:t>
            </a:r>
            <a:r>
              <a:rPr sz="3233" dirty="0"/>
              <a:t>DEL</a:t>
            </a:r>
            <a:r>
              <a:rPr sz="3233" spc="-73" dirty="0"/>
              <a:t> </a:t>
            </a:r>
            <a:r>
              <a:rPr sz="3233" u="heavy" spc="-67" dirty="0">
                <a:uFill>
                  <a:solidFill>
                    <a:srgbClr val="1C4605"/>
                  </a:solidFill>
                </a:uFill>
                <a:hlinkClick r:id="rId2"/>
              </a:rPr>
              <a:t>PROYECTO</a:t>
            </a:r>
            <a:r>
              <a:rPr sz="3233" spc="-73" dirty="0"/>
              <a:t> </a:t>
            </a:r>
            <a:r>
              <a:rPr lang="es-MX" sz="3233" u="heavy" spc="-13" dirty="0">
                <a:uFill>
                  <a:solidFill>
                    <a:srgbClr val="1C4605"/>
                  </a:solidFill>
                </a:uFill>
              </a:rPr>
              <a:t>CODESPA – GESTION CON LA PREFECTURA DEL CARCHI</a:t>
            </a:r>
            <a:endParaRPr sz="3233" dirty="0"/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2574547"/>
              <a:ext cx="11869521" cy="7712445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318077" y="0"/>
              <a:ext cx="6969922" cy="1028699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024091" y="0"/>
              <a:ext cx="3971939" cy="2069268"/>
            </a:xfrm>
            <a:prstGeom prst="rect">
              <a:avLst/>
            </a:prstGeom>
          </p:spPr>
        </p:pic>
        <p:sp>
          <p:nvSpPr>
            <p:cNvPr id="6" name="object 6"/>
            <p:cNvSpPr/>
            <p:nvPr/>
          </p:nvSpPr>
          <p:spPr>
            <a:xfrm>
              <a:off x="0" y="0"/>
              <a:ext cx="11318240" cy="2934970"/>
            </a:xfrm>
            <a:custGeom>
              <a:avLst/>
              <a:gdLst/>
              <a:ahLst/>
              <a:cxnLst/>
              <a:rect l="l" t="t" r="r" b="b"/>
              <a:pathLst>
                <a:path w="11318240" h="2934970">
                  <a:moveTo>
                    <a:pt x="10365607" y="2934568"/>
                  </a:moveTo>
                  <a:lnTo>
                    <a:pt x="0" y="2934571"/>
                  </a:lnTo>
                  <a:lnTo>
                    <a:pt x="0" y="0"/>
                  </a:lnTo>
                  <a:lnTo>
                    <a:pt x="11318107" y="0"/>
                  </a:lnTo>
                  <a:lnTo>
                    <a:pt x="11318107" y="1982071"/>
                  </a:lnTo>
                  <a:lnTo>
                    <a:pt x="11316941" y="2029610"/>
                  </a:lnTo>
                  <a:lnTo>
                    <a:pt x="11313480" y="2076546"/>
                  </a:lnTo>
                  <a:lnTo>
                    <a:pt x="11307779" y="2122825"/>
                  </a:lnTo>
                  <a:lnTo>
                    <a:pt x="11299891" y="2168390"/>
                  </a:lnTo>
                  <a:lnTo>
                    <a:pt x="11289872" y="2213189"/>
                  </a:lnTo>
                  <a:lnTo>
                    <a:pt x="11277777" y="2257166"/>
                  </a:lnTo>
                  <a:lnTo>
                    <a:pt x="11263659" y="2300266"/>
                  </a:lnTo>
                  <a:lnTo>
                    <a:pt x="11247573" y="2342436"/>
                  </a:lnTo>
                  <a:lnTo>
                    <a:pt x="11229574" y="2383621"/>
                  </a:lnTo>
                  <a:lnTo>
                    <a:pt x="11209717" y="2423766"/>
                  </a:lnTo>
                  <a:lnTo>
                    <a:pt x="11188056" y="2462816"/>
                  </a:lnTo>
                  <a:lnTo>
                    <a:pt x="11164646" y="2500717"/>
                  </a:lnTo>
                  <a:lnTo>
                    <a:pt x="11139541" y="2537415"/>
                  </a:lnTo>
                  <a:lnTo>
                    <a:pt x="11112796" y="2572854"/>
                  </a:lnTo>
                  <a:lnTo>
                    <a:pt x="11084465" y="2606981"/>
                  </a:lnTo>
                  <a:lnTo>
                    <a:pt x="11054604" y="2639740"/>
                  </a:lnTo>
                  <a:lnTo>
                    <a:pt x="11023265" y="2671078"/>
                  </a:lnTo>
                  <a:lnTo>
                    <a:pt x="10990506" y="2700939"/>
                  </a:lnTo>
                  <a:lnTo>
                    <a:pt x="10956378" y="2729269"/>
                  </a:lnTo>
                  <a:lnTo>
                    <a:pt x="10920939" y="2756013"/>
                  </a:lnTo>
                  <a:lnTo>
                    <a:pt x="10884241" y="2781117"/>
                  </a:lnTo>
                  <a:lnTo>
                    <a:pt x="10846340" y="2804527"/>
                  </a:lnTo>
                  <a:lnTo>
                    <a:pt x="10807289" y="2826187"/>
                  </a:lnTo>
                  <a:lnTo>
                    <a:pt x="10767145" y="2846043"/>
                  </a:lnTo>
                  <a:lnTo>
                    <a:pt x="10725961" y="2864041"/>
                  </a:lnTo>
                  <a:lnTo>
                    <a:pt x="10683791" y="2880126"/>
                  </a:lnTo>
                  <a:lnTo>
                    <a:pt x="10640691" y="2894243"/>
                  </a:lnTo>
                  <a:lnTo>
                    <a:pt x="10596715" y="2906338"/>
                  </a:lnTo>
                  <a:lnTo>
                    <a:pt x="10551918" y="2916356"/>
                  </a:lnTo>
                  <a:lnTo>
                    <a:pt x="10506354" y="2924243"/>
                  </a:lnTo>
                  <a:lnTo>
                    <a:pt x="10460078" y="2929945"/>
                  </a:lnTo>
                  <a:lnTo>
                    <a:pt x="10413144" y="2933405"/>
                  </a:lnTo>
                  <a:lnTo>
                    <a:pt x="10365607" y="2934568"/>
                  </a:lnTo>
                  <a:close/>
                </a:path>
              </a:pathLst>
            </a:custGeom>
            <a:solidFill>
              <a:srgbClr val="FFFFFF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7" name="object 7" descr="$PPTXTitle"/>
          <p:cNvSpPr txBox="1">
            <a:spLocks noGrp="1"/>
          </p:cNvSpPr>
          <p:nvPr>
            <p:ph type="title"/>
          </p:nvPr>
        </p:nvSpPr>
        <p:spPr>
          <a:xfrm>
            <a:off x="182311" y="215779"/>
            <a:ext cx="5905500" cy="1207148"/>
          </a:xfrm>
          <a:prstGeom prst="rect">
            <a:avLst/>
          </a:prstGeom>
        </p:spPr>
        <p:txBody>
          <a:bodyPr vert="horz" wrap="square" lIns="0" tIns="8467" rIns="0" bIns="0" rtlCol="0" anchor="ctr">
            <a:spAutoFit/>
          </a:bodyPr>
          <a:lstStyle/>
          <a:p>
            <a:pPr marL="8467" marR="3387" indent="883541">
              <a:lnSpc>
                <a:spcPct val="131200"/>
              </a:lnSpc>
              <a:spcBef>
                <a:spcPts val="67"/>
              </a:spcBef>
            </a:pPr>
            <a:r>
              <a:rPr sz="3100" spc="-107" dirty="0"/>
              <a:t>GESTIÓN</a:t>
            </a:r>
            <a:r>
              <a:rPr sz="3100" spc="-43" dirty="0"/>
              <a:t> </a:t>
            </a:r>
            <a:r>
              <a:rPr sz="3100" spc="-223" dirty="0"/>
              <a:t>EN</a:t>
            </a:r>
            <a:r>
              <a:rPr sz="3100" spc="50" dirty="0"/>
              <a:t> </a:t>
            </a:r>
            <a:r>
              <a:rPr sz="3100" spc="-140" dirty="0"/>
              <a:t>MIDUVI</a:t>
            </a:r>
            <a:r>
              <a:rPr sz="3100" spc="7" dirty="0"/>
              <a:t> </a:t>
            </a:r>
            <a:r>
              <a:rPr sz="3100" spc="-13" dirty="0"/>
              <a:t>PARA </a:t>
            </a:r>
            <a:r>
              <a:rPr sz="3100" spc="-73" dirty="0"/>
              <a:t>CONSTRUCCIÓN</a:t>
            </a:r>
            <a:r>
              <a:rPr sz="3100" spc="-90" dirty="0"/>
              <a:t> </a:t>
            </a:r>
            <a:r>
              <a:rPr sz="3100" spc="-33" dirty="0"/>
              <a:t>DE</a:t>
            </a:r>
            <a:r>
              <a:rPr sz="3100" spc="-73" dirty="0"/>
              <a:t> </a:t>
            </a:r>
            <a:r>
              <a:rPr sz="3100" spc="-113" dirty="0"/>
              <a:t>VIVIENDA</a:t>
            </a:r>
            <a:r>
              <a:rPr sz="3100" spc="-63" dirty="0"/>
              <a:t> </a:t>
            </a:r>
            <a:r>
              <a:rPr sz="3100" spc="-7" dirty="0"/>
              <a:t>SOCIAL</a:t>
            </a:r>
            <a:endParaRPr sz="3100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25400" y="0"/>
            <a:ext cx="12238990" cy="6814397"/>
            <a:chOff x="-38100" y="0"/>
            <a:chExt cx="18358485" cy="102215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68949" cy="6260866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32343" y="5736701"/>
              <a:ext cx="10044226" cy="443740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8220912" y="5725271"/>
              <a:ext cx="10061575" cy="4458335"/>
            </a:xfrm>
            <a:custGeom>
              <a:avLst/>
              <a:gdLst/>
              <a:ahLst/>
              <a:cxnLst/>
              <a:rect l="l" t="t" r="r" b="b"/>
              <a:pathLst>
                <a:path w="10061575" h="4458334">
                  <a:moveTo>
                    <a:pt x="0" y="0"/>
                  </a:moveTo>
                  <a:lnTo>
                    <a:pt x="0" y="4457707"/>
                  </a:lnTo>
                  <a:lnTo>
                    <a:pt x="10061365" y="4457707"/>
                  </a:lnTo>
                  <a:lnTo>
                    <a:pt x="10061365" y="0"/>
                  </a:lnTo>
                  <a:lnTo>
                    <a:pt x="0" y="0"/>
                  </a:lnTo>
                </a:path>
              </a:pathLst>
            </a:custGeom>
            <a:ln w="761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430" y="5736701"/>
              <a:ext cx="8613007" cy="4437400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0" y="5725271"/>
              <a:ext cx="8630920" cy="4458335"/>
            </a:xfrm>
            <a:custGeom>
              <a:avLst/>
              <a:gdLst/>
              <a:ahLst/>
              <a:cxnLst/>
              <a:rect l="l" t="t" r="r" b="b"/>
              <a:pathLst>
                <a:path w="8630920" h="4458334">
                  <a:moveTo>
                    <a:pt x="0" y="0"/>
                  </a:moveTo>
                  <a:lnTo>
                    <a:pt x="0" y="4457707"/>
                  </a:lnTo>
                  <a:lnTo>
                    <a:pt x="8630864" y="4457707"/>
                  </a:lnTo>
                  <a:lnTo>
                    <a:pt x="8630864" y="0"/>
                  </a:lnTo>
                  <a:lnTo>
                    <a:pt x="0" y="0"/>
                  </a:lnTo>
                </a:path>
              </a:pathLst>
            </a:custGeom>
            <a:ln w="76156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8" name="object 8"/>
            <p:cNvSpPr/>
            <p:nvPr/>
          </p:nvSpPr>
          <p:spPr>
            <a:xfrm>
              <a:off x="0" y="0"/>
              <a:ext cx="9631680" cy="2114550"/>
            </a:xfrm>
            <a:custGeom>
              <a:avLst/>
              <a:gdLst/>
              <a:ahLst/>
              <a:cxnLst/>
              <a:rect l="l" t="t" r="r" b="b"/>
              <a:pathLst>
                <a:path w="9631680" h="2114550">
                  <a:moveTo>
                    <a:pt x="8686281" y="2114449"/>
                  </a:moveTo>
                  <a:lnTo>
                    <a:pt x="0" y="2114449"/>
                  </a:lnTo>
                  <a:lnTo>
                    <a:pt x="0" y="0"/>
                  </a:lnTo>
                  <a:lnTo>
                    <a:pt x="9631545" y="0"/>
                  </a:lnTo>
                  <a:lnTo>
                    <a:pt x="9631545" y="1277605"/>
                  </a:lnTo>
                  <a:lnTo>
                    <a:pt x="9620567" y="1348268"/>
                  </a:lnTo>
                  <a:lnTo>
                    <a:pt x="9610548" y="1393067"/>
                  </a:lnTo>
                  <a:lnTo>
                    <a:pt x="9598453" y="1437043"/>
                  </a:lnTo>
                  <a:lnTo>
                    <a:pt x="9584336" y="1480144"/>
                  </a:lnTo>
                  <a:lnTo>
                    <a:pt x="9568251" y="1522314"/>
                  </a:lnTo>
                  <a:lnTo>
                    <a:pt x="9550254" y="1563499"/>
                  </a:lnTo>
                  <a:lnTo>
                    <a:pt x="9530398" y="1603644"/>
                  </a:lnTo>
                  <a:lnTo>
                    <a:pt x="9508737" y="1642694"/>
                  </a:lnTo>
                  <a:lnTo>
                    <a:pt x="9485328" y="1680595"/>
                  </a:lnTo>
                  <a:lnTo>
                    <a:pt x="9460224" y="1717293"/>
                  </a:lnTo>
                  <a:lnTo>
                    <a:pt x="9433480" y="1752732"/>
                  </a:lnTo>
                  <a:lnTo>
                    <a:pt x="9405150" y="1786859"/>
                  </a:lnTo>
                  <a:lnTo>
                    <a:pt x="9375289" y="1819618"/>
                  </a:lnTo>
                  <a:lnTo>
                    <a:pt x="9343951" y="1850956"/>
                  </a:lnTo>
                  <a:lnTo>
                    <a:pt x="9311192" y="1880817"/>
                  </a:lnTo>
                  <a:lnTo>
                    <a:pt x="9277066" y="1909147"/>
                  </a:lnTo>
                  <a:lnTo>
                    <a:pt x="9241626" y="1935891"/>
                  </a:lnTo>
                  <a:lnTo>
                    <a:pt x="9204929" y="1960995"/>
                  </a:lnTo>
                  <a:lnTo>
                    <a:pt x="9167027" y="1984405"/>
                  </a:lnTo>
                  <a:lnTo>
                    <a:pt x="9127977" y="2006065"/>
                  </a:lnTo>
                  <a:lnTo>
                    <a:pt x="9087832" y="2025921"/>
                  </a:lnTo>
                  <a:lnTo>
                    <a:pt x="9046648" y="2043919"/>
                  </a:lnTo>
                  <a:lnTo>
                    <a:pt x="9004478" y="2060004"/>
                  </a:lnTo>
                  <a:lnTo>
                    <a:pt x="8961377" y="2074121"/>
                  </a:lnTo>
                  <a:lnTo>
                    <a:pt x="8917400" y="2086216"/>
                  </a:lnTo>
                  <a:lnTo>
                    <a:pt x="8872601" y="2096234"/>
                  </a:lnTo>
                  <a:lnTo>
                    <a:pt x="8827035" y="2104121"/>
                  </a:lnTo>
                  <a:lnTo>
                    <a:pt x="8780757" y="2109822"/>
                  </a:lnTo>
                  <a:lnTo>
                    <a:pt x="8733821" y="2113283"/>
                  </a:lnTo>
                  <a:lnTo>
                    <a:pt x="8686281" y="2114449"/>
                  </a:lnTo>
                  <a:close/>
                </a:path>
              </a:pathLst>
            </a:custGeom>
            <a:solidFill>
              <a:srgbClr val="FFFFFF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9" name="object 9" descr="$PPTXTitle"/>
          <p:cNvSpPr txBox="1">
            <a:spLocks noGrp="1"/>
          </p:cNvSpPr>
          <p:nvPr>
            <p:ph type="title"/>
          </p:nvPr>
        </p:nvSpPr>
        <p:spPr>
          <a:xfrm>
            <a:off x="558800" y="191620"/>
            <a:ext cx="7010400" cy="987303"/>
          </a:xfrm>
          <a:prstGeom prst="rect">
            <a:avLst/>
          </a:prstGeom>
        </p:spPr>
        <p:txBody>
          <a:bodyPr vert="horz" wrap="square" lIns="0" tIns="307195" rIns="0" bIns="0" rtlCol="0" anchor="ctr">
            <a:spAutoFit/>
          </a:bodyPr>
          <a:lstStyle/>
          <a:p>
            <a:pPr marL="265020">
              <a:lnSpc>
                <a:spcPct val="100000"/>
              </a:lnSpc>
              <a:spcBef>
                <a:spcPts val="67"/>
              </a:spcBef>
            </a:pPr>
            <a:r>
              <a:rPr spc="-67" dirty="0"/>
              <a:t>BACHEO</a:t>
            </a:r>
            <a:r>
              <a:rPr spc="-20" dirty="0"/>
              <a:t> </a:t>
            </a:r>
            <a:r>
              <a:rPr spc="-173" dirty="0"/>
              <a:t>DE</a:t>
            </a:r>
            <a:r>
              <a:rPr spc="-10" dirty="0"/>
              <a:t> </a:t>
            </a:r>
            <a:r>
              <a:rPr spc="-223" dirty="0"/>
              <a:t>ADOQUINADOS</a:t>
            </a:r>
          </a:p>
        </p:txBody>
      </p:sp>
      <p:sp>
        <p:nvSpPr>
          <p:cNvPr id="10" name="object 10"/>
          <p:cNvSpPr/>
          <p:nvPr/>
        </p:nvSpPr>
        <p:spPr>
          <a:xfrm>
            <a:off x="3267495" y="5838234"/>
            <a:ext cx="7537873" cy="1019810"/>
          </a:xfrm>
          <a:custGeom>
            <a:avLst/>
            <a:gdLst/>
            <a:ahLst/>
            <a:cxnLst/>
            <a:rect l="l" t="t" r="r" b="b"/>
            <a:pathLst>
              <a:path w="11306810" h="1529715">
                <a:moveTo>
                  <a:pt x="11187970" y="1529648"/>
                </a:moveTo>
                <a:lnTo>
                  <a:pt x="118837" y="1529648"/>
                </a:lnTo>
                <a:lnTo>
                  <a:pt x="88593" y="1470776"/>
                </a:lnTo>
                <a:lnTo>
                  <a:pt x="70595" y="1429592"/>
                </a:lnTo>
                <a:lnTo>
                  <a:pt x="54510" y="1387422"/>
                </a:lnTo>
                <a:lnTo>
                  <a:pt x="40393" y="1344321"/>
                </a:lnTo>
                <a:lnTo>
                  <a:pt x="28298" y="1300344"/>
                </a:lnTo>
                <a:lnTo>
                  <a:pt x="18280" y="1255546"/>
                </a:lnTo>
                <a:lnTo>
                  <a:pt x="10393" y="1209980"/>
                </a:lnTo>
                <a:lnTo>
                  <a:pt x="4692" y="1163702"/>
                </a:lnTo>
                <a:lnTo>
                  <a:pt x="1231" y="1116766"/>
                </a:lnTo>
                <a:lnTo>
                  <a:pt x="7" y="1069227"/>
                </a:lnTo>
                <a:lnTo>
                  <a:pt x="0" y="952500"/>
                </a:lnTo>
                <a:lnTo>
                  <a:pt x="1231" y="904961"/>
                </a:lnTo>
                <a:lnTo>
                  <a:pt x="4692" y="858025"/>
                </a:lnTo>
                <a:lnTo>
                  <a:pt x="10393" y="811747"/>
                </a:lnTo>
                <a:lnTo>
                  <a:pt x="18280" y="766181"/>
                </a:lnTo>
                <a:lnTo>
                  <a:pt x="28298" y="721383"/>
                </a:lnTo>
                <a:lnTo>
                  <a:pt x="40393" y="677406"/>
                </a:lnTo>
                <a:lnTo>
                  <a:pt x="54510" y="634305"/>
                </a:lnTo>
                <a:lnTo>
                  <a:pt x="70595" y="592135"/>
                </a:lnTo>
                <a:lnTo>
                  <a:pt x="88593" y="550950"/>
                </a:lnTo>
                <a:lnTo>
                  <a:pt x="108449" y="510805"/>
                </a:lnTo>
                <a:lnTo>
                  <a:pt x="130110" y="471755"/>
                </a:lnTo>
                <a:lnTo>
                  <a:pt x="153519" y="433854"/>
                </a:lnTo>
                <a:lnTo>
                  <a:pt x="178623" y="397156"/>
                </a:lnTo>
                <a:lnTo>
                  <a:pt x="205368" y="361717"/>
                </a:lnTo>
                <a:lnTo>
                  <a:pt x="233698" y="327590"/>
                </a:lnTo>
                <a:lnTo>
                  <a:pt x="263559" y="294831"/>
                </a:lnTo>
                <a:lnTo>
                  <a:pt x="294896" y="263493"/>
                </a:lnTo>
                <a:lnTo>
                  <a:pt x="327656" y="233632"/>
                </a:lnTo>
                <a:lnTo>
                  <a:pt x="361782" y="205302"/>
                </a:lnTo>
                <a:lnTo>
                  <a:pt x="397222" y="178558"/>
                </a:lnTo>
                <a:lnTo>
                  <a:pt x="433919" y="153453"/>
                </a:lnTo>
                <a:lnTo>
                  <a:pt x="471821" y="130044"/>
                </a:lnTo>
                <a:lnTo>
                  <a:pt x="510871" y="108384"/>
                </a:lnTo>
                <a:lnTo>
                  <a:pt x="551016" y="88527"/>
                </a:lnTo>
                <a:lnTo>
                  <a:pt x="592200" y="70530"/>
                </a:lnTo>
                <a:lnTo>
                  <a:pt x="634370" y="54445"/>
                </a:lnTo>
                <a:lnTo>
                  <a:pt x="677471" y="40327"/>
                </a:lnTo>
                <a:lnTo>
                  <a:pt x="721448" y="28232"/>
                </a:lnTo>
                <a:lnTo>
                  <a:pt x="766247" y="18214"/>
                </a:lnTo>
                <a:lnTo>
                  <a:pt x="811812" y="10327"/>
                </a:lnTo>
                <a:lnTo>
                  <a:pt x="858091" y="4626"/>
                </a:lnTo>
                <a:lnTo>
                  <a:pt x="905027" y="1165"/>
                </a:lnTo>
                <a:lnTo>
                  <a:pt x="952566" y="0"/>
                </a:lnTo>
                <a:lnTo>
                  <a:pt x="10354240" y="0"/>
                </a:lnTo>
                <a:lnTo>
                  <a:pt x="10401780" y="1165"/>
                </a:lnTo>
                <a:lnTo>
                  <a:pt x="10448716" y="4626"/>
                </a:lnTo>
                <a:lnTo>
                  <a:pt x="10494995" y="10327"/>
                </a:lnTo>
                <a:lnTo>
                  <a:pt x="10540560" y="18214"/>
                </a:lnTo>
                <a:lnTo>
                  <a:pt x="10585359" y="28232"/>
                </a:lnTo>
                <a:lnTo>
                  <a:pt x="10629336" y="40327"/>
                </a:lnTo>
                <a:lnTo>
                  <a:pt x="10672437" y="54445"/>
                </a:lnTo>
                <a:lnTo>
                  <a:pt x="10714607" y="70530"/>
                </a:lnTo>
                <a:lnTo>
                  <a:pt x="10755792" y="88527"/>
                </a:lnTo>
                <a:lnTo>
                  <a:pt x="10795937" y="108384"/>
                </a:lnTo>
                <a:lnTo>
                  <a:pt x="10834987" y="130044"/>
                </a:lnTo>
                <a:lnTo>
                  <a:pt x="10872888" y="153453"/>
                </a:lnTo>
                <a:lnTo>
                  <a:pt x="10909586" y="178558"/>
                </a:lnTo>
                <a:lnTo>
                  <a:pt x="10945025" y="205302"/>
                </a:lnTo>
                <a:lnTo>
                  <a:pt x="10979152" y="233632"/>
                </a:lnTo>
                <a:lnTo>
                  <a:pt x="11011911" y="263493"/>
                </a:lnTo>
                <a:lnTo>
                  <a:pt x="11043248" y="294831"/>
                </a:lnTo>
                <a:lnTo>
                  <a:pt x="11073109" y="327590"/>
                </a:lnTo>
                <a:lnTo>
                  <a:pt x="11101439" y="361717"/>
                </a:lnTo>
                <a:lnTo>
                  <a:pt x="11128183" y="397156"/>
                </a:lnTo>
                <a:lnTo>
                  <a:pt x="11153288" y="433854"/>
                </a:lnTo>
                <a:lnTo>
                  <a:pt x="11176697" y="471755"/>
                </a:lnTo>
                <a:lnTo>
                  <a:pt x="11198357" y="510805"/>
                </a:lnTo>
                <a:lnTo>
                  <a:pt x="11218213" y="550950"/>
                </a:lnTo>
                <a:lnTo>
                  <a:pt x="11236211" y="592135"/>
                </a:lnTo>
                <a:lnTo>
                  <a:pt x="11252296" y="634305"/>
                </a:lnTo>
                <a:lnTo>
                  <a:pt x="11266413" y="677406"/>
                </a:lnTo>
                <a:lnTo>
                  <a:pt x="11278508" y="721383"/>
                </a:lnTo>
                <a:lnTo>
                  <a:pt x="11288526" y="766181"/>
                </a:lnTo>
                <a:lnTo>
                  <a:pt x="11296413" y="811747"/>
                </a:lnTo>
                <a:lnTo>
                  <a:pt x="11302114" y="858025"/>
                </a:lnTo>
                <a:lnTo>
                  <a:pt x="11305575" y="904961"/>
                </a:lnTo>
                <a:lnTo>
                  <a:pt x="11306740" y="952500"/>
                </a:lnTo>
                <a:lnTo>
                  <a:pt x="11306740" y="1069227"/>
                </a:lnTo>
                <a:lnTo>
                  <a:pt x="11305575" y="1116766"/>
                </a:lnTo>
                <a:lnTo>
                  <a:pt x="11302114" y="1163702"/>
                </a:lnTo>
                <a:lnTo>
                  <a:pt x="11296413" y="1209980"/>
                </a:lnTo>
                <a:lnTo>
                  <a:pt x="11288526" y="1255546"/>
                </a:lnTo>
                <a:lnTo>
                  <a:pt x="11278508" y="1300344"/>
                </a:lnTo>
                <a:lnTo>
                  <a:pt x="11266413" y="1344321"/>
                </a:lnTo>
                <a:lnTo>
                  <a:pt x="11252296" y="1387422"/>
                </a:lnTo>
                <a:lnTo>
                  <a:pt x="11236211" y="1429592"/>
                </a:lnTo>
                <a:lnTo>
                  <a:pt x="11218213" y="1470776"/>
                </a:lnTo>
                <a:lnTo>
                  <a:pt x="11198357" y="1510921"/>
                </a:lnTo>
                <a:lnTo>
                  <a:pt x="11187970" y="1529648"/>
                </a:lnTo>
                <a:close/>
              </a:path>
            </a:pathLst>
          </a:custGeom>
          <a:solidFill>
            <a:srgbClr val="FFFFFF">
              <a:alpha val="75999"/>
            </a:srgbClr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11" name="object 11"/>
          <p:cNvSpPr txBox="1"/>
          <p:nvPr/>
        </p:nvSpPr>
        <p:spPr>
          <a:xfrm>
            <a:off x="25386" y="5982362"/>
            <a:ext cx="5481743" cy="55455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algn="r">
              <a:spcBef>
                <a:spcPts val="83"/>
              </a:spcBef>
            </a:pPr>
            <a:r>
              <a:rPr sz="3534" b="1" spc="-7" dirty="0">
                <a:solidFill>
                  <a:srgbClr val="1C4605"/>
                </a:solidFill>
                <a:latin typeface="Calibri"/>
                <a:cs typeface="Calibri"/>
              </a:rPr>
              <a:t>GESTIÓ</a:t>
            </a:r>
            <a:endParaRPr sz="3534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5505995" y="5982362"/>
            <a:ext cx="6656917" cy="554553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847">
              <a:spcBef>
                <a:spcPts val="83"/>
              </a:spcBef>
            </a:pPr>
            <a:r>
              <a:rPr sz="3534" b="1" spc="-350" dirty="0">
                <a:solidFill>
                  <a:srgbClr val="1C4605"/>
                </a:solidFill>
                <a:latin typeface="Calibri"/>
                <a:cs typeface="Calibri"/>
              </a:rPr>
              <a:t>N</a:t>
            </a:r>
            <a:r>
              <a:rPr sz="3534" b="1" spc="110" dirty="0">
                <a:solidFill>
                  <a:srgbClr val="1C4605"/>
                </a:solidFill>
                <a:latin typeface="Calibri"/>
                <a:cs typeface="Calibri"/>
              </a:rPr>
              <a:t> </a:t>
            </a:r>
            <a:r>
              <a:rPr sz="3534" b="1" spc="-187" dirty="0">
                <a:solidFill>
                  <a:srgbClr val="1C4605"/>
                </a:solidFill>
                <a:latin typeface="Calibri"/>
                <a:cs typeface="Calibri"/>
              </a:rPr>
              <a:t>GAD</a:t>
            </a:r>
            <a:r>
              <a:rPr sz="3534" b="1" spc="113" dirty="0">
                <a:solidFill>
                  <a:srgbClr val="1C4605"/>
                </a:solidFill>
                <a:latin typeface="Calibri"/>
                <a:cs typeface="Calibri"/>
              </a:rPr>
              <a:t> </a:t>
            </a:r>
            <a:r>
              <a:rPr sz="3534" b="1" spc="-620" dirty="0">
                <a:solidFill>
                  <a:srgbClr val="1C4605"/>
                </a:solidFill>
                <a:latin typeface="Calibri"/>
                <a:cs typeface="Calibri"/>
              </a:rPr>
              <a:t>M</a:t>
            </a:r>
            <a:r>
              <a:rPr sz="3534" b="1" spc="110" dirty="0">
                <a:solidFill>
                  <a:srgbClr val="1C4605"/>
                </a:solidFill>
                <a:latin typeface="Calibri"/>
                <a:cs typeface="Calibri"/>
              </a:rPr>
              <a:t> </a:t>
            </a:r>
            <a:r>
              <a:rPr sz="3534" b="1" spc="-7" dirty="0">
                <a:solidFill>
                  <a:srgbClr val="1C4605"/>
                </a:solidFill>
                <a:latin typeface="Calibri"/>
                <a:cs typeface="Calibri"/>
              </a:rPr>
              <a:t>TULCÁN</a:t>
            </a:r>
            <a:endParaRPr sz="3534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0"/>
              <a:ext cx="18288000" cy="1724025"/>
            </a:xfrm>
            <a:custGeom>
              <a:avLst/>
              <a:gdLst/>
              <a:ahLst/>
              <a:cxnLst/>
              <a:rect l="l" t="t" r="r" b="b"/>
              <a:pathLst>
                <a:path w="18288000" h="1724025">
                  <a:moveTo>
                    <a:pt x="18287999" y="1723915"/>
                  </a:moveTo>
                  <a:lnTo>
                    <a:pt x="0" y="1723915"/>
                  </a:lnTo>
                  <a:lnTo>
                    <a:pt x="0" y="0"/>
                  </a:lnTo>
                  <a:lnTo>
                    <a:pt x="18287999" y="0"/>
                  </a:lnTo>
                  <a:lnTo>
                    <a:pt x="18287999" y="1723915"/>
                  </a:lnTo>
                  <a:close/>
                </a:path>
              </a:pathLst>
            </a:custGeom>
            <a:solidFill>
              <a:srgbClr val="FFFFFF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xfrm>
            <a:off x="558800" y="-146934"/>
            <a:ext cx="7010400" cy="1664412"/>
          </a:xfrm>
          <a:prstGeom prst="rect">
            <a:avLst/>
          </a:prstGeom>
        </p:spPr>
        <p:txBody>
          <a:bodyPr vert="horz" wrap="square" lIns="0" tIns="307195" rIns="0" bIns="0" rtlCol="0" anchor="ctr">
            <a:spAutoFit/>
          </a:bodyPr>
          <a:lstStyle/>
          <a:p>
            <a:pPr marL="894548">
              <a:lnSpc>
                <a:spcPct val="100000"/>
              </a:lnSpc>
              <a:spcBef>
                <a:spcPts val="67"/>
              </a:spcBef>
            </a:pPr>
            <a:r>
              <a:rPr spc="-67" dirty="0"/>
              <a:t>BACHEO</a:t>
            </a:r>
            <a:r>
              <a:rPr spc="-117" dirty="0"/>
              <a:t> </a:t>
            </a:r>
            <a:r>
              <a:rPr spc="-133" dirty="0"/>
              <a:t>ASFALTADO</a:t>
            </a:r>
            <a:r>
              <a:rPr spc="-83" dirty="0"/>
              <a:t> </a:t>
            </a:r>
            <a:r>
              <a:rPr dirty="0"/>
              <a:t>RED</a:t>
            </a:r>
            <a:r>
              <a:rPr spc="-83" dirty="0"/>
              <a:t> </a:t>
            </a:r>
            <a:r>
              <a:rPr dirty="0"/>
              <a:t>VIAL</a:t>
            </a:r>
            <a:r>
              <a:rPr spc="-80" dirty="0"/>
              <a:t> </a:t>
            </a:r>
            <a:r>
              <a:rPr spc="-173" dirty="0"/>
              <a:t>DE</a:t>
            </a:r>
            <a:r>
              <a:rPr spc="-47" dirty="0"/>
              <a:t> </a:t>
            </a:r>
            <a:r>
              <a:rPr spc="-200" dirty="0"/>
              <a:t>COMUNIDADES</a:t>
            </a:r>
          </a:p>
        </p:txBody>
      </p:sp>
      <p:sp>
        <p:nvSpPr>
          <p:cNvPr id="6" name="object 6"/>
          <p:cNvSpPr/>
          <p:nvPr/>
        </p:nvSpPr>
        <p:spPr>
          <a:xfrm>
            <a:off x="2523931" y="6041993"/>
            <a:ext cx="7918450" cy="816187"/>
          </a:xfrm>
          <a:custGeom>
            <a:avLst/>
            <a:gdLst/>
            <a:ahLst/>
            <a:cxnLst/>
            <a:rect l="l" t="t" r="r" b="b"/>
            <a:pathLst>
              <a:path w="11877675" h="1224279">
                <a:moveTo>
                  <a:pt x="11866238" y="1224008"/>
                </a:moveTo>
                <a:lnTo>
                  <a:pt x="12756" y="1224008"/>
                </a:lnTo>
                <a:lnTo>
                  <a:pt x="10327" y="1209978"/>
                </a:lnTo>
                <a:lnTo>
                  <a:pt x="4626" y="1163700"/>
                </a:lnTo>
                <a:lnTo>
                  <a:pt x="1165" y="1116764"/>
                </a:lnTo>
                <a:lnTo>
                  <a:pt x="0" y="1069225"/>
                </a:lnTo>
                <a:lnTo>
                  <a:pt x="0" y="952498"/>
                </a:lnTo>
                <a:lnTo>
                  <a:pt x="1165" y="904959"/>
                </a:lnTo>
                <a:lnTo>
                  <a:pt x="4626" y="858023"/>
                </a:lnTo>
                <a:lnTo>
                  <a:pt x="10327" y="811745"/>
                </a:lnTo>
                <a:lnTo>
                  <a:pt x="18214" y="766179"/>
                </a:lnTo>
                <a:lnTo>
                  <a:pt x="28232" y="721381"/>
                </a:lnTo>
                <a:lnTo>
                  <a:pt x="40327" y="677404"/>
                </a:lnTo>
                <a:lnTo>
                  <a:pt x="54445" y="634303"/>
                </a:lnTo>
                <a:lnTo>
                  <a:pt x="70529" y="592133"/>
                </a:lnTo>
                <a:lnTo>
                  <a:pt x="88527" y="550949"/>
                </a:lnTo>
                <a:lnTo>
                  <a:pt x="108383" y="510804"/>
                </a:lnTo>
                <a:lnTo>
                  <a:pt x="130044" y="471754"/>
                </a:lnTo>
                <a:lnTo>
                  <a:pt x="153453" y="433852"/>
                </a:lnTo>
                <a:lnTo>
                  <a:pt x="178557" y="397155"/>
                </a:lnTo>
                <a:lnTo>
                  <a:pt x="205302" y="361716"/>
                </a:lnTo>
                <a:lnTo>
                  <a:pt x="233632" y="327589"/>
                </a:lnTo>
                <a:lnTo>
                  <a:pt x="263493" y="294830"/>
                </a:lnTo>
                <a:lnTo>
                  <a:pt x="294830" y="263492"/>
                </a:lnTo>
                <a:lnTo>
                  <a:pt x="327589" y="233631"/>
                </a:lnTo>
                <a:lnTo>
                  <a:pt x="361716" y="205301"/>
                </a:lnTo>
                <a:lnTo>
                  <a:pt x="397156" y="178557"/>
                </a:lnTo>
                <a:lnTo>
                  <a:pt x="433853" y="153453"/>
                </a:lnTo>
                <a:lnTo>
                  <a:pt x="471754" y="130043"/>
                </a:lnTo>
                <a:lnTo>
                  <a:pt x="510805" y="108383"/>
                </a:lnTo>
                <a:lnTo>
                  <a:pt x="550949" y="88527"/>
                </a:lnTo>
                <a:lnTo>
                  <a:pt x="592134" y="70529"/>
                </a:lnTo>
                <a:lnTo>
                  <a:pt x="634304" y="54444"/>
                </a:lnTo>
                <a:lnTo>
                  <a:pt x="677405" y="40327"/>
                </a:lnTo>
                <a:lnTo>
                  <a:pt x="721382" y="28232"/>
                </a:lnTo>
                <a:lnTo>
                  <a:pt x="766180" y="18214"/>
                </a:lnTo>
                <a:lnTo>
                  <a:pt x="811746" y="10327"/>
                </a:lnTo>
                <a:lnTo>
                  <a:pt x="858024" y="4626"/>
                </a:lnTo>
                <a:lnTo>
                  <a:pt x="904960" y="1165"/>
                </a:lnTo>
                <a:lnTo>
                  <a:pt x="952499" y="0"/>
                </a:lnTo>
                <a:lnTo>
                  <a:pt x="10926494" y="0"/>
                </a:lnTo>
                <a:lnTo>
                  <a:pt x="10974033" y="1165"/>
                </a:lnTo>
                <a:lnTo>
                  <a:pt x="11020970" y="4626"/>
                </a:lnTo>
                <a:lnTo>
                  <a:pt x="11067248" y="10327"/>
                </a:lnTo>
                <a:lnTo>
                  <a:pt x="11112814" y="18214"/>
                </a:lnTo>
                <a:lnTo>
                  <a:pt x="11157612" y="28232"/>
                </a:lnTo>
                <a:lnTo>
                  <a:pt x="11201589" y="40327"/>
                </a:lnTo>
                <a:lnTo>
                  <a:pt x="11244690" y="54444"/>
                </a:lnTo>
                <a:lnTo>
                  <a:pt x="11286860" y="70529"/>
                </a:lnTo>
                <a:lnTo>
                  <a:pt x="11328045" y="88527"/>
                </a:lnTo>
                <a:lnTo>
                  <a:pt x="11368190" y="108383"/>
                </a:lnTo>
                <a:lnTo>
                  <a:pt x="11407240" y="130043"/>
                </a:lnTo>
                <a:lnTo>
                  <a:pt x="11445141" y="153453"/>
                </a:lnTo>
                <a:lnTo>
                  <a:pt x="11481839" y="178557"/>
                </a:lnTo>
                <a:lnTo>
                  <a:pt x="11517278" y="205301"/>
                </a:lnTo>
                <a:lnTo>
                  <a:pt x="11551405" y="233631"/>
                </a:lnTo>
                <a:lnTo>
                  <a:pt x="11584164" y="263492"/>
                </a:lnTo>
                <a:lnTo>
                  <a:pt x="11615502" y="294830"/>
                </a:lnTo>
                <a:lnTo>
                  <a:pt x="11645363" y="327589"/>
                </a:lnTo>
                <a:lnTo>
                  <a:pt x="11673692" y="361716"/>
                </a:lnTo>
                <a:lnTo>
                  <a:pt x="11700437" y="397155"/>
                </a:lnTo>
                <a:lnTo>
                  <a:pt x="11725541" y="433852"/>
                </a:lnTo>
                <a:lnTo>
                  <a:pt x="11748950" y="471754"/>
                </a:lnTo>
                <a:lnTo>
                  <a:pt x="11770610" y="510804"/>
                </a:lnTo>
                <a:lnTo>
                  <a:pt x="11790466" y="550949"/>
                </a:lnTo>
                <a:lnTo>
                  <a:pt x="11808464" y="592133"/>
                </a:lnTo>
                <a:lnTo>
                  <a:pt x="11824549" y="634303"/>
                </a:lnTo>
                <a:lnTo>
                  <a:pt x="11838666" y="677404"/>
                </a:lnTo>
                <a:lnTo>
                  <a:pt x="11850761" y="721381"/>
                </a:lnTo>
                <a:lnTo>
                  <a:pt x="11860779" y="766179"/>
                </a:lnTo>
                <a:lnTo>
                  <a:pt x="11868666" y="811745"/>
                </a:lnTo>
                <a:lnTo>
                  <a:pt x="11874367" y="858023"/>
                </a:lnTo>
                <a:lnTo>
                  <a:pt x="11877641" y="902420"/>
                </a:lnTo>
                <a:lnTo>
                  <a:pt x="11877641" y="1119303"/>
                </a:lnTo>
                <a:lnTo>
                  <a:pt x="11874367" y="1163700"/>
                </a:lnTo>
                <a:lnTo>
                  <a:pt x="11868666" y="1209978"/>
                </a:lnTo>
                <a:lnTo>
                  <a:pt x="11866238" y="1224008"/>
                </a:lnTo>
                <a:close/>
              </a:path>
            </a:pathLst>
          </a:custGeom>
          <a:solidFill>
            <a:srgbClr val="FFFFFF">
              <a:alpha val="75999"/>
            </a:srgbClr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7" name="object 7"/>
          <p:cNvSpPr txBox="1"/>
          <p:nvPr/>
        </p:nvSpPr>
        <p:spPr>
          <a:xfrm>
            <a:off x="2889736" y="6176532"/>
            <a:ext cx="6875357" cy="487740"/>
          </a:xfrm>
          <a:prstGeom prst="rect">
            <a:avLst/>
          </a:prstGeom>
        </p:spPr>
        <p:txBody>
          <a:bodyPr vert="horz" wrap="square" lIns="0" tIns="10583" rIns="0" bIns="0" rtlCol="0">
            <a:spAutoFit/>
          </a:bodyPr>
          <a:lstStyle/>
          <a:p>
            <a:pPr marL="8467">
              <a:spcBef>
                <a:spcPts val="83"/>
              </a:spcBef>
            </a:pPr>
            <a:r>
              <a:rPr sz="3100" b="1" spc="-97" dirty="0">
                <a:solidFill>
                  <a:srgbClr val="1C4605"/>
                </a:solidFill>
                <a:latin typeface="Calibri"/>
                <a:cs typeface="Calibri"/>
              </a:rPr>
              <a:t>GESTION</a:t>
            </a:r>
            <a:r>
              <a:rPr sz="3100" b="1" spc="-73" dirty="0">
                <a:solidFill>
                  <a:srgbClr val="1C4605"/>
                </a:solidFill>
                <a:latin typeface="Calibri"/>
                <a:cs typeface="Calibri"/>
              </a:rPr>
              <a:t> </a:t>
            </a:r>
            <a:r>
              <a:rPr sz="3100" b="1" spc="-169" dirty="0">
                <a:solidFill>
                  <a:srgbClr val="1C4605"/>
                </a:solidFill>
                <a:latin typeface="Calibri"/>
                <a:cs typeface="Calibri"/>
              </a:rPr>
              <a:t>CON</a:t>
            </a:r>
            <a:r>
              <a:rPr sz="3100" b="1" spc="-7" dirty="0">
                <a:solidFill>
                  <a:srgbClr val="1C4605"/>
                </a:solidFill>
                <a:latin typeface="Calibri"/>
                <a:cs typeface="Calibri"/>
              </a:rPr>
              <a:t> </a:t>
            </a:r>
            <a:r>
              <a:rPr sz="3100" b="1" dirty="0">
                <a:solidFill>
                  <a:srgbClr val="1C4605"/>
                </a:solidFill>
                <a:latin typeface="Calibri"/>
                <a:cs typeface="Calibri"/>
              </a:rPr>
              <a:t>LA</a:t>
            </a:r>
            <a:r>
              <a:rPr sz="3100" b="1" spc="-40" dirty="0">
                <a:solidFill>
                  <a:srgbClr val="1C4605"/>
                </a:solidFill>
                <a:latin typeface="Calibri"/>
                <a:cs typeface="Calibri"/>
              </a:rPr>
              <a:t> </a:t>
            </a:r>
            <a:r>
              <a:rPr sz="3100" b="1" spc="-20" dirty="0">
                <a:solidFill>
                  <a:srgbClr val="1C4605"/>
                </a:solidFill>
                <a:latin typeface="Calibri"/>
                <a:cs typeface="Calibri"/>
              </a:rPr>
              <a:t>PREFECTURA</a:t>
            </a:r>
            <a:r>
              <a:rPr sz="3100" b="1" spc="-40" dirty="0">
                <a:solidFill>
                  <a:srgbClr val="1C4605"/>
                </a:solidFill>
                <a:latin typeface="Calibri"/>
                <a:cs typeface="Calibri"/>
              </a:rPr>
              <a:t> </a:t>
            </a:r>
            <a:r>
              <a:rPr sz="3100" b="1" dirty="0">
                <a:solidFill>
                  <a:srgbClr val="1C4605"/>
                </a:solidFill>
                <a:latin typeface="Calibri"/>
                <a:cs typeface="Calibri"/>
              </a:rPr>
              <a:t>DEL</a:t>
            </a:r>
            <a:r>
              <a:rPr sz="3100" b="1" spc="-37" dirty="0">
                <a:solidFill>
                  <a:srgbClr val="1C4605"/>
                </a:solidFill>
                <a:latin typeface="Calibri"/>
                <a:cs typeface="Calibri"/>
              </a:rPr>
              <a:t> </a:t>
            </a:r>
            <a:r>
              <a:rPr sz="3100" b="1" spc="-7" dirty="0">
                <a:solidFill>
                  <a:srgbClr val="1C4605"/>
                </a:solidFill>
                <a:latin typeface="Calibri"/>
                <a:cs typeface="Calibri"/>
              </a:rPr>
              <a:t>CARCHI</a:t>
            </a:r>
            <a:endParaRPr sz="3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897879" y="4494233"/>
              <a:ext cx="6496685" cy="1296035"/>
            </a:xfrm>
            <a:custGeom>
              <a:avLst/>
              <a:gdLst/>
              <a:ahLst/>
              <a:cxnLst/>
              <a:rect l="l" t="t" r="r" b="b"/>
              <a:pathLst>
                <a:path w="6496684" h="1296035">
                  <a:moveTo>
                    <a:pt x="0" y="0"/>
                  </a:moveTo>
                  <a:lnTo>
                    <a:pt x="3019315" y="0"/>
                  </a:lnTo>
                  <a:lnTo>
                    <a:pt x="3065414" y="4634"/>
                  </a:lnTo>
                  <a:lnTo>
                    <a:pt x="3108351" y="17924"/>
                  </a:lnTo>
                  <a:lnTo>
                    <a:pt x="3147205" y="38954"/>
                  </a:lnTo>
                  <a:lnTo>
                    <a:pt x="3181057" y="66806"/>
                  </a:lnTo>
                  <a:lnTo>
                    <a:pt x="3208987" y="100563"/>
                  </a:lnTo>
                  <a:lnTo>
                    <a:pt x="3230077" y="139307"/>
                  </a:lnTo>
                  <a:lnTo>
                    <a:pt x="3243404" y="182122"/>
                  </a:lnTo>
                  <a:lnTo>
                    <a:pt x="3248052" y="228090"/>
                  </a:lnTo>
                  <a:lnTo>
                    <a:pt x="3248052" y="1067465"/>
                  </a:lnTo>
                  <a:lnTo>
                    <a:pt x="3252699" y="1113433"/>
                  </a:lnTo>
                  <a:lnTo>
                    <a:pt x="3266026" y="1156249"/>
                  </a:lnTo>
                  <a:lnTo>
                    <a:pt x="3287116" y="1194993"/>
                  </a:lnTo>
                  <a:lnTo>
                    <a:pt x="3315046" y="1228750"/>
                  </a:lnTo>
                  <a:lnTo>
                    <a:pt x="3348898" y="1256602"/>
                  </a:lnTo>
                  <a:lnTo>
                    <a:pt x="3387752" y="1277631"/>
                  </a:lnTo>
                  <a:lnTo>
                    <a:pt x="3430689" y="1290922"/>
                  </a:lnTo>
                  <a:lnTo>
                    <a:pt x="3476788" y="1295556"/>
                  </a:lnTo>
                  <a:lnTo>
                    <a:pt x="6496104" y="1295556"/>
                  </a:lnTo>
                </a:path>
              </a:pathLst>
            </a:custGeom>
            <a:ln w="3801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5" name="object 5"/>
            <p:cNvSpPr/>
            <p:nvPr/>
          </p:nvSpPr>
          <p:spPr>
            <a:xfrm>
              <a:off x="9515454" y="5792723"/>
              <a:ext cx="8773160" cy="4494530"/>
            </a:xfrm>
            <a:custGeom>
              <a:avLst/>
              <a:gdLst/>
              <a:ahLst/>
              <a:cxnLst/>
              <a:rect l="l" t="t" r="r" b="b"/>
              <a:pathLst>
                <a:path w="8773160" h="4494530">
                  <a:moveTo>
                    <a:pt x="8772545" y="4494276"/>
                  </a:moveTo>
                  <a:lnTo>
                    <a:pt x="59891" y="4494276"/>
                  </a:lnTo>
                  <a:lnTo>
                    <a:pt x="54444" y="4479997"/>
                  </a:lnTo>
                  <a:lnTo>
                    <a:pt x="40327" y="4436896"/>
                  </a:lnTo>
                  <a:lnTo>
                    <a:pt x="28232" y="4392919"/>
                  </a:lnTo>
                  <a:lnTo>
                    <a:pt x="18214" y="4348120"/>
                  </a:lnTo>
                  <a:lnTo>
                    <a:pt x="10327" y="4302554"/>
                  </a:lnTo>
                  <a:lnTo>
                    <a:pt x="4626" y="4256276"/>
                  </a:lnTo>
                  <a:lnTo>
                    <a:pt x="1165" y="4209340"/>
                  </a:lnTo>
                  <a:lnTo>
                    <a:pt x="0" y="4161800"/>
                  </a:lnTo>
                  <a:lnTo>
                    <a:pt x="0" y="952500"/>
                  </a:lnTo>
                  <a:lnTo>
                    <a:pt x="1165" y="904961"/>
                  </a:lnTo>
                  <a:lnTo>
                    <a:pt x="4626" y="858025"/>
                  </a:lnTo>
                  <a:lnTo>
                    <a:pt x="10327" y="811746"/>
                  </a:lnTo>
                  <a:lnTo>
                    <a:pt x="18214" y="766181"/>
                  </a:lnTo>
                  <a:lnTo>
                    <a:pt x="28232" y="721382"/>
                  </a:lnTo>
                  <a:lnTo>
                    <a:pt x="40327" y="677405"/>
                  </a:lnTo>
                  <a:lnTo>
                    <a:pt x="54444" y="634305"/>
                  </a:lnTo>
                  <a:lnTo>
                    <a:pt x="70529" y="592135"/>
                  </a:lnTo>
                  <a:lnTo>
                    <a:pt x="88527" y="550950"/>
                  </a:lnTo>
                  <a:lnTo>
                    <a:pt x="108383" y="510805"/>
                  </a:lnTo>
                  <a:lnTo>
                    <a:pt x="130043" y="471755"/>
                  </a:lnTo>
                  <a:lnTo>
                    <a:pt x="153453" y="433854"/>
                  </a:lnTo>
                  <a:lnTo>
                    <a:pt x="178557" y="397156"/>
                  </a:lnTo>
                  <a:lnTo>
                    <a:pt x="205301" y="361716"/>
                  </a:lnTo>
                  <a:lnTo>
                    <a:pt x="233631" y="327590"/>
                  </a:lnTo>
                  <a:lnTo>
                    <a:pt x="263492" y="294830"/>
                  </a:lnTo>
                  <a:lnTo>
                    <a:pt x="294830" y="263493"/>
                  </a:lnTo>
                  <a:lnTo>
                    <a:pt x="327589" y="233632"/>
                  </a:lnTo>
                  <a:lnTo>
                    <a:pt x="361715" y="205302"/>
                  </a:lnTo>
                  <a:lnTo>
                    <a:pt x="397155" y="178557"/>
                  </a:lnTo>
                  <a:lnTo>
                    <a:pt x="433852" y="153453"/>
                  </a:lnTo>
                  <a:lnTo>
                    <a:pt x="471754" y="130044"/>
                  </a:lnTo>
                  <a:lnTo>
                    <a:pt x="510804" y="108384"/>
                  </a:lnTo>
                  <a:lnTo>
                    <a:pt x="550949" y="88527"/>
                  </a:lnTo>
                  <a:lnTo>
                    <a:pt x="592133" y="70529"/>
                  </a:lnTo>
                  <a:lnTo>
                    <a:pt x="634303" y="54445"/>
                  </a:lnTo>
                  <a:lnTo>
                    <a:pt x="677404" y="40327"/>
                  </a:lnTo>
                  <a:lnTo>
                    <a:pt x="721381" y="28232"/>
                  </a:lnTo>
                  <a:lnTo>
                    <a:pt x="766179" y="18214"/>
                  </a:lnTo>
                  <a:lnTo>
                    <a:pt x="811745" y="10327"/>
                  </a:lnTo>
                  <a:lnTo>
                    <a:pt x="858023" y="4626"/>
                  </a:lnTo>
                  <a:lnTo>
                    <a:pt x="904959" y="1165"/>
                  </a:lnTo>
                  <a:lnTo>
                    <a:pt x="952498" y="0"/>
                  </a:lnTo>
                  <a:lnTo>
                    <a:pt x="8772545" y="0"/>
                  </a:lnTo>
                  <a:lnTo>
                    <a:pt x="8772545" y="4494276"/>
                  </a:lnTo>
                  <a:close/>
                </a:path>
              </a:pathLst>
            </a:custGeom>
            <a:solidFill>
              <a:srgbClr val="FFFFFF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6543910" y="4080950"/>
            <a:ext cx="4989830" cy="2500663"/>
          </a:xfrm>
          <a:prstGeom prst="rect">
            <a:avLst/>
          </a:prstGeom>
        </p:spPr>
        <p:txBody>
          <a:bodyPr vert="horz" wrap="square" lIns="0" tIns="8043" rIns="0" bIns="0" rtlCol="0">
            <a:spAutoFit/>
          </a:bodyPr>
          <a:lstStyle/>
          <a:p>
            <a:pPr marL="8467" marR="3387" algn="ctr">
              <a:lnSpc>
                <a:spcPct val="132000"/>
              </a:lnSpc>
              <a:spcBef>
                <a:spcPts val="63"/>
              </a:spcBef>
            </a:pPr>
            <a:r>
              <a:rPr sz="3133" b="1" spc="-97" dirty="0">
                <a:solidFill>
                  <a:srgbClr val="1C4605"/>
                </a:solidFill>
                <a:latin typeface="Calibri"/>
                <a:cs typeface="Calibri"/>
              </a:rPr>
              <a:t>GESTIÓN</a:t>
            </a:r>
            <a:r>
              <a:rPr sz="3133" b="1" spc="3" dirty="0">
                <a:solidFill>
                  <a:srgbClr val="1C4605"/>
                </a:solidFill>
                <a:latin typeface="Calibri"/>
                <a:cs typeface="Calibri"/>
              </a:rPr>
              <a:t> </a:t>
            </a:r>
            <a:r>
              <a:rPr sz="3133" b="1" spc="-193" dirty="0">
                <a:solidFill>
                  <a:srgbClr val="1C4605"/>
                </a:solidFill>
                <a:latin typeface="Calibri"/>
                <a:cs typeface="Calibri"/>
              </a:rPr>
              <a:t>ANTE</a:t>
            </a:r>
            <a:r>
              <a:rPr sz="3133" b="1" spc="17" dirty="0">
                <a:solidFill>
                  <a:srgbClr val="1C4605"/>
                </a:solidFill>
                <a:latin typeface="Calibri"/>
                <a:cs typeface="Calibri"/>
              </a:rPr>
              <a:t> </a:t>
            </a:r>
            <a:r>
              <a:rPr sz="3133" b="1" dirty="0">
                <a:solidFill>
                  <a:srgbClr val="1C4605"/>
                </a:solidFill>
                <a:latin typeface="Calibri"/>
                <a:cs typeface="Calibri"/>
              </a:rPr>
              <a:t>LA</a:t>
            </a:r>
            <a:r>
              <a:rPr sz="3133" b="1" spc="10" dirty="0">
                <a:solidFill>
                  <a:srgbClr val="1C4605"/>
                </a:solidFill>
                <a:latin typeface="Calibri"/>
                <a:cs typeface="Calibri"/>
              </a:rPr>
              <a:t> </a:t>
            </a:r>
            <a:r>
              <a:rPr sz="3133" b="1" spc="-30" dirty="0">
                <a:solidFill>
                  <a:srgbClr val="1C4605"/>
                </a:solidFill>
                <a:latin typeface="Calibri"/>
                <a:cs typeface="Calibri"/>
              </a:rPr>
              <a:t>PREFECTURA </a:t>
            </a:r>
            <a:r>
              <a:rPr sz="3133" b="1" dirty="0">
                <a:solidFill>
                  <a:srgbClr val="1C4605"/>
                </a:solidFill>
                <a:latin typeface="Calibri"/>
                <a:cs typeface="Calibri"/>
              </a:rPr>
              <a:t>PARA</a:t>
            </a:r>
            <a:r>
              <a:rPr sz="3133" b="1" spc="-63" dirty="0">
                <a:solidFill>
                  <a:srgbClr val="1C4605"/>
                </a:solidFill>
                <a:latin typeface="Calibri"/>
                <a:cs typeface="Calibri"/>
              </a:rPr>
              <a:t> </a:t>
            </a:r>
            <a:r>
              <a:rPr sz="3133" b="1" spc="-193" dirty="0">
                <a:solidFill>
                  <a:srgbClr val="1C4605"/>
                </a:solidFill>
                <a:latin typeface="Calibri"/>
                <a:cs typeface="Calibri"/>
              </a:rPr>
              <a:t>MEJORAMIENTO</a:t>
            </a:r>
            <a:r>
              <a:rPr sz="3133" b="1" spc="17" dirty="0">
                <a:solidFill>
                  <a:srgbClr val="1C4605"/>
                </a:solidFill>
                <a:latin typeface="Calibri"/>
                <a:cs typeface="Calibri"/>
              </a:rPr>
              <a:t> </a:t>
            </a:r>
            <a:r>
              <a:rPr sz="3133" b="1" dirty="0">
                <a:solidFill>
                  <a:srgbClr val="1C4605"/>
                </a:solidFill>
                <a:latin typeface="Calibri"/>
                <a:cs typeface="Calibri"/>
              </a:rPr>
              <a:t>DE</a:t>
            </a:r>
            <a:r>
              <a:rPr sz="3133" b="1" spc="-23" dirty="0">
                <a:solidFill>
                  <a:srgbClr val="1C4605"/>
                </a:solidFill>
                <a:latin typeface="Calibri"/>
                <a:cs typeface="Calibri"/>
              </a:rPr>
              <a:t> </a:t>
            </a:r>
            <a:r>
              <a:rPr sz="3133" b="1" spc="-13" dirty="0">
                <a:solidFill>
                  <a:srgbClr val="1C4605"/>
                </a:solidFill>
                <a:latin typeface="Calibri"/>
                <a:cs typeface="Calibri"/>
              </a:rPr>
              <a:t>VÍAS </a:t>
            </a:r>
            <a:r>
              <a:rPr sz="3133" b="1" spc="-73" dirty="0">
                <a:solidFill>
                  <a:srgbClr val="1C4605"/>
                </a:solidFill>
                <a:latin typeface="Calibri"/>
                <a:cs typeface="Calibri"/>
              </a:rPr>
              <a:t>INTERNAS </a:t>
            </a:r>
            <a:r>
              <a:rPr sz="3133" b="1" spc="-110" dirty="0">
                <a:solidFill>
                  <a:srgbClr val="1C4605"/>
                </a:solidFill>
                <a:latin typeface="Calibri"/>
                <a:cs typeface="Calibri"/>
              </a:rPr>
              <a:t>CON</a:t>
            </a:r>
            <a:r>
              <a:rPr sz="3133" b="1" spc="-67" dirty="0">
                <a:solidFill>
                  <a:srgbClr val="1C4605"/>
                </a:solidFill>
                <a:latin typeface="Calibri"/>
                <a:cs typeface="Calibri"/>
              </a:rPr>
              <a:t> </a:t>
            </a:r>
            <a:r>
              <a:rPr sz="3133" b="1" spc="-180" dirty="0">
                <a:solidFill>
                  <a:srgbClr val="1C4605"/>
                </a:solidFill>
                <a:latin typeface="Calibri"/>
                <a:cs typeface="Calibri"/>
              </a:rPr>
              <a:t>TRATAMIENTO </a:t>
            </a:r>
            <a:r>
              <a:rPr sz="3133" b="1" spc="-70" dirty="0">
                <a:solidFill>
                  <a:srgbClr val="1C4605"/>
                </a:solidFill>
                <a:latin typeface="Calibri"/>
                <a:cs typeface="Calibri"/>
              </a:rPr>
              <a:t>BITUMINOSO</a:t>
            </a:r>
            <a:endParaRPr sz="3133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9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9" y="0"/>
                </a:lnTo>
                <a:lnTo>
                  <a:pt x="18287999" y="10286999"/>
                </a:lnTo>
                <a:close/>
              </a:path>
            </a:pathLst>
          </a:custGeom>
          <a:solidFill>
            <a:srgbClr val="124E1A">
              <a:alpha val="87998"/>
            </a:srgbClr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3" name="object 3"/>
          <p:cNvSpPr/>
          <p:nvPr/>
        </p:nvSpPr>
        <p:spPr>
          <a:xfrm>
            <a:off x="395480" y="479662"/>
            <a:ext cx="11256433" cy="5941483"/>
          </a:xfrm>
          <a:custGeom>
            <a:avLst/>
            <a:gdLst/>
            <a:ahLst/>
            <a:cxnLst/>
            <a:rect l="l" t="t" r="r" b="b"/>
            <a:pathLst>
              <a:path w="16884650" h="8912225">
                <a:moveTo>
                  <a:pt x="16401300" y="8911982"/>
                </a:moveTo>
                <a:lnTo>
                  <a:pt x="485775" y="8911982"/>
                </a:lnTo>
                <a:lnTo>
                  <a:pt x="437762" y="8909567"/>
                </a:lnTo>
                <a:lnTo>
                  <a:pt x="390563" y="8902524"/>
                </a:lnTo>
                <a:lnTo>
                  <a:pt x="344496" y="8890947"/>
                </a:lnTo>
                <a:lnTo>
                  <a:pt x="299878" y="8874967"/>
                </a:lnTo>
                <a:lnTo>
                  <a:pt x="257029" y="8854718"/>
                </a:lnTo>
                <a:lnTo>
                  <a:pt x="216268" y="8830329"/>
                </a:lnTo>
                <a:lnTo>
                  <a:pt x="177912" y="8801933"/>
                </a:lnTo>
                <a:lnTo>
                  <a:pt x="142280" y="8769663"/>
                </a:lnTo>
                <a:lnTo>
                  <a:pt x="110011" y="8734031"/>
                </a:lnTo>
                <a:lnTo>
                  <a:pt x="81617" y="8695677"/>
                </a:lnTo>
                <a:lnTo>
                  <a:pt x="57228" y="8654919"/>
                </a:lnTo>
                <a:lnTo>
                  <a:pt x="36978" y="8612074"/>
                </a:lnTo>
                <a:lnTo>
                  <a:pt x="20998" y="8567460"/>
                </a:lnTo>
                <a:lnTo>
                  <a:pt x="9420" y="8521395"/>
                </a:lnTo>
                <a:lnTo>
                  <a:pt x="2377" y="8474197"/>
                </a:lnTo>
                <a:lnTo>
                  <a:pt x="0" y="8426184"/>
                </a:lnTo>
                <a:lnTo>
                  <a:pt x="0" y="485775"/>
                </a:lnTo>
                <a:lnTo>
                  <a:pt x="2377" y="437761"/>
                </a:lnTo>
                <a:lnTo>
                  <a:pt x="9420" y="390562"/>
                </a:lnTo>
                <a:lnTo>
                  <a:pt x="20998" y="344494"/>
                </a:lnTo>
                <a:lnTo>
                  <a:pt x="36978" y="299876"/>
                </a:lnTo>
                <a:lnTo>
                  <a:pt x="57228" y="257027"/>
                </a:lnTo>
                <a:lnTo>
                  <a:pt x="81617" y="216266"/>
                </a:lnTo>
                <a:lnTo>
                  <a:pt x="110011" y="177911"/>
                </a:lnTo>
                <a:lnTo>
                  <a:pt x="142280" y="142280"/>
                </a:lnTo>
                <a:lnTo>
                  <a:pt x="177912" y="110010"/>
                </a:lnTo>
                <a:lnTo>
                  <a:pt x="216268" y="81615"/>
                </a:lnTo>
                <a:lnTo>
                  <a:pt x="257029" y="57227"/>
                </a:lnTo>
                <a:lnTo>
                  <a:pt x="299878" y="36977"/>
                </a:lnTo>
                <a:lnTo>
                  <a:pt x="344496" y="20997"/>
                </a:lnTo>
                <a:lnTo>
                  <a:pt x="390563" y="9420"/>
                </a:lnTo>
                <a:lnTo>
                  <a:pt x="437762" y="2377"/>
                </a:lnTo>
                <a:lnTo>
                  <a:pt x="485775" y="0"/>
                </a:lnTo>
                <a:lnTo>
                  <a:pt x="16401300" y="0"/>
                </a:lnTo>
                <a:lnTo>
                  <a:pt x="16449315" y="2377"/>
                </a:lnTo>
                <a:lnTo>
                  <a:pt x="16496516" y="9420"/>
                </a:lnTo>
                <a:lnTo>
                  <a:pt x="16542586" y="20997"/>
                </a:lnTo>
                <a:lnTo>
                  <a:pt x="16587206" y="36977"/>
                </a:lnTo>
                <a:lnTo>
                  <a:pt x="16630056" y="57227"/>
                </a:lnTo>
                <a:lnTo>
                  <a:pt x="16670820" y="81615"/>
                </a:lnTo>
                <a:lnTo>
                  <a:pt x="16709177" y="110010"/>
                </a:lnTo>
                <a:lnTo>
                  <a:pt x="16744810" y="142280"/>
                </a:lnTo>
                <a:lnTo>
                  <a:pt x="16777081" y="177911"/>
                </a:lnTo>
                <a:lnTo>
                  <a:pt x="16805476" y="216266"/>
                </a:lnTo>
                <a:lnTo>
                  <a:pt x="16829865" y="257027"/>
                </a:lnTo>
                <a:lnTo>
                  <a:pt x="16850115" y="299876"/>
                </a:lnTo>
                <a:lnTo>
                  <a:pt x="16866094" y="344494"/>
                </a:lnTo>
                <a:lnTo>
                  <a:pt x="16877671" y="390562"/>
                </a:lnTo>
                <a:lnTo>
                  <a:pt x="16884028" y="433167"/>
                </a:lnTo>
                <a:lnTo>
                  <a:pt x="16884028" y="8478791"/>
                </a:lnTo>
                <a:lnTo>
                  <a:pt x="16877671" y="8521395"/>
                </a:lnTo>
                <a:lnTo>
                  <a:pt x="16866094" y="8567460"/>
                </a:lnTo>
                <a:lnTo>
                  <a:pt x="16850115" y="8612074"/>
                </a:lnTo>
                <a:lnTo>
                  <a:pt x="16829865" y="8654919"/>
                </a:lnTo>
                <a:lnTo>
                  <a:pt x="16805476" y="8695677"/>
                </a:lnTo>
                <a:lnTo>
                  <a:pt x="16777081" y="8734031"/>
                </a:lnTo>
                <a:lnTo>
                  <a:pt x="16744810" y="8769663"/>
                </a:lnTo>
                <a:lnTo>
                  <a:pt x="16709177" y="8801933"/>
                </a:lnTo>
                <a:lnTo>
                  <a:pt x="16670820" y="8830329"/>
                </a:lnTo>
                <a:lnTo>
                  <a:pt x="16630056" y="8854718"/>
                </a:lnTo>
                <a:lnTo>
                  <a:pt x="16587206" y="8874967"/>
                </a:lnTo>
                <a:lnTo>
                  <a:pt x="16542586" y="8890947"/>
                </a:lnTo>
                <a:lnTo>
                  <a:pt x="16496516" y="8902524"/>
                </a:lnTo>
                <a:lnTo>
                  <a:pt x="16449315" y="8909567"/>
                </a:lnTo>
                <a:lnTo>
                  <a:pt x="16401300" y="8911982"/>
                </a:lnTo>
                <a:close/>
              </a:path>
            </a:pathLst>
          </a:custGeom>
          <a:solidFill>
            <a:srgbClr val="FBFEFF"/>
          </a:solid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4" name="object 4"/>
          <p:cNvSpPr txBox="1"/>
          <p:nvPr/>
        </p:nvSpPr>
        <p:spPr>
          <a:xfrm>
            <a:off x="1349719" y="823956"/>
            <a:ext cx="9202420" cy="4018194"/>
          </a:xfrm>
          <a:prstGeom prst="rect">
            <a:avLst/>
          </a:prstGeom>
        </p:spPr>
        <p:txBody>
          <a:bodyPr vert="horz" wrap="square" lIns="0" tIns="29633" rIns="0" bIns="0" rtlCol="0">
            <a:spAutoFit/>
          </a:bodyPr>
          <a:lstStyle/>
          <a:p>
            <a:pPr marL="8467" marR="3387" algn="ctr">
              <a:lnSpc>
                <a:spcPts val="3927"/>
              </a:lnSpc>
              <a:spcBef>
                <a:spcPts val="233"/>
              </a:spcBef>
            </a:pPr>
            <a:r>
              <a:rPr sz="3300" b="1" spc="136" dirty="0">
                <a:solidFill>
                  <a:srgbClr val="292E3A"/>
                </a:solidFill>
                <a:latin typeface="Tahoma"/>
                <a:cs typeface="Tahoma"/>
              </a:rPr>
              <a:t>Durante</a:t>
            </a:r>
            <a:r>
              <a:rPr sz="3300" b="1" spc="67" dirty="0">
                <a:solidFill>
                  <a:srgbClr val="292E3A"/>
                </a:solidFill>
                <a:latin typeface="Tahoma"/>
                <a:cs typeface="Tahoma"/>
              </a:rPr>
              <a:t> </a:t>
            </a:r>
            <a:r>
              <a:rPr sz="3300" b="1" spc="100" dirty="0">
                <a:solidFill>
                  <a:srgbClr val="292E3A"/>
                </a:solidFill>
                <a:latin typeface="Tahoma"/>
                <a:cs typeface="Tahoma"/>
              </a:rPr>
              <a:t>el</a:t>
            </a:r>
            <a:r>
              <a:rPr sz="3300" b="1" spc="70" dirty="0">
                <a:solidFill>
                  <a:srgbClr val="292E3A"/>
                </a:solidFill>
                <a:latin typeface="Tahoma"/>
                <a:cs typeface="Tahoma"/>
              </a:rPr>
              <a:t> </a:t>
            </a:r>
            <a:r>
              <a:rPr sz="3300" b="1" spc="123" dirty="0">
                <a:solidFill>
                  <a:srgbClr val="292E3A"/>
                </a:solidFill>
                <a:latin typeface="Tahoma"/>
                <a:cs typeface="Tahoma"/>
              </a:rPr>
              <a:t>ejercicio</a:t>
            </a:r>
            <a:r>
              <a:rPr sz="3300" b="1" spc="67" dirty="0">
                <a:solidFill>
                  <a:srgbClr val="292E3A"/>
                </a:solidFill>
                <a:latin typeface="Tahoma"/>
                <a:cs typeface="Tahoma"/>
              </a:rPr>
              <a:t> </a:t>
            </a:r>
            <a:r>
              <a:rPr sz="3300" b="1" spc="130" dirty="0">
                <a:solidFill>
                  <a:srgbClr val="292E3A"/>
                </a:solidFill>
                <a:latin typeface="Tahoma"/>
                <a:cs typeface="Tahoma"/>
              </a:rPr>
              <a:t>fiscal</a:t>
            </a:r>
            <a:r>
              <a:rPr sz="3300" b="1" spc="70" dirty="0">
                <a:solidFill>
                  <a:srgbClr val="292E3A"/>
                </a:solidFill>
                <a:latin typeface="Tahoma"/>
                <a:cs typeface="Tahoma"/>
              </a:rPr>
              <a:t> </a:t>
            </a:r>
            <a:r>
              <a:rPr sz="3300" b="1" dirty="0">
                <a:solidFill>
                  <a:srgbClr val="292E3A"/>
                </a:solidFill>
                <a:latin typeface="Tahoma"/>
                <a:cs typeface="Tahoma"/>
              </a:rPr>
              <a:t>202</a:t>
            </a:r>
            <a:r>
              <a:rPr lang="es-MX" sz="3300" b="1" dirty="0">
                <a:solidFill>
                  <a:srgbClr val="292E3A"/>
                </a:solidFill>
                <a:latin typeface="Tahoma"/>
                <a:cs typeface="Tahoma"/>
              </a:rPr>
              <a:t>5</a:t>
            </a:r>
            <a:r>
              <a:rPr sz="3300" b="1" dirty="0">
                <a:solidFill>
                  <a:srgbClr val="292E3A"/>
                </a:solidFill>
                <a:latin typeface="Tahoma"/>
                <a:cs typeface="Tahoma"/>
              </a:rPr>
              <a:t>,</a:t>
            </a:r>
            <a:r>
              <a:rPr sz="3300" b="1" spc="70" dirty="0">
                <a:solidFill>
                  <a:srgbClr val="292E3A"/>
                </a:solidFill>
                <a:latin typeface="Tahoma"/>
                <a:cs typeface="Tahoma"/>
              </a:rPr>
              <a:t> </a:t>
            </a:r>
            <a:r>
              <a:rPr sz="3300" b="1" spc="57" dirty="0">
                <a:solidFill>
                  <a:srgbClr val="292E3A"/>
                </a:solidFill>
                <a:latin typeface="Tahoma"/>
                <a:cs typeface="Tahoma"/>
              </a:rPr>
              <a:t>se</a:t>
            </a:r>
            <a:r>
              <a:rPr sz="3300" b="1" spc="67" dirty="0">
                <a:solidFill>
                  <a:srgbClr val="292E3A"/>
                </a:solidFill>
                <a:latin typeface="Tahoma"/>
                <a:cs typeface="Tahoma"/>
              </a:rPr>
              <a:t> </a:t>
            </a:r>
            <a:r>
              <a:rPr sz="3300" b="1" spc="103" dirty="0">
                <a:solidFill>
                  <a:srgbClr val="292E3A"/>
                </a:solidFill>
                <a:latin typeface="Tahoma"/>
                <a:cs typeface="Tahoma"/>
              </a:rPr>
              <a:t>ha </a:t>
            </a:r>
            <a:r>
              <a:rPr sz="3300" b="1" spc="153" dirty="0">
                <a:solidFill>
                  <a:srgbClr val="292E3A"/>
                </a:solidFill>
                <a:latin typeface="Tahoma"/>
                <a:cs typeface="Tahoma"/>
              </a:rPr>
              <a:t>desarrollado</a:t>
            </a:r>
            <a:r>
              <a:rPr sz="3300" b="1" spc="47" dirty="0">
                <a:solidFill>
                  <a:srgbClr val="292E3A"/>
                </a:solidFill>
                <a:latin typeface="Tahoma"/>
                <a:cs typeface="Tahoma"/>
              </a:rPr>
              <a:t> </a:t>
            </a:r>
            <a:r>
              <a:rPr sz="3300" b="1" spc="150" dirty="0">
                <a:solidFill>
                  <a:srgbClr val="292E3A"/>
                </a:solidFill>
                <a:latin typeface="Tahoma"/>
                <a:cs typeface="Tahoma"/>
              </a:rPr>
              <a:t>un</a:t>
            </a:r>
            <a:r>
              <a:rPr sz="3300" b="1" spc="47" dirty="0">
                <a:solidFill>
                  <a:srgbClr val="292E3A"/>
                </a:solidFill>
                <a:latin typeface="Tahoma"/>
                <a:cs typeface="Tahoma"/>
              </a:rPr>
              <a:t> </a:t>
            </a:r>
            <a:r>
              <a:rPr sz="3300" b="1" spc="153" dirty="0">
                <a:solidFill>
                  <a:srgbClr val="292E3A"/>
                </a:solidFill>
                <a:latin typeface="Tahoma"/>
                <a:cs typeface="Tahoma"/>
              </a:rPr>
              <a:t>conjunto</a:t>
            </a:r>
            <a:r>
              <a:rPr sz="3300" b="1" spc="47" dirty="0">
                <a:solidFill>
                  <a:srgbClr val="292E3A"/>
                </a:solidFill>
                <a:latin typeface="Tahoma"/>
                <a:cs typeface="Tahoma"/>
              </a:rPr>
              <a:t> </a:t>
            </a:r>
            <a:r>
              <a:rPr sz="3300" b="1" spc="160" dirty="0">
                <a:solidFill>
                  <a:srgbClr val="292E3A"/>
                </a:solidFill>
                <a:latin typeface="Tahoma"/>
                <a:cs typeface="Tahoma"/>
              </a:rPr>
              <a:t>de</a:t>
            </a:r>
            <a:r>
              <a:rPr sz="3300" b="1" spc="47" dirty="0">
                <a:solidFill>
                  <a:srgbClr val="292E3A"/>
                </a:solidFill>
                <a:latin typeface="Tahoma"/>
                <a:cs typeface="Tahoma"/>
              </a:rPr>
              <a:t> </a:t>
            </a:r>
            <a:r>
              <a:rPr sz="3300" b="1" spc="130" dirty="0">
                <a:solidFill>
                  <a:srgbClr val="292E3A"/>
                </a:solidFill>
                <a:latin typeface="Tahoma"/>
                <a:cs typeface="Tahoma"/>
              </a:rPr>
              <a:t>gestiones </a:t>
            </a:r>
            <a:r>
              <a:rPr sz="3300" b="1" spc="150" dirty="0">
                <a:solidFill>
                  <a:srgbClr val="292E3A"/>
                </a:solidFill>
                <a:latin typeface="Tahoma"/>
                <a:cs typeface="Tahoma"/>
              </a:rPr>
              <a:t>técnicas</a:t>
            </a:r>
            <a:r>
              <a:rPr sz="3300" b="1" spc="57" dirty="0">
                <a:solidFill>
                  <a:srgbClr val="292E3A"/>
                </a:solidFill>
                <a:latin typeface="Tahoma"/>
                <a:cs typeface="Tahoma"/>
              </a:rPr>
              <a:t> </a:t>
            </a:r>
            <a:r>
              <a:rPr sz="3300" b="1" dirty="0">
                <a:solidFill>
                  <a:srgbClr val="292E3A"/>
                </a:solidFill>
                <a:latin typeface="Tahoma"/>
                <a:cs typeface="Tahoma"/>
              </a:rPr>
              <a:t>y</a:t>
            </a:r>
            <a:r>
              <a:rPr sz="3300" b="1" spc="60" dirty="0">
                <a:solidFill>
                  <a:srgbClr val="292E3A"/>
                </a:solidFill>
                <a:latin typeface="Tahoma"/>
                <a:cs typeface="Tahoma"/>
              </a:rPr>
              <a:t> </a:t>
            </a:r>
            <a:r>
              <a:rPr sz="3300" b="1" spc="150" dirty="0">
                <a:solidFill>
                  <a:srgbClr val="292E3A"/>
                </a:solidFill>
                <a:latin typeface="Tahoma"/>
                <a:cs typeface="Tahoma"/>
              </a:rPr>
              <a:t>administrativas</a:t>
            </a:r>
            <a:r>
              <a:rPr sz="3300" b="1" spc="60" dirty="0">
                <a:solidFill>
                  <a:srgbClr val="292E3A"/>
                </a:solidFill>
                <a:latin typeface="Tahoma"/>
                <a:cs typeface="Tahoma"/>
              </a:rPr>
              <a:t> </a:t>
            </a:r>
            <a:r>
              <a:rPr sz="3300" b="1" spc="143" dirty="0">
                <a:solidFill>
                  <a:srgbClr val="292E3A"/>
                </a:solidFill>
                <a:latin typeface="Tahoma"/>
                <a:cs typeface="Tahoma"/>
              </a:rPr>
              <a:t>orientadas</a:t>
            </a:r>
            <a:r>
              <a:rPr sz="3300" b="1" spc="60" dirty="0">
                <a:solidFill>
                  <a:srgbClr val="292E3A"/>
                </a:solidFill>
                <a:latin typeface="Tahoma"/>
                <a:cs typeface="Tahoma"/>
              </a:rPr>
              <a:t> </a:t>
            </a:r>
            <a:r>
              <a:rPr sz="3300" b="1" spc="-33" dirty="0">
                <a:solidFill>
                  <a:srgbClr val="292E3A"/>
                </a:solidFill>
                <a:latin typeface="Tahoma"/>
                <a:cs typeface="Tahoma"/>
              </a:rPr>
              <a:t>a </a:t>
            </a:r>
            <a:r>
              <a:rPr sz="3300" b="1" spc="150" dirty="0">
                <a:solidFill>
                  <a:srgbClr val="292E3A"/>
                </a:solidFill>
                <a:latin typeface="Tahoma"/>
                <a:cs typeface="Tahoma"/>
              </a:rPr>
              <a:t>captar</a:t>
            </a:r>
            <a:r>
              <a:rPr sz="3300" b="1" spc="43" dirty="0">
                <a:solidFill>
                  <a:srgbClr val="292E3A"/>
                </a:solidFill>
                <a:latin typeface="Tahoma"/>
                <a:cs typeface="Tahoma"/>
              </a:rPr>
              <a:t> </a:t>
            </a:r>
            <a:r>
              <a:rPr sz="3300" b="1" spc="123" dirty="0">
                <a:solidFill>
                  <a:srgbClr val="292E3A"/>
                </a:solidFill>
                <a:latin typeface="Tahoma"/>
                <a:cs typeface="Tahoma"/>
              </a:rPr>
              <a:t>recursos</a:t>
            </a:r>
            <a:r>
              <a:rPr sz="3300" b="1" spc="47" dirty="0">
                <a:solidFill>
                  <a:srgbClr val="292E3A"/>
                </a:solidFill>
                <a:latin typeface="Tahoma"/>
                <a:cs typeface="Tahoma"/>
              </a:rPr>
              <a:t> </a:t>
            </a:r>
            <a:r>
              <a:rPr sz="3300" b="1" dirty="0">
                <a:solidFill>
                  <a:srgbClr val="292E3A"/>
                </a:solidFill>
                <a:latin typeface="Tahoma"/>
                <a:cs typeface="Tahoma"/>
              </a:rPr>
              <a:t>y</a:t>
            </a:r>
            <a:r>
              <a:rPr sz="3300" b="1" spc="43" dirty="0">
                <a:solidFill>
                  <a:srgbClr val="292E3A"/>
                </a:solidFill>
                <a:latin typeface="Tahoma"/>
                <a:cs typeface="Tahoma"/>
              </a:rPr>
              <a:t> </a:t>
            </a:r>
            <a:r>
              <a:rPr sz="3300" b="1" spc="157" dirty="0">
                <a:solidFill>
                  <a:srgbClr val="292E3A"/>
                </a:solidFill>
                <a:latin typeface="Tahoma"/>
                <a:cs typeface="Tahoma"/>
              </a:rPr>
              <a:t>apoyo</a:t>
            </a:r>
            <a:r>
              <a:rPr sz="3300" b="1" spc="47" dirty="0">
                <a:solidFill>
                  <a:srgbClr val="292E3A"/>
                </a:solidFill>
                <a:latin typeface="Tahoma"/>
                <a:cs typeface="Tahoma"/>
              </a:rPr>
              <a:t> </a:t>
            </a:r>
            <a:r>
              <a:rPr sz="3300" b="1" spc="160" dirty="0">
                <a:solidFill>
                  <a:srgbClr val="292E3A"/>
                </a:solidFill>
                <a:latin typeface="Tahoma"/>
                <a:cs typeface="Tahoma"/>
              </a:rPr>
              <a:t>de</a:t>
            </a:r>
            <a:r>
              <a:rPr sz="3300" b="1" spc="43" dirty="0">
                <a:solidFill>
                  <a:srgbClr val="292E3A"/>
                </a:solidFill>
                <a:latin typeface="Tahoma"/>
                <a:cs typeface="Tahoma"/>
              </a:rPr>
              <a:t> </a:t>
            </a:r>
            <a:r>
              <a:rPr sz="3300" b="1" spc="150" dirty="0">
                <a:solidFill>
                  <a:srgbClr val="292E3A"/>
                </a:solidFill>
                <a:latin typeface="Tahoma"/>
                <a:cs typeface="Tahoma"/>
              </a:rPr>
              <a:t>instituciones </a:t>
            </a:r>
            <a:r>
              <a:rPr sz="3300" b="1" spc="167" dirty="0">
                <a:solidFill>
                  <a:srgbClr val="292E3A"/>
                </a:solidFill>
                <a:latin typeface="Tahoma"/>
                <a:cs typeface="Tahoma"/>
              </a:rPr>
              <a:t>del</a:t>
            </a:r>
            <a:r>
              <a:rPr sz="3300" b="1" spc="43" dirty="0">
                <a:solidFill>
                  <a:srgbClr val="292E3A"/>
                </a:solidFill>
                <a:latin typeface="Tahoma"/>
                <a:cs typeface="Tahoma"/>
              </a:rPr>
              <a:t> </a:t>
            </a:r>
            <a:r>
              <a:rPr sz="3300" b="1" spc="130" dirty="0">
                <a:solidFill>
                  <a:srgbClr val="292E3A"/>
                </a:solidFill>
                <a:latin typeface="Tahoma"/>
                <a:cs typeface="Tahoma"/>
              </a:rPr>
              <a:t>nivel</a:t>
            </a:r>
            <a:r>
              <a:rPr sz="3300" b="1" spc="43" dirty="0">
                <a:solidFill>
                  <a:srgbClr val="292E3A"/>
                </a:solidFill>
                <a:latin typeface="Tahoma"/>
                <a:cs typeface="Tahoma"/>
              </a:rPr>
              <a:t> </a:t>
            </a:r>
            <a:r>
              <a:rPr sz="3300" b="1" spc="130" dirty="0">
                <a:solidFill>
                  <a:srgbClr val="292E3A"/>
                </a:solidFill>
                <a:latin typeface="Tahoma"/>
                <a:cs typeface="Tahoma"/>
              </a:rPr>
              <a:t>nacional,</a:t>
            </a:r>
            <a:r>
              <a:rPr sz="3300" b="1" spc="43" dirty="0">
                <a:solidFill>
                  <a:srgbClr val="292E3A"/>
                </a:solidFill>
                <a:latin typeface="Tahoma"/>
                <a:cs typeface="Tahoma"/>
              </a:rPr>
              <a:t> </a:t>
            </a:r>
            <a:r>
              <a:rPr sz="3300" b="1" spc="157" dirty="0">
                <a:solidFill>
                  <a:srgbClr val="292E3A"/>
                </a:solidFill>
                <a:latin typeface="Tahoma"/>
                <a:cs typeface="Tahoma"/>
              </a:rPr>
              <a:t>provincial</a:t>
            </a:r>
            <a:r>
              <a:rPr sz="3300" b="1" spc="43" dirty="0">
                <a:solidFill>
                  <a:srgbClr val="292E3A"/>
                </a:solidFill>
                <a:latin typeface="Tahoma"/>
                <a:cs typeface="Tahoma"/>
              </a:rPr>
              <a:t> </a:t>
            </a:r>
            <a:r>
              <a:rPr sz="3300" b="1" dirty="0">
                <a:solidFill>
                  <a:srgbClr val="292E3A"/>
                </a:solidFill>
                <a:latin typeface="Tahoma"/>
                <a:cs typeface="Tahoma"/>
              </a:rPr>
              <a:t>y</a:t>
            </a:r>
            <a:r>
              <a:rPr sz="3300" b="1" spc="43" dirty="0">
                <a:solidFill>
                  <a:srgbClr val="292E3A"/>
                </a:solidFill>
                <a:latin typeface="Tahoma"/>
                <a:cs typeface="Tahoma"/>
              </a:rPr>
              <a:t> </a:t>
            </a:r>
            <a:r>
              <a:rPr sz="3300" b="1" spc="157" dirty="0">
                <a:solidFill>
                  <a:srgbClr val="292E3A"/>
                </a:solidFill>
                <a:latin typeface="Tahoma"/>
                <a:cs typeface="Tahoma"/>
              </a:rPr>
              <a:t>cantonal </a:t>
            </a:r>
            <a:r>
              <a:rPr sz="3300" b="1" spc="167" dirty="0">
                <a:solidFill>
                  <a:srgbClr val="292E3A"/>
                </a:solidFill>
                <a:latin typeface="Tahoma"/>
                <a:cs typeface="Tahoma"/>
              </a:rPr>
              <a:t>con</a:t>
            </a:r>
            <a:r>
              <a:rPr sz="3300" b="1" spc="40" dirty="0">
                <a:solidFill>
                  <a:srgbClr val="292E3A"/>
                </a:solidFill>
                <a:latin typeface="Tahoma"/>
                <a:cs typeface="Tahoma"/>
              </a:rPr>
              <a:t> </a:t>
            </a:r>
            <a:r>
              <a:rPr sz="3300" b="1" spc="100" dirty="0">
                <a:solidFill>
                  <a:srgbClr val="292E3A"/>
                </a:solidFill>
                <a:latin typeface="Tahoma"/>
                <a:cs typeface="Tahoma"/>
              </a:rPr>
              <a:t>el</a:t>
            </a:r>
            <a:r>
              <a:rPr sz="3300" b="1" spc="43" dirty="0">
                <a:solidFill>
                  <a:srgbClr val="292E3A"/>
                </a:solidFill>
                <a:latin typeface="Tahoma"/>
                <a:cs typeface="Tahoma"/>
              </a:rPr>
              <a:t> </a:t>
            </a:r>
            <a:r>
              <a:rPr sz="3300" b="1" spc="127" dirty="0">
                <a:solidFill>
                  <a:srgbClr val="292E3A"/>
                </a:solidFill>
                <a:latin typeface="Tahoma"/>
                <a:cs typeface="Tahoma"/>
              </a:rPr>
              <a:t>objetivo</a:t>
            </a:r>
            <a:r>
              <a:rPr sz="3300" b="1" spc="43" dirty="0">
                <a:solidFill>
                  <a:srgbClr val="292E3A"/>
                </a:solidFill>
                <a:latin typeface="Tahoma"/>
                <a:cs typeface="Tahoma"/>
              </a:rPr>
              <a:t> </a:t>
            </a:r>
            <a:r>
              <a:rPr sz="3300" b="1" spc="160" dirty="0">
                <a:solidFill>
                  <a:srgbClr val="292E3A"/>
                </a:solidFill>
                <a:latin typeface="Tahoma"/>
                <a:cs typeface="Tahoma"/>
              </a:rPr>
              <a:t>de</a:t>
            </a:r>
            <a:r>
              <a:rPr sz="3300" b="1" spc="43" dirty="0">
                <a:solidFill>
                  <a:srgbClr val="292E3A"/>
                </a:solidFill>
                <a:latin typeface="Tahoma"/>
                <a:cs typeface="Tahoma"/>
              </a:rPr>
              <a:t> </a:t>
            </a:r>
            <a:r>
              <a:rPr sz="3300" b="1" spc="177" dirty="0">
                <a:solidFill>
                  <a:srgbClr val="292E3A"/>
                </a:solidFill>
                <a:latin typeface="Tahoma"/>
                <a:cs typeface="Tahoma"/>
              </a:rPr>
              <a:t>optimizar</a:t>
            </a:r>
            <a:r>
              <a:rPr sz="3300" b="1" spc="43" dirty="0">
                <a:solidFill>
                  <a:srgbClr val="292E3A"/>
                </a:solidFill>
                <a:latin typeface="Tahoma"/>
                <a:cs typeface="Tahoma"/>
              </a:rPr>
              <a:t> </a:t>
            </a:r>
            <a:r>
              <a:rPr sz="3300" b="1" spc="90" dirty="0">
                <a:solidFill>
                  <a:srgbClr val="292E3A"/>
                </a:solidFill>
                <a:latin typeface="Tahoma"/>
                <a:cs typeface="Tahoma"/>
              </a:rPr>
              <a:t>la</a:t>
            </a:r>
            <a:r>
              <a:rPr sz="3300" b="1" spc="43" dirty="0">
                <a:solidFill>
                  <a:srgbClr val="292E3A"/>
                </a:solidFill>
                <a:latin typeface="Tahoma"/>
                <a:cs typeface="Tahoma"/>
              </a:rPr>
              <a:t> </a:t>
            </a:r>
            <a:r>
              <a:rPr sz="3300" b="1" spc="127" dirty="0">
                <a:solidFill>
                  <a:srgbClr val="292E3A"/>
                </a:solidFill>
                <a:latin typeface="Tahoma"/>
                <a:cs typeface="Tahoma"/>
              </a:rPr>
              <a:t>inversión </a:t>
            </a:r>
            <a:r>
              <a:rPr sz="3300" b="1" spc="190" dirty="0">
                <a:solidFill>
                  <a:srgbClr val="292E3A"/>
                </a:solidFill>
                <a:latin typeface="Tahoma"/>
                <a:cs typeface="Tahoma"/>
              </a:rPr>
              <a:t>pública</a:t>
            </a:r>
            <a:r>
              <a:rPr sz="3300" b="1" spc="43" dirty="0">
                <a:solidFill>
                  <a:srgbClr val="292E3A"/>
                </a:solidFill>
                <a:latin typeface="Tahoma"/>
                <a:cs typeface="Tahoma"/>
              </a:rPr>
              <a:t> </a:t>
            </a:r>
            <a:r>
              <a:rPr sz="3300" b="1" spc="120" dirty="0">
                <a:solidFill>
                  <a:srgbClr val="292E3A"/>
                </a:solidFill>
                <a:latin typeface="Tahoma"/>
                <a:cs typeface="Tahoma"/>
              </a:rPr>
              <a:t>en</a:t>
            </a:r>
            <a:r>
              <a:rPr sz="3300" b="1" spc="43" dirty="0">
                <a:solidFill>
                  <a:srgbClr val="292E3A"/>
                </a:solidFill>
                <a:latin typeface="Tahoma"/>
                <a:cs typeface="Tahoma"/>
              </a:rPr>
              <a:t> </a:t>
            </a:r>
            <a:r>
              <a:rPr sz="3300" b="1" spc="163" dirty="0">
                <a:solidFill>
                  <a:srgbClr val="292E3A"/>
                </a:solidFill>
                <a:latin typeface="Tahoma"/>
                <a:cs typeface="Tahoma"/>
              </a:rPr>
              <a:t>beneficio</a:t>
            </a:r>
            <a:r>
              <a:rPr sz="3300" b="1" spc="43" dirty="0">
                <a:solidFill>
                  <a:srgbClr val="292E3A"/>
                </a:solidFill>
                <a:latin typeface="Tahoma"/>
                <a:cs typeface="Tahoma"/>
              </a:rPr>
              <a:t> </a:t>
            </a:r>
            <a:r>
              <a:rPr sz="3300" b="1" spc="160" dirty="0">
                <a:solidFill>
                  <a:srgbClr val="292E3A"/>
                </a:solidFill>
                <a:latin typeface="Tahoma"/>
                <a:cs typeface="Tahoma"/>
              </a:rPr>
              <a:t>de</a:t>
            </a:r>
            <a:r>
              <a:rPr sz="3300" b="1" spc="43" dirty="0">
                <a:solidFill>
                  <a:srgbClr val="292E3A"/>
                </a:solidFill>
                <a:latin typeface="Tahoma"/>
                <a:cs typeface="Tahoma"/>
              </a:rPr>
              <a:t> </a:t>
            </a:r>
            <a:r>
              <a:rPr sz="3300" b="1" spc="113" dirty="0">
                <a:solidFill>
                  <a:srgbClr val="292E3A"/>
                </a:solidFill>
                <a:latin typeface="Tahoma"/>
                <a:cs typeface="Tahoma"/>
              </a:rPr>
              <a:t>los</a:t>
            </a:r>
            <a:r>
              <a:rPr sz="3300" b="1" spc="43" dirty="0">
                <a:solidFill>
                  <a:srgbClr val="292E3A"/>
                </a:solidFill>
                <a:latin typeface="Tahoma"/>
                <a:cs typeface="Tahoma"/>
              </a:rPr>
              <a:t> </a:t>
            </a:r>
            <a:r>
              <a:rPr sz="3300" b="1" spc="117" dirty="0">
                <a:solidFill>
                  <a:srgbClr val="292E3A"/>
                </a:solidFill>
                <a:latin typeface="Tahoma"/>
                <a:cs typeface="Tahoma"/>
              </a:rPr>
              <a:t>julianos</a:t>
            </a:r>
            <a:endParaRPr sz="3300" dirty="0">
              <a:latin typeface="Tahoma"/>
              <a:cs typeface="Tahoma"/>
            </a:endParaRPr>
          </a:p>
          <a:p>
            <a:pPr algn="ctr">
              <a:lnSpc>
                <a:spcPts val="3804"/>
              </a:lnSpc>
            </a:pPr>
            <a:r>
              <a:rPr sz="3300" b="1" spc="160" dirty="0">
                <a:solidFill>
                  <a:srgbClr val="292E3A"/>
                </a:solidFill>
                <a:latin typeface="Tahoma"/>
                <a:cs typeface="Tahoma"/>
              </a:rPr>
              <a:t>Con</a:t>
            </a:r>
            <a:r>
              <a:rPr sz="3300" b="1" spc="40" dirty="0">
                <a:solidFill>
                  <a:srgbClr val="292E3A"/>
                </a:solidFill>
                <a:latin typeface="Tahoma"/>
                <a:cs typeface="Tahoma"/>
              </a:rPr>
              <a:t> </a:t>
            </a:r>
            <a:r>
              <a:rPr sz="3300" b="1" spc="140" dirty="0">
                <a:solidFill>
                  <a:srgbClr val="292E3A"/>
                </a:solidFill>
                <a:latin typeface="Tahoma"/>
                <a:cs typeface="Tahoma"/>
              </a:rPr>
              <a:t>una</a:t>
            </a:r>
            <a:r>
              <a:rPr sz="3300" b="1" spc="40" dirty="0">
                <a:solidFill>
                  <a:srgbClr val="292E3A"/>
                </a:solidFill>
                <a:latin typeface="Tahoma"/>
                <a:cs typeface="Tahoma"/>
              </a:rPr>
              <a:t> </a:t>
            </a:r>
            <a:r>
              <a:rPr sz="3300" b="1" spc="133" dirty="0">
                <a:solidFill>
                  <a:srgbClr val="292E3A"/>
                </a:solidFill>
                <a:latin typeface="Tahoma"/>
                <a:cs typeface="Tahoma"/>
              </a:rPr>
              <a:t>inversión</a:t>
            </a:r>
            <a:r>
              <a:rPr sz="3300" b="1" spc="40" dirty="0">
                <a:solidFill>
                  <a:srgbClr val="292E3A"/>
                </a:solidFill>
                <a:latin typeface="Tahoma"/>
                <a:cs typeface="Tahoma"/>
              </a:rPr>
              <a:t> </a:t>
            </a:r>
            <a:r>
              <a:rPr sz="3300" b="1" spc="173" dirty="0">
                <a:solidFill>
                  <a:srgbClr val="292E3A"/>
                </a:solidFill>
                <a:latin typeface="Tahoma"/>
                <a:cs typeface="Tahoma"/>
              </a:rPr>
              <a:t>aproximada</a:t>
            </a:r>
            <a:r>
              <a:rPr sz="3300" b="1" spc="40" dirty="0">
                <a:solidFill>
                  <a:srgbClr val="292E3A"/>
                </a:solidFill>
                <a:latin typeface="Tahoma"/>
                <a:cs typeface="Tahoma"/>
              </a:rPr>
              <a:t> </a:t>
            </a:r>
            <a:r>
              <a:rPr sz="3300" b="1" spc="143" dirty="0">
                <a:solidFill>
                  <a:srgbClr val="292E3A"/>
                </a:solidFill>
                <a:latin typeface="Tahoma"/>
                <a:cs typeface="Tahoma"/>
              </a:rPr>
              <a:t>de</a:t>
            </a:r>
            <a:endParaRPr sz="3300" dirty="0">
              <a:latin typeface="Tahoma"/>
              <a:cs typeface="Tahom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11518899" y="0"/>
            <a:ext cx="673100" cy="6858000"/>
            <a:chOff x="17278348" y="0"/>
            <a:chExt cx="1009650" cy="10287000"/>
          </a:xfrm>
        </p:grpSpPr>
        <p:sp>
          <p:nvSpPr>
            <p:cNvPr id="6" name="object 6"/>
            <p:cNvSpPr/>
            <p:nvPr/>
          </p:nvSpPr>
          <p:spPr>
            <a:xfrm>
              <a:off x="17278348" y="6742968"/>
              <a:ext cx="1009650" cy="3544570"/>
            </a:xfrm>
            <a:custGeom>
              <a:avLst/>
              <a:gdLst/>
              <a:ahLst/>
              <a:cxnLst/>
              <a:rect l="l" t="t" r="r" b="b"/>
              <a:pathLst>
                <a:path w="1009650" h="3544570">
                  <a:moveTo>
                    <a:pt x="1009649" y="3544031"/>
                  </a:moveTo>
                  <a:lnTo>
                    <a:pt x="0" y="3544031"/>
                  </a:lnTo>
                  <a:lnTo>
                    <a:pt x="0" y="0"/>
                  </a:lnTo>
                  <a:lnTo>
                    <a:pt x="1009649" y="0"/>
                  </a:lnTo>
                  <a:lnTo>
                    <a:pt x="1009649" y="3544031"/>
                  </a:lnTo>
                  <a:close/>
                </a:path>
              </a:pathLst>
            </a:custGeom>
            <a:solidFill>
              <a:srgbClr val="379117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  <p:sp>
          <p:nvSpPr>
            <p:cNvPr id="7" name="object 7"/>
            <p:cNvSpPr/>
            <p:nvPr/>
          </p:nvSpPr>
          <p:spPr>
            <a:xfrm>
              <a:off x="17278348" y="0"/>
              <a:ext cx="1009650" cy="3825240"/>
            </a:xfrm>
            <a:custGeom>
              <a:avLst/>
              <a:gdLst/>
              <a:ahLst/>
              <a:cxnLst/>
              <a:rect l="l" t="t" r="r" b="b"/>
              <a:pathLst>
                <a:path w="1009650" h="3825240">
                  <a:moveTo>
                    <a:pt x="1009649" y="3825178"/>
                  </a:moveTo>
                  <a:lnTo>
                    <a:pt x="0" y="3825178"/>
                  </a:lnTo>
                  <a:lnTo>
                    <a:pt x="0" y="0"/>
                  </a:lnTo>
                  <a:lnTo>
                    <a:pt x="1009649" y="0"/>
                  </a:lnTo>
                  <a:lnTo>
                    <a:pt x="1009649" y="3825178"/>
                  </a:lnTo>
                  <a:close/>
                </a:path>
              </a:pathLst>
            </a:custGeom>
            <a:solidFill>
              <a:srgbClr val="FFC200"/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3390214" y="5139918"/>
            <a:ext cx="5268806" cy="1006323"/>
          </a:xfrm>
          <a:prstGeom prst="rect">
            <a:avLst/>
          </a:prstGeom>
        </p:spPr>
        <p:txBody>
          <a:bodyPr vert="horz" wrap="square" lIns="0" tIns="11007" rIns="0" bIns="0" rtlCol="0">
            <a:spAutoFit/>
          </a:bodyPr>
          <a:lstStyle/>
          <a:p>
            <a:pPr marL="8467">
              <a:spcBef>
                <a:spcPts val="87"/>
              </a:spcBef>
            </a:pPr>
            <a:r>
              <a:rPr lang="es-MX" sz="6467" b="1" spc="-90" dirty="0">
                <a:latin typeface="Tahoma"/>
                <a:cs typeface="Tahoma"/>
              </a:rPr>
              <a:t>5</a:t>
            </a:r>
            <a:r>
              <a:rPr sz="6467" b="1" spc="-90" dirty="0">
                <a:latin typeface="Tahoma"/>
                <a:cs typeface="Tahoma"/>
              </a:rPr>
              <a:t>00</a:t>
            </a:r>
            <a:r>
              <a:rPr sz="6467" b="1" spc="-637" dirty="0">
                <a:latin typeface="Tahoma"/>
                <a:cs typeface="Tahoma"/>
              </a:rPr>
              <a:t> </a:t>
            </a:r>
            <a:r>
              <a:rPr sz="6467" b="1" dirty="0">
                <a:latin typeface="Tahoma"/>
                <a:cs typeface="Tahoma"/>
              </a:rPr>
              <a:t>000</a:t>
            </a:r>
            <a:r>
              <a:rPr sz="6467" b="1" spc="380" dirty="0">
                <a:latin typeface="Tahoma"/>
                <a:cs typeface="Tahoma"/>
              </a:rPr>
              <a:t> </a:t>
            </a:r>
            <a:r>
              <a:rPr sz="6467" b="1" spc="-220" dirty="0">
                <a:latin typeface="Tahoma"/>
                <a:cs typeface="Tahoma"/>
              </a:rPr>
              <a:t>USD</a:t>
            </a:r>
            <a:endParaRPr sz="6467" dirty="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8288000" cy="10287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8288000" cy="1028699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0" y="6701150"/>
              <a:ext cx="18288000" cy="3585845"/>
            </a:xfrm>
            <a:custGeom>
              <a:avLst/>
              <a:gdLst/>
              <a:ahLst/>
              <a:cxnLst/>
              <a:rect l="l" t="t" r="r" b="b"/>
              <a:pathLst>
                <a:path w="18288000" h="3585845">
                  <a:moveTo>
                    <a:pt x="18288000" y="3585848"/>
                  </a:moveTo>
                  <a:lnTo>
                    <a:pt x="0" y="3585848"/>
                  </a:lnTo>
                  <a:lnTo>
                    <a:pt x="0" y="0"/>
                  </a:lnTo>
                  <a:lnTo>
                    <a:pt x="18288000" y="0"/>
                  </a:lnTo>
                  <a:lnTo>
                    <a:pt x="18288000" y="3585848"/>
                  </a:lnTo>
                  <a:close/>
                </a:path>
              </a:pathLst>
            </a:custGeom>
            <a:solidFill>
              <a:srgbClr val="FFFFFF">
                <a:alpha val="75999"/>
              </a:srgbClr>
            </a:solidFill>
          </p:spPr>
          <p:txBody>
            <a:bodyPr wrap="square" lIns="0" tIns="0" rIns="0" bIns="0" rtlCol="0"/>
            <a:lstStyle/>
            <a:p>
              <a:endParaRPr sz="1200"/>
            </a:p>
          </p:txBody>
        </p:sp>
      </p:grp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xfrm>
            <a:off x="2691636" y="4604352"/>
            <a:ext cx="7339753" cy="1773990"/>
          </a:xfrm>
          <a:prstGeom prst="rect">
            <a:avLst/>
          </a:prstGeom>
        </p:spPr>
        <p:txBody>
          <a:bodyPr vert="horz" wrap="square" lIns="0" tIns="105833" rIns="0" bIns="0" rtlCol="0" anchor="ctr">
            <a:spAutoFit/>
          </a:bodyPr>
          <a:lstStyle/>
          <a:p>
            <a:pPr marL="1426281" marR="3387" indent="-1418238">
              <a:lnSpc>
                <a:spcPts val="6500"/>
              </a:lnSpc>
              <a:spcBef>
                <a:spcPts val="833"/>
              </a:spcBef>
            </a:pPr>
            <a:r>
              <a:rPr sz="6000" b="0" spc="403" dirty="0">
                <a:solidFill>
                  <a:srgbClr val="006900"/>
                </a:solidFill>
                <a:latin typeface="Arial"/>
                <a:cs typeface="Arial"/>
              </a:rPr>
              <a:t>GRAC</a:t>
            </a:r>
            <a:r>
              <a:rPr sz="6000" b="0" spc="-890" dirty="0">
                <a:solidFill>
                  <a:srgbClr val="006900"/>
                </a:solidFill>
                <a:latin typeface="Arial"/>
                <a:cs typeface="Arial"/>
              </a:rPr>
              <a:t>I</a:t>
            </a:r>
            <a:r>
              <a:rPr sz="9000" b="0" spc="29" baseline="-4938" dirty="0">
                <a:solidFill>
                  <a:srgbClr val="CAFB04"/>
                </a:solidFill>
                <a:latin typeface="Arial"/>
                <a:cs typeface="Arial"/>
              </a:rPr>
              <a:t>I</a:t>
            </a:r>
            <a:r>
              <a:rPr sz="6000" b="0" spc="403" dirty="0">
                <a:solidFill>
                  <a:srgbClr val="006900"/>
                </a:solidFill>
                <a:latin typeface="Arial"/>
                <a:cs typeface="Arial"/>
              </a:rPr>
              <a:t>AS</a:t>
            </a:r>
            <a:r>
              <a:rPr sz="6000" b="0" spc="317" dirty="0">
                <a:solidFill>
                  <a:srgbClr val="006900"/>
                </a:solidFill>
                <a:latin typeface="Arial"/>
                <a:cs typeface="Arial"/>
              </a:rPr>
              <a:t> POR</a:t>
            </a:r>
            <a:r>
              <a:rPr sz="6000" b="0" spc="320" dirty="0">
                <a:solidFill>
                  <a:srgbClr val="006900"/>
                </a:solidFill>
                <a:latin typeface="Arial"/>
                <a:cs typeface="Arial"/>
              </a:rPr>
              <a:t> </a:t>
            </a:r>
            <a:r>
              <a:rPr sz="6000" b="0" spc="467" dirty="0">
                <a:solidFill>
                  <a:srgbClr val="006900"/>
                </a:solidFill>
                <a:latin typeface="Arial"/>
                <a:cs typeface="Arial"/>
              </a:rPr>
              <a:t>SU </a:t>
            </a:r>
            <a:r>
              <a:rPr sz="6000" b="0" spc="463" dirty="0">
                <a:solidFill>
                  <a:srgbClr val="006900"/>
                </a:solidFill>
                <a:latin typeface="Arial"/>
                <a:cs typeface="Arial"/>
              </a:rPr>
              <a:t>ATENC</a:t>
            </a:r>
            <a:r>
              <a:rPr sz="6000" b="0" spc="-830" dirty="0">
                <a:solidFill>
                  <a:srgbClr val="006900"/>
                </a:solidFill>
                <a:latin typeface="Arial"/>
                <a:cs typeface="Arial"/>
              </a:rPr>
              <a:t>I</a:t>
            </a:r>
            <a:r>
              <a:rPr sz="9000" b="0" spc="119" baseline="-4938" dirty="0">
                <a:solidFill>
                  <a:srgbClr val="CAFB04"/>
                </a:solidFill>
                <a:latin typeface="Arial"/>
                <a:cs typeface="Arial"/>
              </a:rPr>
              <a:t>I</a:t>
            </a:r>
            <a:r>
              <a:rPr sz="6000" b="0" spc="463" dirty="0">
                <a:solidFill>
                  <a:srgbClr val="006900"/>
                </a:solidFill>
                <a:latin typeface="Arial"/>
                <a:cs typeface="Arial"/>
              </a:rPr>
              <a:t>ÓN</a:t>
            </a:r>
            <a:endParaRPr sz="6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1894</Words>
  <Application>Microsoft Office PowerPoint</Application>
  <PresentationFormat>Panorámica</PresentationFormat>
  <Paragraphs>294</Paragraphs>
  <Slides>97</Slides>
  <Notes>16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97</vt:i4>
      </vt:variant>
    </vt:vector>
  </HeadingPairs>
  <TitlesOfParts>
    <vt:vector size="106" baseType="lpstr">
      <vt:lpstr>Arial</vt:lpstr>
      <vt:lpstr>Arial Black</vt:lpstr>
      <vt:lpstr>Bauhaus 93</vt:lpstr>
      <vt:lpstr>Calibri</vt:lpstr>
      <vt:lpstr>Calibri Light</vt:lpstr>
      <vt:lpstr>Tahoma</vt:lpstr>
      <vt:lpstr>Trebuchet MS</vt:lpstr>
      <vt:lpstr>Wingdings</vt:lpstr>
      <vt:lpstr>Tema de Office</vt:lpstr>
      <vt:lpstr>Presentación de PowerPoint</vt:lpstr>
      <vt:lpstr>GOBIERNO AUTÓNOMO DESCENTRALIZADO PARROQUIAL RURAL JULIO ANDRADE</vt:lpstr>
      <vt:lpstr>Art. 266.- Rendición de Cuentas</vt:lpstr>
      <vt:lpstr>COMPETENCIAS GAD PR JULIO ANDRADE (COOTAD)</vt:lpstr>
      <vt:lpstr>PPLLAANN DDEE TTRRAABBAAJJOO</vt:lpstr>
      <vt:lpstr>Objetivos Especificos</vt:lpstr>
      <vt:lpstr>COMPONENTES DEL PDOT</vt:lpstr>
      <vt:lpstr>SISTEMA</vt:lpstr>
      <vt:lpstr>FIRMA DE CONVENIO PARA MEJORAMIENTO SISTEMAS DE AGUA POTABLE EN LAS COMUNIDADES:</vt:lpstr>
      <vt:lpstr>SISTEMA</vt:lpstr>
      <vt:lpstr>MANTENIMIENTO VIAL EN COMUNIDADES CON MAQUINARIA DEL GAD PARROQUIAL</vt:lpstr>
      <vt:lpstr>Presentación de PowerPoint</vt:lpstr>
      <vt:lpstr>ACOPIO DE LASTRE PARA MANTENIMIENTO VIAL</vt:lpstr>
      <vt:lpstr>MANTENIMIENTO Y REPARACIONES EQUIPO CAMINERO</vt:lpstr>
      <vt:lpstr>MANTENIMIENTO VIAL EN COMUNIDADES CON MAQUINARIA DEL GAD PARROQUIAL JULIO ANDRADE CON EL APOYO DE LA PREFECTURA DEL CARCHI</vt:lpstr>
      <vt:lpstr>EMPEDRADO SAN JOAQUIN E 35 SAN PEDRO- CONVENIO CON LA PREFECTURA DEL CARCHI </vt:lpstr>
      <vt:lpstr>CONSTRUCCIÓN DE LA CUBIERTA DE LA CANCHA DEPORTIVA EN CASA GRANDE- CONVENIO CON LA PREFECTURA DEL CARCHI </vt:lpstr>
      <vt:lpstr>CONSTRUCCIÓN DE CUBIERTAS EN UNIDDADES EDUCATIVAS </vt:lpstr>
      <vt:lpstr>CONVENIO CON EL GAD MUNICIPAL DE TULCÁN PARA LA CONSTRUCCIÓN DEL CENTRO DE CAPACITACIÓN DEL BARRIO SANTA CLARA</vt:lpstr>
      <vt:lpstr>FORTALECIMIENTO A LAS COMUNIDADES Y ESPACIOS PÚBLICOS </vt:lpstr>
      <vt:lpstr>FORTALECIMIENTO A LAS COMUNIDADES Y ESPACIOS PÚBLICOS </vt:lpstr>
      <vt:lpstr>SISTEMA</vt:lpstr>
      <vt:lpstr>Presentación de PowerPoint</vt:lpstr>
      <vt:lpstr>CADA DOMINGO APROX. 280 CABEZAS DE GANADO</vt:lpstr>
      <vt:lpstr>CUIDADOR Y RECAUDACIÓN DE LA FERIA GANADERA</vt:lpstr>
      <vt:lpstr>Presentación de PowerPoint</vt:lpstr>
      <vt:lpstr>CENTRO DE FAENAMIENTO</vt:lpstr>
      <vt:lpstr>PERSONAL OPERATIVO CENTRO DE FAENAMIENTO</vt:lpstr>
      <vt:lpstr>PERMISOS AMBIENTALES (Análisis Agua)</vt:lpstr>
      <vt:lpstr>MEJORAMIENTO DE LA DE PLANTA DE TRATAMIENTO DEL CENTRO DE FAENAMIENTO</vt:lpstr>
      <vt:lpstr>MERCADO DE ABASTOS</vt:lpstr>
      <vt:lpstr>MERCADO DE ABASTOS</vt:lpstr>
      <vt:lpstr>SERVICIOS BÁSICOS FERIA GANADERA, MERCADO DE ABASTOS Y CENTRO DE FAENAMIENTO</vt:lpstr>
      <vt:lpstr>INSUMOS Y HERRAMIENTAS PARA LA FERIA GANADERA, MERCADO DE ABASTOS Y CENTRO DE FAENAMIENTO</vt:lpstr>
      <vt:lpstr>SISTEMA</vt:lpstr>
      <vt:lpstr>Presentación de PowerPoint</vt:lpstr>
      <vt:lpstr>FIRMA DE CONVENIO PARA ATENCION A GRUPOS DE ATENCIÓN PRIORITARIA</vt:lpstr>
      <vt:lpstr> ATENCION PERSONAS ADULTOS MAYORES   ATENCIÓN PERSONAS CON DISCAPACIDAD –  CENTRO DE DESARROLLO INFANTIL   3 FACILITADORES 1 TUTORA 4 EDUCADORAS </vt:lpstr>
      <vt:lpstr>Presentación de PowerPoint</vt:lpstr>
      <vt:lpstr>Presentación de PowerPoint</vt:lpstr>
      <vt:lpstr>Presentación de PowerPoint</vt:lpstr>
      <vt:lpstr>ATENCION</vt:lpstr>
      <vt:lpstr>Presentación de PowerPoint</vt:lpstr>
      <vt:lpstr>ATENCION MEDICA EN COMUNIDADES COORDINACION CON CENTRO DE SALUD</vt:lpstr>
      <vt:lpstr>Presentación de PowerPoint</vt:lpstr>
      <vt:lpstr>Presentación de PowerPoint</vt:lpstr>
      <vt:lpstr>SE ENTREGÓ RACIONES ALIMENTICIAS ALIMENTICIAS A BENEFICIARIOS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CONVENIO INTERINSTITUCIONAL ENTRE EL GAD PROVINCIAL DEL CARCHI - GAD MUNICIPAL DE TULCÁN- GAD PARROQUIAL JULIO ANDRADE - IESS Y AFILIADOS DEL SEGURO SOCIAL CAMPESINO PARA LA CONSTRUCCIÓN DEL DISPENSARIO MÉDICO  </vt:lpstr>
      <vt:lpstr>ADECUACIÓN DEL TECHO DEL CENTRO DE SALUD JULIO ANDRADE </vt:lpstr>
      <vt:lpstr>Presentación de PowerPoint</vt:lpstr>
      <vt:lpstr>Presentación de PowerPoint</vt:lpstr>
      <vt:lpstr>Presentación de PowerPoint</vt:lpstr>
      <vt:lpstr>AGENDA DE JORNADAS CULTURALES 2024</vt:lpstr>
      <vt:lpstr>PEDIMENTO DEL REY DE LA PAPA EN LA COMUNIDAD SAN PEDRO</vt:lpstr>
      <vt:lpstr>CARRERA ATLÉTICA - BAILOTERAPIA</vt:lpstr>
      <vt:lpstr>CORONACION DEL REY DE LA PAPA Y LANZAMIENTO DE JORNADAS CULTURALES 2025</vt:lpstr>
      <vt:lpstr>FERIA DEL PAN Y COLADA MORADA</vt:lpstr>
      <vt:lpstr>ELECCIÓN DE LA PAPA MÁS GRANDE Y PAPA MEJOR VESTIDA</vt:lpstr>
      <vt:lpstr>PREGON DE LA ALEGRÍA JULIANA</vt:lpstr>
      <vt:lpstr>DELEGACIONES INVITADAS </vt:lpstr>
      <vt:lpstr>DELEGACIONES INVITADAS </vt:lpstr>
      <vt:lpstr>DESFILE Y SESIÓN SOLEMNE - 7 DE NOVIEMBRE</vt:lpstr>
      <vt:lpstr>DELEGACIONES INVITADAS </vt:lpstr>
      <vt:lpstr>DELEGACIONES INVITADAS </vt:lpstr>
      <vt:lpstr>DELEGACIONES INVITADAS </vt:lpstr>
      <vt:lpstr>Presentación de PowerPoint</vt:lpstr>
      <vt:lpstr>Presentación de PowerPoint</vt:lpstr>
      <vt:lpstr>FORTALECIMIENTO INSTITUCIONAL</vt:lpstr>
      <vt:lpstr>CONDUCTOR DEL GAD PARROQUIAL</vt:lpstr>
      <vt:lpstr>- Publicación y manejo de procesos en el Portal Institucional del SERCOP.  - Elaboración de pliegos, términos de referencia y documentación para los procesos de compra pública.  - Asesoramiento técnico en materia de compras públicas y normativa aplicable al GAD Parroquial. </vt:lpstr>
      <vt:lpstr>CONVENIO VIGENTE CON MINISTERIO DE TELECOMUNICACIONES CURSOS, INTERNET, COPIAS E IMPRESIONES GRATUITAS PUNTO DIGITAL GRATUITO</vt:lpstr>
      <vt:lpstr>COORDINACION MINGAS</vt:lpstr>
      <vt:lpstr>COORDINACION MINGAS</vt:lpstr>
      <vt:lpstr>COORDINACION MINGAS</vt:lpstr>
      <vt:lpstr>COORDINACION MINGAS</vt:lpstr>
      <vt:lpstr>COORDINACION MINGAS</vt:lpstr>
      <vt:lpstr>COORDINACION MINGAS</vt:lpstr>
      <vt:lpstr>Presentación de PowerPoint</vt:lpstr>
      <vt:lpstr>Presentación de PowerPoint</vt:lpstr>
      <vt:lpstr>Presentación de PowerPoint</vt:lpstr>
      <vt:lpstr>Presentación de PowerPoint</vt:lpstr>
      <vt:lpstr>ENTREGA DE INCENTIVOS A BENEFICIARIOS DEL PROYECTO CODESPA – GESTION CON LA PREFECTURA DEL CARCHI</vt:lpstr>
      <vt:lpstr>GESTIÓN EN MIDUVI PARA CONSTRUCCIÓN DE VIVIENDA SOCIAL</vt:lpstr>
      <vt:lpstr>BACHEO DE ADOQUINADOS</vt:lpstr>
      <vt:lpstr>BACHEO ASFALTADO RED VIAL DE COMUNIDADES</vt:lpstr>
      <vt:lpstr>Presentación de PowerPoint</vt:lpstr>
      <vt:lpstr>Presentación de PowerPoint</vt:lpstr>
      <vt:lpstr>GRACIIAS POR SU ATENCIIÓN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Gabys Hernández</dc:creator>
  <cp:lastModifiedBy>Gabys Hernández</cp:lastModifiedBy>
  <cp:revision>1</cp:revision>
  <dcterms:created xsi:type="dcterms:W3CDTF">2026-06-24T17:00:17Z</dcterms:created>
  <dcterms:modified xsi:type="dcterms:W3CDTF">2026-06-24T17:00:41Z</dcterms:modified>
</cp:coreProperties>
</file>